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33"/>
  </p:notesMasterIdLst>
  <p:sldIdLst>
    <p:sldId id="256" r:id="rId2"/>
    <p:sldId id="259" r:id="rId3"/>
    <p:sldId id="540" r:id="rId4"/>
    <p:sldId id="536" r:id="rId5"/>
    <p:sldId id="541" r:id="rId6"/>
    <p:sldId id="537" r:id="rId7"/>
    <p:sldId id="538" r:id="rId8"/>
    <p:sldId id="542" r:id="rId9"/>
    <p:sldId id="543" r:id="rId10"/>
    <p:sldId id="544" r:id="rId11"/>
    <p:sldId id="545" r:id="rId12"/>
    <p:sldId id="546" r:id="rId13"/>
    <p:sldId id="548" r:id="rId14"/>
    <p:sldId id="549" r:id="rId15"/>
    <p:sldId id="550" r:id="rId16"/>
    <p:sldId id="551" r:id="rId17"/>
    <p:sldId id="552" r:id="rId18"/>
    <p:sldId id="547" r:id="rId19"/>
    <p:sldId id="553" r:id="rId20"/>
    <p:sldId id="554" r:id="rId21"/>
    <p:sldId id="555" r:id="rId22"/>
    <p:sldId id="556" r:id="rId23"/>
    <p:sldId id="557" r:id="rId24"/>
    <p:sldId id="559" r:id="rId25"/>
    <p:sldId id="560" r:id="rId26"/>
    <p:sldId id="562" r:id="rId27"/>
    <p:sldId id="563" r:id="rId28"/>
    <p:sldId id="564" r:id="rId29"/>
    <p:sldId id="565" r:id="rId30"/>
    <p:sldId id="566" r:id="rId31"/>
    <p:sldId id="567" r:id="rId32"/>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1pPr>
    <a:lvl2pPr marL="4572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2pPr>
    <a:lvl3pPr marL="9144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3pPr>
    <a:lvl4pPr marL="13716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4pPr>
    <a:lvl5pPr marL="1828800" algn="l" rtl="0" eaLnBrk="0" fontAlgn="base" hangingPunct="0">
      <a:spcBef>
        <a:spcPct val="0"/>
      </a:spcBef>
      <a:spcAft>
        <a:spcPct val="0"/>
      </a:spcAft>
      <a:defRPr kumimoji="1" sz="4800" u="sng" kern="1200">
        <a:solidFill>
          <a:schemeClr val="accent2"/>
        </a:solidFill>
        <a:latin typeface="Garamond" pitchFamily="18" charset="0"/>
        <a:ea typeface="+mn-ea"/>
        <a:cs typeface="+mn-cs"/>
      </a:defRPr>
    </a:lvl5pPr>
    <a:lvl6pPr marL="2286000" algn="l" defTabSz="914400" rtl="0" eaLnBrk="1" latinLnBrk="0" hangingPunct="1">
      <a:defRPr kumimoji="1" sz="4800" u="sng" kern="1200">
        <a:solidFill>
          <a:schemeClr val="accent2"/>
        </a:solidFill>
        <a:latin typeface="Garamond" pitchFamily="18" charset="0"/>
        <a:ea typeface="+mn-ea"/>
        <a:cs typeface="+mn-cs"/>
      </a:defRPr>
    </a:lvl6pPr>
    <a:lvl7pPr marL="2743200" algn="l" defTabSz="914400" rtl="0" eaLnBrk="1" latinLnBrk="0" hangingPunct="1">
      <a:defRPr kumimoji="1" sz="4800" u="sng" kern="1200">
        <a:solidFill>
          <a:schemeClr val="accent2"/>
        </a:solidFill>
        <a:latin typeface="Garamond" pitchFamily="18" charset="0"/>
        <a:ea typeface="+mn-ea"/>
        <a:cs typeface="+mn-cs"/>
      </a:defRPr>
    </a:lvl7pPr>
    <a:lvl8pPr marL="3200400" algn="l" defTabSz="914400" rtl="0" eaLnBrk="1" latinLnBrk="0" hangingPunct="1">
      <a:defRPr kumimoji="1" sz="4800" u="sng" kern="1200">
        <a:solidFill>
          <a:schemeClr val="accent2"/>
        </a:solidFill>
        <a:latin typeface="Garamond" pitchFamily="18" charset="0"/>
        <a:ea typeface="+mn-ea"/>
        <a:cs typeface="+mn-cs"/>
      </a:defRPr>
    </a:lvl8pPr>
    <a:lvl9pPr marL="3657600" algn="l" defTabSz="914400" rtl="0" eaLnBrk="1" latinLnBrk="0" hangingPunct="1">
      <a:defRPr kumimoji="1" sz="4800" u="sng" kern="1200">
        <a:solidFill>
          <a:schemeClr val="accent2"/>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50B"/>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1039" autoAdjust="0"/>
  </p:normalViewPr>
  <p:slideViewPr>
    <p:cSldViewPr>
      <p:cViewPr varScale="1">
        <p:scale>
          <a:sx n="82" d="100"/>
          <a:sy n="82" d="100"/>
        </p:scale>
        <p:origin x="120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
    </p:cViewPr>
  </p:sorter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20000"/>
              </a:spcBef>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20000"/>
              </a:spcBef>
              <a:defRPr sz="1200"/>
            </a:lvl1pPr>
          </a:lstStyle>
          <a:p>
            <a:pPr>
              <a:defRPr/>
            </a:pPr>
            <a:fld id="{6DD8CDC7-507D-4AED-8887-97EB360F2AA2}" type="datetimeFigureOut">
              <a:rPr lang="fr-FR"/>
              <a:pPr>
                <a:defRPr/>
              </a:pPr>
              <a:t>23/12/2015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20000"/>
              </a:spcBef>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20000"/>
              </a:spcBef>
              <a:defRPr sz="1200" smtClean="0"/>
            </a:lvl1pPr>
          </a:lstStyle>
          <a:p>
            <a:pPr>
              <a:defRPr/>
            </a:pPr>
            <a:fld id="{6FBDE1AD-ACBA-4382-B7A4-4944C6BDA58F}" type="slidenum">
              <a:rPr lang="fr-FR"/>
              <a:pPr>
                <a:defRPr/>
              </a:pPr>
              <a:t>‹N°›</a:t>
            </a:fld>
            <a:endParaRPr lang="fr-FR"/>
          </a:p>
        </p:txBody>
      </p:sp>
    </p:spTree>
    <p:extLst>
      <p:ext uri="{BB962C8B-B14F-4D97-AF65-F5344CB8AC3E}">
        <p14:creationId xmlns:p14="http://schemas.microsoft.com/office/powerpoint/2010/main" val="1985164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6084" name="Espace réservé du numéro de diapositive 3"/>
          <p:cNvSpPr>
            <a:spLocks noGrp="1"/>
          </p:cNvSpPr>
          <p:nvPr>
            <p:ph type="sldNum" sz="quarter" idx="5"/>
          </p:nvPr>
        </p:nvSpPr>
        <p:spPr bwMode="auto">
          <a:noFill/>
          <a:ln>
            <a:miter lim="800000"/>
            <a:headEnd/>
            <a:tailEnd/>
          </a:ln>
        </p:spPr>
        <p:txBody>
          <a:bodyPr/>
          <a:lstStyle/>
          <a:p>
            <a:fld id="{2C634371-A7D2-444E-83BD-897DA72A3C12}" type="slidenum">
              <a:rPr lang="fr-FR"/>
              <a:pPr/>
              <a:t>10</a:t>
            </a:fld>
            <a:endParaRPr lang="fr-FR"/>
          </a:p>
        </p:txBody>
      </p:sp>
    </p:spTree>
    <p:extLst>
      <p:ext uri="{BB962C8B-B14F-4D97-AF65-F5344CB8AC3E}">
        <p14:creationId xmlns:p14="http://schemas.microsoft.com/office/powerpoint/2010/main" val="392133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a:lstStyle/>
          <a:p>
            <a:fld id="{7A03359A-D6B7-40AF-9489-75F08FF1FEBB}" type="slidenum">
              <a:rPr lang="fr-FR"/>
              <a:pPr/>
              <a:t>11</a:t>
            </a:fld>
            <a:endParaRPr lang="fr-FR"/>
          </a:p>
        </p:txBody>
      </p:sp>
    </p:spTree>
    <p:extLst>
      <p:ext uri="{BB962C8B-B14F-4D97-AF65-F5344CB8AC3E}">
        <p14:creationId xmlns:p14="http://schemas.microsoft.com/office/powerpoint/2010/main" val="42691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a:lstStyle/>
          <a:p>
            <a:fld id="{8EC60319-BE2B-4604-8977-452301A28730}" type="slidenum">
              <a:rPr lang="fr-FR"/>
              <a:pPr/>
              <a:t>14</a:t>
            </a:fld>
            <a:endParaRPr lang="fr-FR"/>
          </a:p>
        </p:txBody>
      </p:sp>
    </p:spTree>
    <p:extLst>
      <p:ext uri="{BB962C8B-B14F-4D97-AF65-F5344CB8AC3E}">
        <p14:creationId xmlns:p14="http://schemas.microsoft.com/office/powerpoint/2010/main" val="2365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a:lstStyle/>
          <a:p>
            <a:fld id="{59F914B4-5CA5-422B-B543-741103E03852}" type="slidenum">
              <a:rPr lang="fr-FR"/>
              <a:pPr/>
              <a:t>18</a:t>
            </a:fld>
            <a:endParaRPr lang="fr-FR"/>
          </a:p>
        </p:txBody>
      </p:sp>
    </p:spTree>
    <p:extLst>
      <p:ext uri="{BB962C8B-B14F-4D97-AF65-F5344CB8AC3E}">
        <p14:creationId xmlns:p14="http://schemas.microsoft.com/office/powerpoint/2010/main" val="11397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a:lstStyle/>
          <a:p>
            <a:fld id="{19C2014A-741F-4834-AFED-FB42B548E638}" type="slidenum">
              <a:rPr lang="fr-FR"/>
              <a:pPr/>
              <a:t>30</a:t>
            </a:fld>
            <a:endParaRPr lang="fr-FR"/>
          </a:p>
        </p:txBody>
      </p:sp>
    </p:spTree>
    <p:extLst>
      <p:ext uri="{BB962C8B-B14F-4D97-AF65-F5344CB8AC3E}">
        <p14:creationId xmlns:p14="http://schemas.microsoft.com/office/powerpoint/2010/main" val="295745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AutoShape 1026"/>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ctr">
              <a:spcBef>
                <a:spcPct val="20000"/>
              </a:spcBef>
              <a:defRPr/>
            </a:pPr>
            <a:endParaRPr lang="fr-FR"/>
          </a:p>
        </p:txBody>
      </p:sp>
      <p:sp>
        <p:nvSpPr>
          <p:cNvPr id="5" name="Rectangle 1029"/>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pPr algn="ctr">
              <a:spcBef>
                <a:spcPct val="20000"/>
              </a:spcBef>
              <a:defRPr/>
            </a:pPr>
            <a:endParaRPr lang="fr-FR"/>
          </a:p>
        </p:txBody>
      </p:sp>
      <p:sp>
        <p:nvSpPr>
          <p:cNvPr id="6" name="Rectangle 1030"/>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pPr algn="ctr">
              <a:spcBef>
                <a:spcPct val="20000"/>
              </a:spcBef>
              <a:defRPr/>
            </a:pPr>
            <a:endParaRPr lang="fr-FR"/>
          </a:p>
        </p:txBody>
      </p:sp>
      <p:sp>
        <p:nvSpPr>
          <p:cNvPr id="379907" name="Rectangle 1027"/>
          <p:cNvSpPr>
            <a:spLocks noGrp="1" noChangeArrowheads="1"/>
          </p:cNvSpPr>
          <p:nvPr>
            <p:ph type="ctrTitle"/>
          </p:nvPr>
        </p:nvSpPr>
        <p:spPr>
          <a:xfrm>
            <a:off x="914400" y="1524000"/>
            <a:ext cx="7772400" cy="1143000"/>
          </a:xfrm>
        </p:spPr>
        <p:txBody>
          <a:bodyPr/>
          <a:lstStyle>
            <a:lvl1pPr>
              <a:defRPr sz="4800"/>
            </a:lvl1pPr>
          </a:lstStyle>
          <a:p>
            <a:r>
              <a:rPr lang="fr-FR" smtClean="0"/>
              <a:t>Cliquez pour modifier le style du titre</a:t>
            </a:r>
            <a:endParaRPr lang="fr-FR"/>
          </a:p>
        </p:txBody>
      </p:sp>
      <p:sp>
        <p:nvSpPr>
          <p:cNvPr id="379908" name="Rectangle 1028"/>
          <p:cNvSpPr>
            <a:spLocks noGrp="1" noChangeArrowheads="1"/>
          </p:cNvSpPr>
          <p:nvPr>
            <p:ph type="subTitle" idx="1"/>
          </p:nvPr>
        </p:nvSpPr>
        <p:spPr>
          <a:xfrm>
            <a:off x="914400" y="3276600"/>
            <a:ext cx="6400800" cy="1752600"/>
          </a:xfrm>
          <a:effectLst>
            <a:outerShdw dist="81320" dir="2319588" algn="ctr" rotWithShape="0">
              <a:srgbClr val="808080"/>
            </a:outerShdw>
          </a:effectLst>
        </p:spPr>
        <p:txBody>
          <a:bodyPr/>
          <a:lstStyle>
            <a:lvl1pPr marL="0" indent="0">
              <a:buFontTx/>
              <a:buNone/>
              <a:defRPr/>
            </a:lvl1pPr>
          </a:lstStyle>
          <a:p>
            <a:r>
              <a:rPr lang="fr-FR" smtClean="0"/>
              <a:t>Cliquez pour modifier le style des sous-titres du masque</a:t>
            </a:r>
            <a:endParaRPr lang="fr-FR"/>
          </a:p>
        </p:txBody>
      </p:sp>
      <p:sp>
        <p:nvSpPr>
          <p:cNvPr id="7" name="Rectangle 1034"/>
          <p:cNvSpPr>
            <a:spLocks noGrp="1" noChangeArrowheads="1"/>
          </p:cNvSpPr>
          <p:nvPr>
            <p:ph type="dt" sz="half" idx="10"/>
          </p:nvPr>
        </p:nvSpPr>
        <p:spPr/>
        <p:txBody>
          <a:bodyPr/>
          <a:lstStyle>
            <a:lvl1pPr>
              <a:defRPr/>
            </a:lvl1pPr>
          </a:lstStyle>
          <a:p>
            <a:pPr>
              <a:defRPr/>
            </a:pPr>
            <a:endParaRPr lang="fr-FR"/>
          </a:p>
        </p:txBody>
      </p:sp>
      <p:sp>
        <p:nvSpPr>
          <p:cNvPr id="8" name="Rectangle 1035"/>
          <p:cNvSpPr>
            <a:spLocks noGrp="1" noChangeArrowheads="1"/>
          </p:cNvSpPr>
          <p:nvPr>
            <p:ph type="ftr" sz="quarter" idx="11"/>
          </p:nvPr>
        </p:nvSpPr>
        <p:spPr/>
        <p:txBody>
          <a:bodyPr/>
          <a:lstStyle>
            <a:lvl1pPr>
              <a:defRPr/>
            </a:lvl1pPr>
          </a:lstStyle>
          <a:p>
            <a:pPr>
              <a:defRPr/>
            </a:pPr>
            <a:endParaRPr lang="fr-FR"/>
          </a:p>
        </p:txBody>
      </p:sp>
      <p:sp>
        <p:nvSpPr>
          <p:cNvPr id="9" name="Rectangle 1036"/>
          <p:cNvSpPr>
            <a:spLocks noGrp="1" noChangeArrowheads="1"/>
          </p:cNvSpPr>
          <p:nvPr>
            <p:ph type="sldNum" sz="quarter" idx="12"/>
          </p:nvPr>
        </p:nvSpPr>
        <p:spPr/>
        <p:txBody>
          <a:bodyPr/>
          <a:lstStyle>
            <a:lvl1pPr>
              <a:defRPr smtClean="0"/>
            </a:lvl1pPr>
          </a:lstStyle>
          <a:p>
            <a:pPr>
              <a:defRPr/>
            </a:pPr>
            <a:fld id="{35155D21-7118-4A18-B128-920D4EE56A1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A6343DC4-2659-463A-9F02-E13DE090A51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2250" y="609600"/>
            <a:ext cx="1885950" cy="5334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914400" y="609600"/>
            <a:ext cx="5505450" cy="5334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58D59C18-FC0E-45B0-9D21-333A5675E7C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42BD3ACF-9ACD-4799-BA19-5EC51003DDF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172AED28-1D4D-44DF-84BF-CEE45F09A07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C257222B-8DA1-4A69-B542-57487663C45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smtClean="0"/>
            </a:lvl1pPr>
          </a:lstStyle>
          <a:p>
            <a:pPr>
              <a:defRPr/>
            </a:pPr>
            <a:fld id="{FB5E27B1-6E42-41B2-8541-81D19B6AFB4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smtClean="0"/>
            </a:lvl1pPr>
          </a:lstStyle>
          <a:p>
            <a:pPr>
              <a:defRPr/>
            </a:pPr>
            <a:fld id="{641E8684-79F5-4C4A-BB4A-34F101A8220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smtClean="0"/>
            </a:lvl1pPr>
          </a:lstStyle>
          <a:p>
            <a:pPr>
              <a:defRPr/>
            </a:pPr>
            <a:fld id="{F787B8D4-BA36-4068-971D-290157BA4F1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C9E0F2DE-8D25-4CCF-8237-66143C75B54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74F787F0-E83C-4B35-A09D-327F3298518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ctr">
              <a:spcBef>
                <a:spcPct val="20000"/>
              </a:spcBef>
              <a:defRPr/>
            </a:pPr>
            <a:endParaRPr lang="fr-FR"/>
          </a:p>
        </p:txBody>
      </p:sp>
      <p:sp>
        <p:nvSpPr>
          <p:cNvPr id="378883" name="Rectangle 3"/>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378885" name="Rectangle 5"/>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a:p>
            <a:pPr lvl="3"/>
            <a:endParaRPr lang="fr-FR" smtClean="0"/>
          </a:p>
        </p:txBody>
      </p:sp>
      <p:sp>
        <p:nvSpPr>
          <p:cNvPr id="1029" name="Rectangle 8"/>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pPr algn="ctr">
              <a:spcBef>
                <a:spcPct val="20000"/>
              </a:spcBef>
              <a:defRPr/>
            </a:pPr>
            <a:endParaRPr lang="fr-FR"/>
          </a:p>
        </p:txBody>
      </p:sp>
      <p:sp>
        <p:nvSpPr>
          <p:cNvPr id="1030" name="Rectangle 9"/>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pPr algn="ctr">
              <a:spcBef>
                <a:spcPct val="20000"/>
              </a:spcBef>
              <a:defRPr/>
            </a:pPr>
            <a:endParaRPr lang="fr-FR"/>
          </a:p>
        </p:txBody>
      </p:sp>
      <p:sp>
        <p:nvSpPr>
          <p:cNvPr id="378890" name="Rectangle 10"/>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spcBef>
                <a:spcPct val="20000"/>
              </a:spcBef>
              <a:defRPr kumimoji="0" sz="1400" u="none">
                <a:solidFill>
                  <a:schemeClr val="tx1"/>
                </a:solidFill>
                <a:latin typeface="+mn-lt"/>
              </a:defRPr>
            </a:lvl1pPr>
          </a:lstStyle>
          <a:p>
            <a:pPr>
              <a:defRPr/>
            </a:pPr>
            <a:endParaRPr lang="fr-FR"/>
          </a:p>
        </p:txBody>
      </p:sp>
      <p:sp>
        <p:nvSpPr>
          <p:cNvPr id="378891" name="Rectangle 11"/>
          <p:cNvSpPr>
            <a:spLocks noGrp="1" noChangeArrowheads="1"/>
          </p:cNvSpPr>
          <p:nvPr>
            <p:ph type="ftr" sz="quarter" idx="3"/>
          </p:nvPr>
        </p:nvSpPr>
        <p:spPr bwMode="auto">
          <a:xfrm>
            <a:off x="838200" y="62484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ctr">
              <a:spcBef>
                <a:spcPct val="20000"/>
              </a:spcBef>
              <a:defRPr kumimoji="0" sz="1400" u="none">
                <a:solidFill>
                  <a:schemeClr val="tx1"/>
                </a:solidFill>
                <a:latin typeface="+mn-lt"/>
              </a:defRPr>
            </a:lvl1pPr>
          </a:lstStyle>
          <a:p>
            <a:pPr>
              <a:defRPr/>
            </a:pPr>
            <a:endParaRPr lang="fr-FR"/>
          </a:p>
        </p:txBody>
      </p:sp>
      <p:sp>
        <p:nvSpPr>
          <p:cNvPr id="378892" name="Rectangle 12"/>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20000"/>
              </a:spcBef>
              <a:defRPr kumimoji="0" sz="1400" u="none" smtClean="0">
                <a:solidFill>
                  <a:schemeClr val="tx1"/>
                </a:solidFill>
                <a:latin typeface="Tahoma" pitchFamily="34" charset="0"/>
              </a:defRPr>
            </a:lvl1pPr>
          </a:lstStyle>
          <a:p>
            <a:pPr>
              <a:defRPr/>
            </a:pPr>
            <a:fld id="{506F0049-3229-4720-B9E1-4088FCA57B2A}"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5pPr>
      <a:lvl6pPr marL="4572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6pPr>
      <a:lvl7pPr marL="9144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7pPr>
      <a:lvl8pPr marL="13716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8pPr>
      <a:lvl9pPr marL="1828800" algn="l" rtl="0" eaLnBrk="1" fontAlgn="base" hangingPunct="1">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5pPr>
      <a:lvl6pPr marL="25146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1" fontAlgn="base" hangingPunct="1">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3.png"/><Relationship Id="rId5" Type="http://schemas.openxmlformats.org/officeDocument/2006/relationships/slide" Target="slide11.xml"/><Relationship Id="rId10"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chanting.robotclub.ab.ca/dl109" TargetMode="External"/><Relationship Id="rId5" Type="http://schemas.openxmlformats.org/officeDocument/2006/relationships/hyperlink" Target="http://enchanting.robotclub.ab.ca/tiki-index.php" TargetMode="External"/><Relationship Id="rId4" Type="http://schemas.openxmlformats.org/officeDocument/2006/relationships/hyperlink" Target="http://wiki.scratch.mit.edu/wiki/Enchanting" TargetMode="Externa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icocricket.com/picoboardsetupUSB.html" TargetMode="External"/><Relationship Id="rId5" Type="http://schemas.openxmlformats.org/officeDocument/2006/relationships/hyperlink" Target="https://sites.google.com/" TargetMode="External"/><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3" Type="http://schemas.openxmlformats.org/officeDocument/2006/relationships/hyperlink" Target="http://download.scratch.mit.edu/ScratchInstaller1.4.exe"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dn.scratch.mit.edu/scratchr2/static/__1393882501__/pdfs/help/Getting-Started-Guide-Scratch2-fr.pdf" TargetMode="External"/><Relationship Id="rId4" Type="http://schemas.openxmlformats.org/officeDocument/2006/relationships/hyperlink" Target="http://scratch.mit.edu/scratch2downloa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3" Type="http://schemas.openxmlformats.org/officeDocument/2006/relationships/hyperlink" Target="http://s4a.cat/" TargetMode="External"/><Relationship Id="rId7" Type="http://schemas.openxmlformats.org/officeDocument/2006/relationships/image" Target="../media/image90.png"/><Relationship Id="rId2" Type="http://schemas.openxmlformats.org/officeDocument/2006/relationships/hyperlink" Target="http://www.conrad.fr/ce/fr/product/191789/Platine-Arduino-UNO----65139" TargetMode="Externa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hyperlink" Target="http://s4a.cat/downloads/S4AFirmware15.ino" TargetMode="External"/><Relationship Id="rId4" Type="http://schemas.openxmlformats.org/officeDocument/2006/relationships/hyperlink" Target="http://arduino.googlecode.com/files/arduino-1.0.5-windows.zi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hyperlink" Target="http://www.velleman.co.uk/contents/en-uk/ka05.pdf" TargetMode="External"/><Relationship Id="rId5" Type="http://schemas.openxmlformats.org/officeDocument/2006/relationships/image" Target="../media/image96.png"/><Relationship Id="rId4" Type="http://schemas.openxmlformats.org/officeDocument/2006/relationships/hyperlink" Target="http://www.conrad.fr/ce/fr/product/678492/IO-Shield-pour-Arduino-kit-monte-Velleman-VMA0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ft-datenbank.de/search.php?keyword=" TargetMode="External"/><Relationship Id="rId3" Type="http://schemas.openxmlformats.org/officeDocument/2006/relationships/hyperlink" Target="http://ft-datenbank.de/web_document.php?id=46ab361a-2af2-4aea-aa81-a4c7f6c94dc0" TargetMode="External"/><Relationship Id="rId7" Type="http://schemas.openxmlformats.org/officeDocument/2006/relationships/hyperlink" Target="http://ft-datenbank.de/web_document.php?id=b97581ed-4f74-4a83-8109-c98ef8cb520c" TargetMode="External"/><Relationship Id="rId2" Type="http://schemas.openxmlformats.org/officeDocument/2006/relationships/hyperlink" Target="http://www.fischertechnik.de/en/PortalData/1/Resources/didactic/documents/activity-booklet/ProfiETech/E-Tech_F.pdf" TargetMode="Externa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ft-datenbank.de/web_document.php?id=6825aef8-e096-4f18-addf-979415bbb469" TargetMode="External"/><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www.java.com/fr/download/" TargetMode="Externa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hyperlink" Target="http://www.scratchfisch.org/download.html" TargetMode="External"/><Relationship Id="rId4" Type="http://schemas.openxmlformats.org/officeDocument/2006/relationships/hyperlink" Target="http://www.fischertechnik.de/en/Home/downloads/computing.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cratch.mit.edu/scratch_1.4/" TargetMode="Externa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jpeg"/><Relationship Id="rId4" Type="http://schemas.openxmlformats.org/officeDocument/2006/relationships/image" Target="../media/image1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4813" y="260350"/>
            <a:ext cx="8415337" cy="1765300"/>
          </a:xfrm>
        </p:spPr>
        <p:txBody>
          <a:bodyPr/>
          <a:lstStyle/>
          <a:p>
            <a:pPr algn="ctr" eaLnBrk="1" hangingPunct="1">
              <a:defRPr/>
            </a:pPr>
            <a:r>
              <a:rPr lang="fr-FR" sz="3600" dirty="0" smtClean="0"/>
              <a:t>Petit </a:t>
            </a:r>
            <a:r>
              <a:rPr lang="fr-FR" sz="3600" dirty="0" smtClean="0">
                <a:solidFill>
                  <a:srgbClr val="FFFF00"/>
                </a:solidFill>
              </a:rPr>
              <a:t>guide</a:t>
            </a:r>
            <a:r>
              <a:rPr lang="fr-FR" sz="3600" dirty="0" smtClean="0"/>
              <a:t> des possibilités</a:t>
            </a:r>
            <a:br>
              <a:rPr lang="fr-FR" sz="3600" dirty="0" smtClean="0"/>
            </a:br>
            <a:r>
              <a:rPr lang="fr-FR" sz="3600" dirty="0" smtClean="0"/>
              <a:t>d’utilisation du logiciel </a:t>
            </a:r>
            <a:r>
              <a:rPr lang="fr-FR" sz="3600" i="1" dirty="0" smtClean="0">
                <a:solidFill>
                  <a:srgbClr val="FFFF00"/>
                </a:solidFill>
              </a:rPr>
              <a:t>Scratch </a:t>
            </a:r>
            <a:br>
              <a:rPr lang="fr-FR" sz="3600" i="1" dirty="0" smtClean="0">
                <a:solidFill>
                  <a:srgbClr val="FFFF00"/>
                </a:solidFill>
              </a:rPr>
            </a:br>
            <a:r>
              <a:rPr lang="fr-FR" sz="3600" i="1" dirty="0" smtClean="0"/>
              <a:t>en </a:t>
            </a:r>
            <a:r>
              <a:rPr lang="fr-FR" sz="3600" i="1" dirty="0" smtClean="0">
                <a:solidFill>
                  <a:srgbClr val="FFFF00"/>
                </a:solidFill>
              </a:rPr>
              <a:t>Technologie</a:t>
            </a:r>
            <a:endParaRPr lang="fr-FR" sz="3600" dirty="0" smtClean="0">
              <a:solidFill>
                <a:srgbClr val="FFFF00"/>
              </a:solidFill>
            </a:endParaRPr>
          </a:p>
        </p:txBody>
      </p:sp>
      <p:sp>
        <p:nvSpPr>
          <p:cNvPr id="2052" name="Text Box 4"/>
          <p:cNvSpPr txBox="1">
            <a:spLocks noChangeArrowheads="1"/>
          </p:cNvSpPr>
          <p:nvPr/>
        </p:nvSpPr>
        <p:spPr bwMode="auto">
          <a:xfrm>
            <a:off x="2051050" y="6240463"/>
            <a:ext cx="4572000" cy="277812"/>
          </a:xfrm>
          <a:prstGeom prst="rect">
            <a:avLst/>
          </a:prstGeom>
          <a:noFill/>
          <a:ln w="9525">
            <a:noFill/>
            <a:miter lim="800000"/>
            <a:headEnd/>
            <a:tailEnd/>
          </a:ln>
        </p:spPr>
        <p:txBody>
          <a:bodyPr>
            <a:spAutoFit/>
          </a:bodyPr>
          <a:lstStyle/>
          <a:p>
            <a:pPr algn="ctr">
              <a:spcBef>
                <a:spcPct val="50000"/>
              </a:spcBef>
              <a:defRPr/>
            </a:pPr>
            <a:r>
              <a:rPr lang="fr-FR" sz="1200" u="none" dirty="0">
                <a:solidFill>
                  <a:srgbClr val="00B0F0"/>
                </a:solidFill>
                <a:effectLst>
                  <a:outerShdw blurRad="38100" dist="38100" dir="2700000" algn="tl">
                    <a:srgbClr val="000000"/>
                  </a:outerShdw>
                </a:effectLst>
                <a:latin typeface="Arial" pitchFamily="34" charset="0"/>
                <a:cs typeface="Arial" pitchFamily="34" charset="0"/>
              </a:rPr>
              <a:t>Jean-Paul </a:t>
            </a:r>
            <a:r>
              <a:rPr lang="fr-FR" sz="1200" u="none" dirty="0" err="1">
                <a:solidFill>
                  <a:srgbClr val="00B0F0"/>
                </a:solidFill>
                <a:effectLst>
                  <a:outerShdw blurRad="38100" dist="38100" dir="2700000" algn="tl">
                    <a:srgbClr val="000000"/>
                  </a:outerShdw>
                </a:effectLst>
                <a:latin typeface="Arial" pitchFamily="34" charset="0"/>
                <a:cs typeface="Arial" pitchFamily="34" charset="0"/>
              </a:rPr>
              <a:t>Bricard</a:t>
            </a:r>
            <a:r>
              <a:rPr lang="fr-FR" sz="1200" u="none" dirty="0">
                <a:solidFill>
                  <a:srgbClr val="00B0F0"/>
                </a:solidFill>
                <a:effectLst>
                  <a:outerShdw blurRad="38100" dist="38100" dir="2700000" algn="tl">
                    <a:srgbClr val="000000"/>
                  </a:outerShdw>
                </a:effectLst>
                <a:latin typeface="Arial" pitchFamily="34" charset="0"/>
                <a:cs typeface="Arial" pitchFamily="34" charset="0"/>
              </a:rPr>
              <a:t>, Collège Pierre Brossolette dans l’Aube</a:t>
            </a:r>
          </a:p>
        </p:txBody>
      </p:sp>
      <p:sp>
        <p:nvSpPr>
          <p:cNvPr id="2058" name="AutoShape 10"/>
          <p:cNvSpPr>
            <a:spLocks noChangeArrowheads="1"/>
          </p:cNvSpPr>
          <p:nvPr/>
        </p:nvSpPr>
        <p:spPr bwMode="auto">
          <a:xfrm>
            <a:off x="5003800" y="2636838"/>
            <a:ext cx="3719513" cy="3771900"/>
          </a:xfrm>
          <a:prstGeom prst="diamond">
            <a:avLst/>
          </a:prstGeom>
          <a:solidFill>
            <a:schemeClr val="accent1"/>
          </a:solidFill>
          <a:ln w="9525">
            <a:noFill/>
            <a:miter lim="800000"/>
            <a:headEnd/>
            <a:tailEnd/>
          </a:ln>
          <a:effectLst/>
        </p:spPr>
        <p:txBody>
          <a:bodyPr wrap="none" tIns="0"/>
          <a:lstStyle/>
          <a:p>
            <a:pPr algn="ctr">
              <a:spcBef>
                <a:spcPct val="20000"/>
              </a:spcBef>
              <a:defRPr/>
            </a:pPr>
            <a:endParaRPr kumimoji="0" lang="fr-FR" sz="2400" b="1" u="none" dirty="0">
              <a:solidFill>
                <a:schemeClr val="accent6">
                  <a:lumMod val="50000"/>
                </a:schemeClr>
              </a:solidFill>
            </a:endParaRPr>
          </a:p>
          <a:p>
            <a:pPr algn="ctr">
              <a:spcBef>
                <a:spcPct val="20000"/>
              </a:spcBef>
              <a:defRPr/>
            </a:pPr>
            <a:endParaRPr kumimoji="0" lang="fr-FR" sz="2400" b="1" u="none" dirty="0">
              <a:solidFill>
                <a:schemeClr val="accent6">
                  <a:lumMod val="50000"/>
                </a:schemeClr>
              </a:solidFill>
            </a:endParaRPr>
          </a:p>
          <a:p>
            <a:pPr algn="ctr">
              <a:spcBef>
                <a:spcPct val="20000"/>
              </a:spcBef>
              <a:defRPr/>
            </a:pPr>
            <a:r>
              <a:rPr kumimoji="0" lang="fr-FR" sz="2400" b="1" u="none" dirty="0">
                <a:solidFill>
                  <a:schemeClr val="accent6">
                    <a:lumMod val="50000"/>
                  </a:schemeClr>
                </a:solidFill>
              </a:rPr>
              <a:t>Un logiciel à tout faire </a:t>
            </a:r>
            <a:r>
              <a:rPr kumimoji="0" lang="fr-FR" sz="2800" b="1" u="none" dirty="0">
                <a:solidFill>
                  <a:schemeClr val="accent6">
                    <a:lumMod val="50000"/>
                  </a:schemeClr>
                </a:solidFill>
              </a:rPr>
              <a:t>!</a:t>
            </a:r>
          </a:p>
        </p:txBody>
      </p:sp>
      <p:sp>
        <p:nvSpPr>
          <p:cNvPr id="8" name="ZoneTexte 7"/>
          <p:cNvSpPr txBox="1"/>
          <p:nvPr/>
        </p:nvSpPr>
        <p:spPr>
          <a:xfrm>
            <a:off x="501650" y="2117725"/>
            <a:ext cx="6121400" cy="3059113"/>
          </a:xfrm>
          <a:prstGeom prst="rect">
            <a:avLst/>
          </a:prstGeom>
          <a:noFill/>
        </p:spPr>
        <p:txBody>
          <a:bodyPr>
            <a:spAutoFit/>
          </a:bodyPr>
          <a:lstStyle/>
          <a:p>
            <a:pPr>
              <a:spcBef>
                <a:spcPct val="20000"/>
              </a:spcBef>
              <a:defRPr/>
            </a:pPr>
            <a:r>
              <a:rPr lang="fr-FR" sz="2000" b="1" i="1" u="none" dirty="0">
                <a:solidFill>
                  <a:schemeClr val="accent4">
                    <a:lumMod val="10000"/>
                  </a:schemeClr>
                </a:solidFill>
                <a:latin typeface="Arial" pitchFamily="34" charset="0"/>
                <a:cs typeface="Arial" pitchFamily="34" charset="0"/>
                <a:hlinkClick r:id="rId2" action="ppaction://hlinksldjump"/>
              </a:rPr>
              <a:t>Présentation du logiciel</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3" action="ppaction://hlinksldjump"/>
              </a:rPr>
              <a:t>Mon premier programme avec scratch</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4" action="ppaction://hlinksldjump"/>
              </a:rPr>
              <a:t>Programmer les interfaces du laboratoire</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5" action="ppaction://hlinksldjump"/>
              </a:rPr>
              <a:t>La programmation de la brique NXT</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6" action="ppaction://hlinksldjump"/>
              </a:rPr>
              <a:t>L’interface </a:t>
            </a:r>
            <a:r>
              <a:rPr lang="fr-FR" sz="2000" b="1" i="1" u="none" dirty="0" err="1">
                <a:solidFill>
                  <a:schemeClr val="accent4">
                    <a:lumMod val="10000"/>
                  </a:schemeClr>
                </a:solidFill>
                <a:latin typeface="Arial" pitchFamily="34" charset="0"/>
                <a:cs typeface="Arial" pitchFamily="34" charset="0"/>
                <a:hlinkClick r:id="rId6" action="ppaction://hlinksldjump"/>
              </a:rPr>
              <a:t>Picoboard</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7" action="ppaction://hlinksldjump"/>
              </a:rPr>
              <a:t>La carte </a:t>
            </a:r>
            <a:r>
              <a:rPr lang="fr-FR" sz="2000" b="1" i="1" u="none" dirty="0" err="1">
                <a:solidFill>
                  <a:schemeClr val="accent4">
                    <a:lumMod val="10000"/>
                  </a:schemeClr>
                </a:solidFill>
                <a:latin typeface="Arial" pitchFamily="34" charset="0"/>
                <a:cs typeface="Arial" pitchFamily="34" charset="0"/>
                <a:hlinkClick r:id="rId7" action="ppaction://hlinksldjump"/>
              </a:rPr>
              <a:t>Arduino</a:t>
            </a:r>
            <a:r>
              <a:rPr lang="fr-FR" sz="2000" b="1" i="1" u="none" dirty="0">
                <a:solidFill>
                  <a:schemeClr val="accent4">
                    <a:lumMod val="10000"/>
                  </a:schemeClr>
                </a:solidFill>
                <a:latin typeface="Arial" pitchFamily="34" charset="0"/>
                <a:cs typeface="Arial" pitchFamily="34" charset="0"/>
                <a:hlinkClick r:id="rId7" action="ppaction://hlinksldjump"/>
              </a:rPr>
              <a:t> « </a:t>
            </a:r>
            <a:r>
              <a:rPr lang="fr-FR" sz="2000" b="1" i="1" u="none" dirty="0" err="1">
                <a:solidFill>
                  <a:schemeClr val="accent4">
                    <a:lumMod val="10000"/>
                  </a:schemeClr>
                </a:solidFill>
                <a:latin typeface="Arial" pitchFamily="34" charset="0"/>
                <a:cs typeface="Arial" pitchFamily="34" charset="0"/>
                <a:hlinkClick r:id="rId7" action="ppaction://hlinksldjump"/>
              </a:rPr>
              <a:t>Uno</a:t>
            </a:r>
            <a:r>
              <a:rPr lang="fr-FR" sz="2000" b="1" i="1" u="none" dirty="0">
                <a:solidFill>
                  <a:schemeClr val="accent4">
                    <a:lumMod val="10000"/>
                  </a:schemeClr>
                </a:solidFill>
                <a:latin typeface="Arial" pitchFamily="34" charset="0"/>
                <a:cs typeface="Arial" pitchFamily="34" charset="0"/>
                <a:hlinkClick r:id="rId7" action="ppaction://hlinksldjump"/>
              </a:rPr>
              <a:t> »</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r>
              <a:rPr lang="fr-FR" sz="2000" b="1" i="1" u="none" dirty="0">
                <a:solidFill>
                  <a:schemeClr val="accent4">
                    <a:lumMod val="10000"/>
                  </a:schemeClr>
                </a:solidFill>
                <a:latin typeface="Arial" pitchFamily="34" charset="0"/>
                <a:cs typeface="Arial" pitchFamily="34" charset="0"/>
                <a:hlinkClick r:id="rId8" action="ppaction://hlinksldjump"/>
              </a:rPr>
              <a:t>L’interface </a:t>
            </a:r>
            <a:r>
              <a:rPr lang="fr-FR" sz="2000" b="1" i="1" u="none" dirty="0" err="1">
                <a:solidFill>
                  <a:schemeClr val="accent4">
                    <a:lumMod val="10000"/>
                  </a:schemeClr>
                </a:solidFill>
                <a:latin typeface="Arial" pitchFamily="34" charset="0"/>
                <a:cs typeface="Arial" pitchFamily="34" charset="0"/>
                <a:hlinkClick r:id="rId8" action="ppaction://hlinksldjump"/>
              </a:rPr>
              <a:t>Robo</a:t>
            </a:r>
            <a:r>
              <a:rPr lang="fr-FR" sz="2000" b="1" i="1" u="none" dirty="0">
                <a:solidFill>
                  <a:schemeClr val="accent4">
                    <a:lumMod val="10000"/>
                  </a:schemeClr>
                </a:solidFill>
                <a:latin typeface="Arial" pitchFamily="34" charset="0"/>
                <a:cs typeface="Arial" pitchFamily="34" charset="0"/>
                <a:hlinkClick r:id="rId8" action="ppaction://hlinksldjump"/>
              </a:rPr>
              <a:t> </a:t>
            </a:r>
            <a:r>
              <a:rPr lang="fr-FR" sz="2000" b="1" i="1" u="none" dirty="0" err="1">
                <a:solidFill>
                  <a:schemeClr val="accent4">
                    <a:lumMod val="10000"/>
                  </a:schemeClr>
                </a:solidFill>
                <a:latin typeface="Arial" pitchFamily="34" charset="0"/>
                <a:cs typeface="Arial" pitchFamily="34" charset="0"/>
                <a:hlinkClick r:id="rId8" action="ppaction://hlinksldjump"/>
              </a:rPr>
              <a:t>computing</a:t>
            </a:r>
            <a:endParaRPr lang="fr-FR" sz="2000" b="1" i="1" u="none" dirty="0">
              <a:solidFill>
                <a:schemeClr val="accent4">
                  <a:lumMod val="10000"/>
                </a:schemeClr>
              </a:solidFill>
              <a:latin typeface="Arial" pitchFamily="34" charset="0"/>
              <a:cs typeface="Arial" pitchFamily="34" charset="0"/>
            </a:endParaRPr>
          </a:p>
          <a:p>
            <a:pPr>
              <a:spcBef>
                <a:spcPct val="20000"/>
              </a:spcBef>
              <a:defRPr/>
            </a:pPr>
            <a:endParaRPr lang="fr-FR" sz="2400" b="1" i="1" u="none" dirty="0">
              <a:solidFill>
                <a:schemeClr val="accent4">
                  <a:lumMod val="10000"/>
                </a:schemeClr>
              </a:solidFill>
            </a:endParaRP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13319" name="Image 12" descr="cat1-a.gif"/>
          <p:cNvPicPr>
            <a:picLocks noChangeAspect="1"/>
          </p:cNvPicPr>
          <p:nvPr/>
        </p:nvPicPr>
        <p:blipFill>
          <a:blip r:embed="rId9" cstate="email"/>
          <a:srcRect/>
          <a:stretch>
            <a:fillRect/>
          </a:stretch>
        </p:blipFill>
        <p:spPr bwMode="auto">
          <a:xfrm>
            <a:off x="7524750" y="2276475"/>
            <a:ext cx="863600" cy="1009650"/>
          </a:xfrm>
          <a:prstGeom prst="rect">
            <a:avLst/>
          </a:prstGeom>
          <a:noFill/>
          <a:ln w="9525">
            <a:noFill/>
            <a:miter lim="800000"/>
            <a:headEnd/>
            <a:tailEnd/>
          </a:ln>
        </p:spPr>
      </p:pic>
      <p:pic>
        <p:nvPicPr>
          <p:cNvPr id="13320" name="Image 13" descr="wizard1.png"/>
          <p:cNvPicPr>
            <a:picLocks noChangeAspect="1"/>
          </p:cNvPicPr>
          <p:nvPr/>
        </p:nvPicPr>
        <p:blipFill>
          <a:blip r:embed="rId10" cstate="email"/>
          <a:srcRect/>
          <a:stretch>
            <a:fillRect/>
          </a:stretch>
        </p:blipFill>
        <p:spPr bwMode="auto">
          <a:xfrm>
            <a:off x="2217738" y="5000625"/>
            <a:ext cx="1566862" cy="1079500"/>
          </a:xfrm>
          <a:prstGeom prst="rect">
            <a:avLst/>
          </a:prstGeom>
          <a:noFill/>
          <a:ln w="9525">
            <a:noFill/>
            <a:miter lim="800000"/>
            <a:headEnd/>
            <a:tailEnd/>
          </a:ln>
        </p:spPr>
      </p:pic>
      <p:pic>
        <p:nvPicPr>
          <p:cNvPr id="13321" name="Image 15" descr="Sans titre 1.gif"/>
          <p:cNvPicPr>
            <a:picLocks noChangeAspect="1"/>
          </p:cNvPicPr>
          <p:nvPr/>
        </p:nvPicPr>
        <p:blipFill>
          <a:blip r:embed="rId11" cstate="email"/>
          <a:srcRect/>
          <a:stretch>
            <a:fillRect/>
          </a:stretch>
        </p:blipFill>
        <p:spPr bwMode="auto">
          <a:xfrm>
            <a:off x="649288" y="4927600"/>
            <a:ext cx="1568450" cy="1574800"/>
          </a:xfrm>
          <a:prstGeom prst="rect">
            <a:avLst/>
          </a:prstGeom>
          <a:noFill/>
          <a:ln w="9525">
            <a:noFill/>
            <a:miter lim="800000"/>
            <a:headEnd/>
            <a:tailEnd/>
          </a:ln>
        </p:spPr>
      </p:pic>
      <p:pic>
        <p:nvPicPr>
          <p:cNvPr id="13322" name="Picture 11" descr="http://wiki.scratch.mit.edu/w/images/Scratchlogo2.png"/>
          <p:cNvPicPr>
            <a:picLocks noChangeAspect="1" noChangeArrowheads="1"/>
          </p:cNvPicPr>
          <p:nvPr/>
        </p:nvPicPr>
        <p:blipFill>
          <a:blip r:embed="rId12" cstate="email"/>
          <a:srcRect/>
          <a:stretch>
            <a:fillRect/>
          </a:stretch>
        </p:blipFill>
        <p:spPr bwMode="auto">
          <a:xfrm>
            <a:off x="5940425" y="3789363"/>
            <a:ext cx="17145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2531"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pic>
        <p:nvPicPr>
          <p:cNvPr id="22532" name="Picture 12" descr="http://www.electronics123.net/amazon/pictures/10311-01b.png"/>
          <p:cNvPicPr>
            <a:picLocks noChangeAspect="1" noChangeArrowheads="1"/>
          </p:cNvPicPr>
          <p:nvPr/>
        </p:nvPicPr>
        <p:blipFill>
          <a:blip r:embed="rId3" cstate="email"/>
          <a:srcRect/>
          <a:stretch>
            <a:fillRect/>
          </a:stretch>
        </p:blipFill>
        <p:spPr bwMode="auto">
          <a:xfrm>
            <a:off x="5651500" y="3068638"/>
            <a:ext cx="1439863" cy="1439862"/>
          </a:xfrm>
          <a:prstGeom prst="rect">
            <a:avLst/>
          </a:prstGeom>
          <a:noFill/>
          <a:ln w="9525">
            <a:noFill/>
            <a:miter lim="800000"/>
            <a:headEnd/>
            <a:tailEnd/>
          </a:ln>
        </p:spPr>
      </p:pic>
      <p:pic>
        <p:nvPicPr>
          <p:cNvPr id="22533" name="Image 18" descr="Sans titre 1.gif"/>
          <p:cNvPicPr>
            <a:picLocks noChangeAspect="1"/>
          </p:cNvPicPr>
          <p:nvPr/>
        </p:nvPicPr>
        <p:blipFill>
          <a:blip r:embed="rId4" cstate="email"/>
          <a:srcRect/>
          <a:stretch>
            <a:fillRect/>
          </a:stretch>
        </p:blipFill>
        <p:spPr bwMode="auto">
          <a:xfrm>
            <a:off x="1258888" y="1341438"/>
            <a:ext cx="2519362" cy="1474787"/>
          </a:xfrm>
          <a:prstGeom prst="rect">
            <a:avLst/>
          </a:prstGeom>
          <a:noFill/>
          <a:ln w="9525">
            <a:noFill/>
            <a:miter lim="800000"/>
            <a:headEnd/>
            <a:tailEnd/>
          </a:ln>
        </p:spPr>
      </p:pic>
      <p:sp>
        <p:nvSpPr>
          <p:cNvPr id="21" name="ZoneTexte 20"/>
          <p:cNvSpPr txBox="1"/>
          <p:nvPr/>
        </p:nvSpPr>
        <p:spPr>
          <a:xfrm>
            <a:off x="467544" y="765175"/>
            <a:ext cx="8281169" cy="246221"/>
          </a:xfrm>
          <a:prstGeom prst="rect">
            <a:avLst/>
          </a:prstGeom>
          <a:solidFill>
            <a:schemeClr val="tx1"/>
          </a:solidFill>
          <a:ln>
            <a:solidFill>
              <a:schemeClr val="bg1">
                <a:lumMod val="50000"/>
              </a:schemeClr>
            </a:solidFill>
          </a:ln>
        </p:spPr>
        <p:txBody>
          <a:bodyPr wrap="square">
            <a:spAutoFit/>
          </a:bodyPr>
          <a:lstStyle/>
          <a:p>
            <a:pPr algn="ctr">
              <a:spcBef>
                <a:spcPct val="20000"/>
              </a:spcBef>
              <a:defRPr/>
            </a:pPr>
            <a:r>
              <a:rPr lang="fr-FR" sz="1000" u="none" dirty="0">
                <a:solidFill>
                  <a:schemeClr val="bg1">
                    <a:lumMod val="50000"/>
                  </a:schemeClr>
                </a:solidFill>
                <a:latin typeface="Arial" pitchFamily="34" charset="0"/>
                <a:cs typeface="Arial" pitchFamily="34" charset="0"/>
              </a:rPr>
              <a:t>Scratch est bien un outil universel permettant le pilotage et la programmation d’interfaces que nous pouvons mettre en œuvre en 4</a:t>
            </a:r>
            <a:r>
              <a:rPr lang="fr-FR" sz="1000" u="none" baseline="30000" dirty="0">
                <a:solidFill>
                  <a:schemeClr val="bg1">
                    <a:lumMod val="50000"/>
                  </a:schemeClr>
                </a:solidFill>
                <a:latin typeface="Arial" pitchFamily="34" charset="0"/>
                <a:cs typeface="Arial" pitchFamily="34" charset="0"/>
              </a:rPr>
              <a:t>e</a:t>
            </a:r>
            <a:r>
              <a:rPr lang="fr-FR" sz="1000" u="none" dirty="0">
                <a:solidFill>
                  <a:schemeClr val="bg1">
                    <a:lumMod val="50000"/>
                  </a:schemeClr>
                </a:solidFill>
                <a:latin typeface="Arial" pitchFamily="34" charset="0"/>
                <a:cs typeface="Arial" pitchFamily="34" charset="0"/>
              </a:rPr>
              <a:t> ou 3</a:t>
            </a:r>
            <a:r>
              <a:rPr lang="fr-FR" sz="1000" u="none" baseline="30000" dirty="0">
                <a:solidFill>
                  <a:schemeClr val="bg1">
                    <a:lumMod val="50000"/>
                  </a:schemeClr>
                </a:solidFill>
                <a:latin typeface="Arial" pitchFamily="34" charset="0"/>
                <a:cs typeface="Arial" pitchFamily="34" charset="0"/>
              </a:rPr>
              <a:t>e</a:t>
            </a:r>
            <a:r>
              <a:rPr lang="fr-FR" sz="1000" u="none" dirty="0">
                <a:solidFill>
                  <a:schemeClr val="bg1">
                    <a:lumMod val="50000"/>
                  </a:schemeClr>
                </a:solidFill>
                <a:latin typeface="Arial" pitchFamily="34" charset="0"/>
                <a:cs typeface="Arial" pitchFamily="34" charset="0"/>
              </a:rPr>
              <a:t> . </a:t>
            </a:r>
          </a:p>
        </p:txBody>
      </p:sp>
      <p:pic>
        <p:nvPicPr>
          <p:cNvPr id="22535" name="Image 22" descr="Sans titre 1.gif"/>
          <p:cNvPicPr>
            <a:picLocks noChangeAspect="1"/>
          </p:cNvPicPr>
          <p:nvPr/>
        </p:nvPicPr>
        <p:blipFill>
          <a:blip r:embed="rId5" cstate="email"/>
          <a:srcRect/>
          <a:stretch>
            <a:fillRect/>
          </a:stretch>
        </p:blipFill>
        <p:spPr bwMode="auto">
          <a:xfrm>
            <a:off x="4932363" y="1268413"/>
            <a:ext cx="1360487" cy="1152525"/>
          </a:xfrm>
          <a:prstGeom prst="rect">
            <a:avLst/>
          </a:prstGeom>
          <a:noFill/>
          <a:ln w="9525">
            <a:noFill/>
            <a:miter lim="800000"/>
            <a:headEnd/>
            <a:tailEnd/>
          </a:ln>
        </p:spPr>
      </p:pic>
      <p:pic>
        <p:nvPicPr>
          <p:cNvPr id="22536" name="Image 23" descr="Sans titre 1.gif"/>
          <p:cNvPicPr>
            <a:picLocks noChangeAspect="1"/>
          </p:cNvPicPr>
          <p:nvPr/>
        </p:nvPicPr>
        <p:blipFill>
          <a:blip r:embed="rId6" cstate="email"/>
          <a:srcRect/>
          <a:stretch>
            <a:fillRect/>
          </a:stretch>
        </p:blipFill>
        <p:spPr bwMode="auto">
          <a:xfrm>
            <a:off x="6011863" y="1628775"/>
            <a:ext cx="1279525" cy="1282700"/>
          </a:xfrm>
          <a:prstGeom prst="rect">
            <a:avLst/>
          </a:prstGeom>
          <a:noFill/>
          <a:ln w="9525">
            <a:noFill/>
            <a:miter lim="800000"/>
            <a:headEnd/>
            <a:tailEnd/>
          </a:ln>
        </p:spPr>
      </p:pic>
      <p:pic>
        <p:nvPicPr>
          <p:cNvPr id="22537" name="Image 24" descr="Sans titre 1.gif"/>
          <p:cNvPicPr>
            <a:picLocks noChangeAspect="1"/>
          </p:cNvPicPr>
          <p:nvPr/>
        </p:nvPicPr>
        <p:blipFill>
          <a:blip r:embed="rId7" cstate="email"/>
          <a:srcRect/>
          <a:stretch>
            <a:fillRect/>
          </a:stretch>
        </p:blipFill>
        <p:spPr bwMode="auto">
          <a:xfrm>
            <a:off x="4716463" y="4941888"/>
            <a:ext cx="1208087" cy="1063625"/>
          </a:xfrm>
          <a:prstGeom prst="rect">
            <a:avLst/>
          </a:prstGeom>
          <a:noFill/>
          <a:ln w="9525">
            <a:noFill/>
            <a:miter lim="800000"/>
            <a:headEnd/>
            <a:tailEnd/>
          </a:ln>
        </p:spPr>
      </p:pic>
      <p:sp>
        <p:nvSpPr>
          <p:cNvPr id="32" name="ZoneTexte 31"/>
          <p:cNvSpPr txBox="1"/>
          <p:nvPr/>
        </p:nvSpPr>
        <p:spPr>
          <a:xfrm>
            <a:off x="3635375" y="2060575"/>
            <a:ext cx="1081088" cy="800100"/>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Lego TM</a:t>
            </a:r>
          </a:p>
          <a:p>
            <a:pPr>
              <a:spcBef>
                <a:spcPct val="20000"/>
              </a:spcBef>
              <a:defRPr/>
            </a:pPr>
            <a:r>
              <a:rPr lang="fr-FR" sz="1000" u="none" dirty="0">
                <a:solidFill>
                  <a:schemeClr val="bg1">
                    <a:lumMod val="50000"/>
                  </a:schemeClr>
                </a:solidFill>
                <a:latin typeface="Arial" pitchFamily="34" charset="0"/>
                <a:cs typeface="Arial" pitchFamily="34" charset="0"/>
              </a:rPr>
              <a:t> NXT</a:t>
            </a:r>
          </a:p>
          <a:p>
            <a:pPr>
              <a:spcBef>
                <a:spcPct val="20000"/>
              </a:spcBef>
              <a:defRPr/>
            </a:pPr>
            <a:r>
              <a:rPr lang="fr-FR" sz="1000" u="none" dirty="0" err="1">
                <a:solidFill>
                  <a:schemeClr val="bg1">
                    <a:lumMod val="50000"/>
                  </a:schemeClr>
                </a:solidFill>
                <a:latin typeface="Arial" pitchFamily="34" charset="0"/>
                <a:cs typeface="Arial" pitchFamily="34" charset="0"/>
              </a:rPr>
              <a:t>Enchanting</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22540" name="Rectangle à coins arrondis 41"/>
          <p:cNvSpPr>
            <a:spLocks noChangeArrowheads="1"/>
          </p:cNvSpPr>
          <p:nvPr/>
        </p:nvSpPr>
        <p:spPr bwMode="auto">
          <a:xfrm>
            <a:off x="7235825" y="5229225"/>
            <a:ext cx="1440631" cy="1152525"/>
          </a:xfrm>
          <a:prstGeom prst="roundRect">
            <a:avLst>
              <a:gd name="adj" fmla="val 5921"/>
            </a:avLst>
          </a:prstGeom>
          <a:solidFill>
            <a:schemeClr val="accent1">
              <a:alpha val="36862"/>
            </a:schemeClr>
          </a:solidFill>
          <a:ln w="9525" algn="ctr">
            <a:solidFill>
              <a:schemeClr val="tx1"/>
            </a:solidFill>
            <a:miter lim="800000"/>
            <a:headEnd/>
            <a:tailEnd/>
          </a:ln>
        </p:spPr>
        <p:txBody>
          <a:bodyPr wrap="none"/>
          <a:lstStyle/>
          <a:p>
            <a:pPr>
              <a:spcBef>
                <a:spcPct val="20000"/>
              </a:spcBef>
            </a:pPr>
            <a:r>
              <a:rPr lang="fr-FR" sz="1200" u="none" dirty="0">
                <a:latin typeface="Arial" pitchFamily="34" charset="0"/>
                <a:cs typeface="Arial" pitchFamily="34" charset="0"/>
              </a:rPr>
              <a:t>Marque</a:t>
            </a:r>
          </a:p>
          <a:p>
            <a:pPr>
              <a:spcBef>
                <a:spcPct val="20000"/>
              </a:spcBef>
            </a:pPr>
            <a:r>
              <a:rPr lang="fr-FR" sz="1200" u="none" dirty="0">
                <a:latin typeface="Arial" pitchFamily="34" charset="0"/>
                <a:cs typeface="Arial" pitchFamily="34" charset="0"/>
              </a:rPr>
              <a:t>Matériel</a:t>
            </a:r>
          </a:p>
          <a:p>
            <a:pPr>
              <a:spcBef>
                <a:spcPct val="20000"/>
              </a:spcBef>
            </a:pPr>
            <a:r>
              <a:rPr lang="fr-FR" sz="1200" u="none" dirty="0">
                <a:latin typeface="Arial" pitchFamily="34" charset="0"/>
                <a:cs typeface="Arial" pitchFamily="34" charset="0"/>
              </a:rPr>
              <a:t>Nom de l’extension </a:t>
            </a:r>
          </a:p>
          <a:p>
            <a:pPr>
              <a:spcBef>
                <a:spcPct val="20000"/>
              </a:spcBef>
            </a:pPr>
            <a:r>
              <a:rPr lang="fr-FR" sz="1200" u="none" dirty="0">
                <a:latin typeface="Arial" pitchFamily="34" charset="0"/>
                <a:cs typeface="Arial" pitchFamily="34" charset="0"/>
              </a:rPr>
              <a:t>de Scratch</a:t>
            </a:r>
          </a:p>
          <a:p>
            <a:pPr>
              <a:spcBef>
                <a:spcPct val="20000"/>
              </a:spcBef>
            </a:pPr>
            <a:r>
              <a:rPr lang="fr-FR" sz="1200" u="none" dirty="0">
                <a:latin typeface="Arial" pitchFamily="34" charset="0"/>
                <a:cs typeface="Arial" pitchFamily="34" charset="0"/>
              </a:rPr>
              <a:t>Plateforme</a:t>
            </a:r>
          </a:p>
          <a:p>
            <a:pPr>
              <a:spcBef>
                <a:spcPct val="20000"/>
              </a:spcBef>
            </a:pPr>
            <a:endParaRPr lang="fr-FR" sz="1200" u="none" dirty="0"/>
          </a:p>
        </p:txBody>
      </p:sp>
      <p:sp>
        <p:nvSpPr>
          <p:cNvPr id="43" name="ZoneTexte 42"/>
          <p:cNvSpPr txBox="1"/>
          <p:nvPr/>
        </p:nvSpPr>
        <p:spPr>
          <a:xfrm>
            <a:off x="1835150" y="3284538"/>
            <a:ext cx="1368425" cy="954087"/>
          </a:xfrm>
          <a:prstGeom prst="rect">
            <a:avLst/>
          </a:prstGeom>
          <a:noFill/>
          <a:ln>
            <a:noFill/>
          </a:ln>
        </p:spPr>
        <p:txBody>
          <a:bodyPr>
            <a:spAutoFit/>
          </a:bodyPr>
          <a:lstStyle/>
          <a:p>
            <a:pPr>
              <a:spcBef>
                <a:spcPct val="20000"/>
              </a:spcBef>
              <a:defRPr/>
            </a:pPr>
            <a:r>
              <a:rPr lang="de-DE" sz="1000" b="1" u="none" dirty="0">
                <a:solidFill>
                  <a:schemeClr val="bg1">
                    <a:lumMod val="50000"/>
                  </a:schemeClr>
                </a:solidFill>
                <a:latin typeface="Arial" pitchFamily="34" charset="0"/>
                <a:cs typeface="Arial" pitchFamily="34" charset="0"/>
              </a:rPr>
              <a:t>Fischertechnik TM</a:t>
            </a:r>
          </a:p>
          <a:p>
            <a:pPr>
              <a:spcBef>
                <a:spcPct val="20000"/>
              </a:spcBef>
              <a:defRPr/>
            </a:pPr>
            <a:r>
              <a:rPr lang="fr-FR" sz="1000" u="none" dirty="0">
                <a:solidFill>
                  <a:schemeClr val="bg1">
                    <a:lumMod val="50000"/>
                  </a:schemeClr>
                </a:solidFill>
                <a:latin typeface="Arial" pitchFamily="34" charset="0"/>
                <a:cs typeface="Arial" pitchFamily="34" charset="0"/>
              </a:rPr>
              <a:t>ROBO LT CONTROLLER</a:t>
            </a:r>
          </a:p>
          <a:p>
            <a:pPr>
              <a:spcBef>
                <a:spcPct val="20000"/>
              </a:spcBef>
              <a:defRPr/>
            </a:pPr>
            <a:r>
              <a:rPr lang="fr-FR" sz="1000" u="none" dirty="0" err="1">
                <a:solidFill>
                  <a:schemeClr val="bg1">
                    <a:lumMod val="50000"/>
                  </a:schemeClr>
                </a:solidFill>
                <a:latin typeface="Arial" pitchFamily="34" charset="0"/>
                <a:cs typeface="Arial" pitchFamily="34" charset="0"/>
              </a:rPr>
              <a:t>Scratchfisch</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22542"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22543"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pic>
        <p:nvPicPr>
          <p:cNvPr id="22544" name="Image 45" descr="Sans titre 1.gif"/>
          <p:cNvPicPr>
            <a:picLocks noChangeAspect="1"/>
          </p:cNvPicPr>
          <p:nvPr/>
        </p:nvPicPr>
        <p:blipFill>
          <a:blip r:embed="rId8" cstate="email"/>
          <a:srcRect/>
          <a:stretch>
            <a:fillRect/>
          </a:stretch>
        </p:blipFill>
        <p:spPr bwMode="auto">
          <a:xfrm>
            <a:off x="3708400" y="3500438"/>
            <a:ext cx="1655763" cy="1016000"/>
          </a:xfrm>
          <a:prstGeom prst="rect">
            <a:avLst/>
          </a:prstGeom>
          <a:noFill/>
          <a:ln w="9525">
            <a:noFill/>
            <a:miter lim="800000"/>
            <a:headEnd/>
            <a:tailEnd/>
          </a:ln>
        </p:spPr>
      </p:pic>
      <p:pic>
        <p:nvPicPr>
          <p:cNvPr id="22545" name="Image 48" descr="Sans titre 1.gif"/>
          <p:cNvPicPr>
            <a:picLocks noChangeAspect="1"/>
          </p:cNvPicPr>
          <p:nvPr/>
        </p:nvPicPr>
        <p:blipFill>
          <a:blip r:embed="rId9" cstate="email"/>
          <a:srcRect/>
          <a:stretch>
            <a:fillRect/>
          </a:stretch>
        </p:blipFill>
        <p:spPr bwMode="auto">
          <a:xfrm>
            <a:off x="395288" y="4221163"/>
            <a:ext cx="1846262" cy="1354137"/>
          </a:xfrm>
          <a:prstGeom prst="rect">
            <a:avLst/>
          </a:prstGeom>
          <a:noFill/>
          <a:ln w="9525">
            <a:noFill/>
            <a:miter lim="800000"/>
            <a:headEnd/>
            <a:tailEnd/>
          </a:ln>
        </p:spPr>
      </p:pic>
      <p:pic>
        <p:nvPicPr>
          <p:cNvPr id="22546" name="Image 50" descr="Sans titre 1.gif"/>
          <p:cNvPicPr>
            <a:picLocks noChangeAspect="1"/>
          </p:cNvPicPr>
          <p:nvPr/>
        </p:nvPicPr>
        <p:blipFill>
          <a:blip r:embed="rId10" cstate="email"/>
          <a:srcRect/>
          <a:stretch>
            <a:fillRect/>
          </a:stretch>
        </p:blipFill>
        <p:spPr bwMode="auto">
          <a:xfrm>
            <a:off x="611188" y="3500438"/>
            <a:ext cx="1130300" cy="720725"/>
          </a:xfrm>
          <a:prstGeom prst="rect">
            <a:avLst/>
          </a:prstGeom>
          <a:noFill/>
          <a:ln w="9525">
            <a:noFill/>
            <a:miter lim="800000"/>
            <a:headEnd/>
            <a:tailEnd/>
          </a:ln>
        </p:spPr>
      </p:pic>
      <p:pic>
        <p:nvPicPr>
          <p:cNvPr id="22547" name="Image 21" descr="Sans titre 1.gif"/>
          <p:cNvPicPr>
            <a:picLocks noChangeAspect="1"/>
          </p:cNvPicPr>
          <p:nvPr/>
        </p:nvPicPr>
        <p:blipFill>
          <a:blip r:embed="rId11" cstate="email"/>
          <a:srcRect/>
          <a:stretch>
            <a:fillRect/>
          </a:stretch>
        </p:blipFill>
        <p:spPr bwMode="auto">
          <a:xfrm>
            <a:off x="3248025" y="4797425"/>
            <a:ext cx="1633538" cy="1368425"/>
          </a:xfrm>
          <a:prstGeom prst="rect">
            <a:avLst/>
          </a:prstGeom>
          <a:noFill/>
          <a:ln w="9525">
            <a:noFill/>
            <a:miter lim="800000"/>
            <a:headEnd/>
            <a:tailEnd/>
          </a:ln>
        </p:spPr>
      </p:pic>
      <p:sp>
        <p:nvSpPr>
          <p:cNvPr id="23" name="ZoneTexte 22"/>
          <p:cNvSpPr txBox="1"/>
          <p:nvPr/>
        </p:nvSpPr>
        <p:spPr>
          <a:xfrm>
            <a:off x="2268538" y="4437063"/>
            <a:ext cx="1295400" cy="923330"/>
          </a:xfrm>
          <a:prstGeom prst="rect">
            <a:avLst/>
          </a:prstGeom>
          <a:noFill/>
          <a:ln>
            <a:noFill/>
          </a:ln>
        </p:spPr>
        <p:txBody>
          <a:bodyPr>
            <a:spAutoFit/>
          </a:bodyPr>
          <a:lstStyle/>
          <a:p>
            <a:pPr>
              <a:spcBef>
                <a:spcPct val="20000"/>
              </a:spcBef>
              <a:defRPr/>
            </a:pPr>
            <a:r>
              <a:rPr lang="de-DE" sz="1000" b="1" u="none" dirty="0">
                <a:solidFill>
                  <a:schemeClr val="bg1">
                    <a:lumMod val="50000"/>
                  </a:schemeClr>
                </a:solidFill>
                <a:latin typeface="Arial" pitchFamily="34" charset="0"/>
                <a:cs typeface="Arial" pitchFamily="34" charset="0"/>
              </a:rPr>
              <a:t>Fischertechnik TM </a:t>
            </a:r>
            <a:r>
              <a:rPr lang="fr-FR" sz="1000" u="none" dirty="0">
                <a:solidFill>
                  <a:schemeClr val="bg1">
                    <a:lumMod val="50000"/>
                  </a:schemeClr>
                </a:solidFill>
                <a:latin typeface="Arial" pitchFamily="34" charset="0"/>
                <a:cs typeface="Arial" pitchFamily="34" charset="0"/>
              </a:rPr>
              <a:t>ROBO INTERFACE</a:t>
            </a:r>
          </a:p>
          <a:p>
            <a:pPr>
              <a:spcBef>
                <a:spcPct val="20000"/>
              </a:spcBef>
              <a:defRPr/>
            </a:pPr>
            <a:r>
              <a:rPr lang="fr-FR" sz="1000" u="none" dirty="0" err="1">
                <a:solidFill>
                  <a:schemeClr val="bg1">
                    <a:lumMod val="50000"/>
                  </a:schemeClr>
                </a:solidFill>
                <a:latin typeface="Arial" pitchFamily="34" charset="0"/>
                <a:cs typeface="Arial" pitchFamily="34" charset="0"/>
              </a:rPr>
              <a:t>Scratchfisch</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Windows</a:t>
            </a:r>
          </a:p>
        </p:txBody>
      </p:sp>
      <p:sp>
        <p:nvSpPr>
          <p:cNvPr id="36" name="ZoneTexte 35"/>
          <p:cNvSpPr txBox="1"/>
          <p:nvPr/>
        </p:nvSpPr>
        <p:spPr>
          <a:xfrm>
            <a:off x="6011863" y="4581525"/>
            <a:ext cx="1081087" cy="800100"/>
          </a:xfrm>
          <a:prstGeom prst="rect">
            <a:avLst/>
          </a:prstGeom>
          <a:noFill/>
          <a:ln>
            <a:noFill/>
          </a:ln>
        </p:spPr>
        <p:txBody>
          <a:bodyPr>
            <a:spAutoFit/>
          </a:bodyPr>
          <a:lstStyle/>
          <a:p>
            <a:pPr>
              <a:spcBef>
                <a:spcPct val="20000"/>
              </a:spcBef>
              <a:defRPr/>
            </a:pPr>
            <a:r>
              <a:rPr lang="fr-FR" sz="1000" b="1" u="none" dirty="0" err="1">
                <a:solidFill>
                  <a:schemeClr val="bg1">
                    <a:lumMod val="50000"/>
                  </a:schemeClr>
                </a:solidFill>
                <a:latin typeface="Arial" pitchFamily="34" charset="0"/>
                <a:cs typeface="Arial" pitchFamily="34" charset="0"/>
              </a:rPr>
              <a:t>Raspberry</a:t>
            </a:r>
            <a:r>
              <a:rPr lang="fr-FR" sz="1000" b="1" u="none" dirty="0">
                <a:solidFill>
                  <a:schemeClr val="bg1">
                    <a:lumMod val="50000"/>
                  </a:schemeClr>
                </a:solidFill>
                <a:latin typeface="Arial" pitchFamily="34" charset="0"/>
                <a:cs typeface="Arial" pitchFamily="34" charset="0"/>
              </a:rPr>
              <a:t> PI</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Interface </a:t>
            </a:r>
            <a:r>
              <a:rPr lang="fr-FR" sz="1000" u="none" dirty="0" err="1">
                <a:solidFill>
                  <a:schemeClr val="bg1">
                    <a:lumMod val="50000"/>
                  </a:schemeClr>
                </a:solidFill>
                <a:latin typeface="Arial" pitchFamily="34" charset="0"/>
                <a:cs typeface="Arial" pitchFamily="34" charset="0"/>
              </a:rPr>
              <a:t>Piface</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Linux </a:t>
            </a:r>
            <a:r>
              <a:rPr lang="fr-FR" sz="1000" u="none" dirty="0" err="1">
                <a:solidFill>
                  <a:schemeClr val="bg1">
                    <a:lumMod val="50000"/>
                  </a:schemeClr>
                </a:solidFill>
                <a:latin typeface="Arial" pitchFamily="34" charset="0"/>
                <a:cs typeface="Arial" pitchFamily="34" charset="0"/>
              </a:rPr>
              <a:t>Raspbian</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Scratch 1.4</a:t>
            </a:r>
          </a:p>
        </p:txBody>
      </p:sp>
      <p:sp>
        <p:nvSpPr>
          <p:cNvPr id="45" name="ZoneTexte 44"/>
          <p:cNvSpPr txBox="1"/>
          <p:nvPr/>
        </p:nvSpPr>
        <p:spPr>
          <a:xfrm>
            <a:off x="7092950" y="3213100"/>
            <a:ext cx="1439863" cy="1138238"/>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Carte d’acquisition Pico </a:t>
            </a:r>
            <a:r>
              <a:rPr lang="fr-FR" sz="1000" b="1" u="none" dirty="0" err="1">
                <a:solidFill>
                  <a:schemeClr val="bg1">
                    <a:lumMod val="50000"/>
                  </a:schemeClr>
                </a:solidFill>
                <a:latin typeface="Arial" pitchFamily="34" charset="0"/>
                <a:cs typeface="Arial" pitchFamily="34" charset="0"/>
              </a:rPr>
              <a:t>Board</a:t>
            </a:r>
            <a:r>
              <a:rPr lang="fr-FR" sz="1000" b="1" u="none" dirty="0">
                <a:solidFill>
                  <a:schemeClr val="bg1">
                    <a:lumMod val="50000"/>
                  </a:schemeClr>
                </a:solidFill>
                <a:latin typeface="Arial" pitchFamily="34" charset="0"/>
                <a:cs typeface="Arial" pitchFamily="34" charset="0"/>
              </a:rPr>
              <a:t> TM</a:t>
            </a:r>
          </a:p>
          <a:p>
            <a:pPr>
              <a:spcBef>
                <a:spcPct val="20000"/>
              </a:spcBef>
              <a:defRPr/>
            </a:pPr>
            <a:r>
              <a:rPr lang="fr-FR" sz="1000" u="none" dirty="0">
                <a:solidFill>
                  <a:schemeClr val="bg1">
                    <a:lumMod val="50000"/>
                  </a:schemeClr>
                </a:solidFill>
                <a:latin typeface="Arial" pitchFamily="34" charset="0"/>
                <a:cs typeface="Arial" pitchFamily="34" charset="0"/>
              </a:rPr>
              <a:t>Windows</a:t>
            </a:r>
          </a:p>
          <a:p>
            <a:pPr>
              <a:spcBef>
                <a:spcPct val="20000"/>
              </a:spcBef>
              <a:buFontTx/>
              <a:buChar char="-"/>
              <a:defRPr/>
            </a:pPr>
            <a:r>
              <a:rPr lang="fr-FR" sz="1000" u="none" dirty="0">
                <a:solidFill>
                  <a:schemeClr val="bg1">
                    <a:lumMod val="50000"/>
                  </a:schemeClr>
                </a:solidFill>
                <a:latin typeface="Arial" pitchFamily="34" charset="0"/>
                <a:cs typeface="Arial" pitchFamily="34" charset="0"/>
              </a:rPr>
              <a:t>Scratch 1.4</a:t>
            </a:r>
          </a:p>
          <a:p>
            <a:pPr>
              <a:spcBef>
                <a:spcPct val="20000"/>
              </a:spcBef>
              <a:defRPr/>
            </a:pPr>
            <a:r>
              <a:rPr lang="fr-FR" sz="1000" u="none" dirty="0">
                <a:solidFill>
                  <a:schemeClr val="bg1">
                    <a:lumMod val="50000"/>
                  </a:schemeClr>
                </a:solidFill>
                <a:latin typeface="Arial" pitchFamily="34" charset="0"/>
                <a:cs typeface="Arial" pitchFamily="34" charset="0"/>
              </a:rPr>
              <a:t>Linux </a:t>
            </a:r>
            <a:r>
              <a:rPr lang="fr-FR" sz="1000" u="none" dirty="0" err="1">
                <a:solidFill>
                  <a:schemeClr val="bg1">
                    <a:lumMod val="50000"/>
                  </a:schemeClr>
                </a:solidFill>
                <a:latin typeface="Arial" pitchFamily="34" charset="0"/>
                <a:cs typeface="Arial" pitchFamily="34" charset="0"/>
              </a:rPr>
              <a:t>Raspbian</a:t>
            </a:r>
            <a:endParaRPr lang="fr-FR" sz="1000" u="none" dirty="0">
              <a:solidFill>
                <a:schemeClr val="bg1">
                  <a:lumMod val="50000"/>
                </a:schemeClr>
              </a:solidFill>
              <a:latin typeface="Arial" pitchFamily="34" charset="0"/>
              <a:cs typeface="Arial" pitchFamily="34" charset="0"/>
            </a:endParaRPr>
          </a:p>
          <a:p>
            <a:pPr>
              <a:spcBef>
                <a:spcPct val="20000"/>
              </a:spcBef>
              <a:defRPr/>
            </a:pPr>
            <a:r>
              <a:rPr lang="fr-FR" sz="1000" u="none" dirty="0">
                <a:solidFill>
                  <a:schemeClr val="bg1">
                    <a:lumMod val="50000"/>
                  </a:schemeClr>
                </a:solidFill>
                <a:latin typeface="Arial" pitchFamily="34" charset="0"/>
                <a:cs typeface="Arial" pitchFamily="34" charset="0"/>
              </a:rPr>
              <a:t>- Scratch 1.4</a:t>
            </a:r>
          </a:p>
        </p:txBody>
      </p:sp>
      <p:sp>
        <p:nvSpPr>
          <p:cNvPr id="46" name="ZoneTexte 45"/>
          <p:cNvSpPr txBox="1"/>
          <p:nvPr/>
        </p:nvSpPr>
        <p:spPr>
          <a:xfrm>
            <a:off x="7164388" y="1628775"/>
            <a:ext cx="1584325" cy="769938"/>
          </a:xfrm>
          <a:prstGeom prst="rect">
            <a:avLst/>
          </a:prstGeom>
          <a:noFill/>
          <a:ln>
            <a:noFill/>
          </a:ln>
        </p:spPr>
        <p:txBody>
          <a:bodyPr>
            <a:spAutoFit/>
          </a:bodyPr>
          <a:lstStyle/>
          <a:p>
            <a:pPr>
              <a:spcBef>
                <a:spcPct val="20000"/>
              </a:spcBef>
              <a:defRPr/>
            </a:pPr>
            <a:r>
              <a:rPr lang="fr-FR" sz="1000" b="1" u="none" dirty="0">
                <a:solidFill>
                  <a:schemeClr val="bg1">
                    <a:lumMod val="50000"/>
                  </a:schemeClr>
                </a:solidFill>
                <a:latin typeface="Arial" pitchFamily="34" charset="0"/>
                <a:cs typeface="Arial" pitchFamily="34" charset="0"/>
              </a:rPr>
              <a:t>Carte </a:t>
            </a:r>
            <a:r>
              <a:rPr lang="fr-FR" sz="1000" b="1" u="none" dirty="0" err="1">
                <a:solidFill>
                  <a:schemeClr val="bg1">
                    <a:lumMod val="50000"/>
                  </a:schemeClr>
                </a:solidFill>
                <a:latin typeface="Arial" pitchFamily="34" charset="0"/>
                <a:cs typeface="Arial" pitchFamily="34" charset="0"/>
              </a:rPr>
              <a:t>Arduino</a:t>
            </a:r>
            <a:r>
              <a:rPr lang="fr-FR" sz="1000" b="1" u="none" dirty="0">
                <a:solidFill>
                  <a:schemeClr val="bg1">
                    <a:lumMod val="50000"/>
                  </a:schemeClr>
                </a:solidFill>
                <a:latin typeface="Arial" pitchFamily="34" charset="0"/>
                <a:cs typeface="Arial" pitchFamily="34" charset="0"/>
              </a:rPr>
              <a:t> </a:t>
            </a:r>
            <a:r>
              <a:rPr lang="fr-FR" sz="1000" b="1" u="none" dirty="0" err="1">
                <a:solidFill>
                  <a:schemeClr val="bg1">
                    <a:lumMod val="50000"/>
                  </a:schemeClr>
                </a:solidFill>
                <a:latin typeface="Arial" pitchFamily="34" charset="0"/>
                <a:cs typeface="Arial" pitchFamily="34" charset="0"/>
              </a:rPr>
              <a:t>Uno</a:t>
            </a:r>
            <a:r>
              <a:rPr lang="fr-FR" sz="1000" b="1" u="none" dirty="0">
                <a:solidFill>
                  <a:schemeClr val="bg1">
                    <a:lumMod val="50000"/>
                  </a:schemeClr>
                </a:solidFill>
                <a:latin typeface="Arial" pitchFamily="34" charset="0"/>
                <a:cs typeface="Arial" pitchFamily="34" charset="0"/>
              </a:rPr>
              <a:t> TM</a:t>
            </a:r>
          </a:p>
          <a:p>
            <a:pPr>
              <a:spcBef>
                <a:spcPct val="20000"/>
              </a:spcBef>
              <a:defRPr/>
            </a:pPr>
            <a:r>
              <a:rPr lang="fr-FR" sz="1000" u="none" dirty="0">
                <a:solidFill>
                  <a:schemeClr val="bg1">
                    <a:lumMod val="50000"/>
                  </a:schemeClr>
                </a:solidFill>
                <a:latin typeface="Arial" pitchFamily="34" charset="0"/>
                <a:cs typeface="Arial" pitchFamily="34" charset="0"/>
              </a:rPr>
              <a:t>Interface de puissance pour </a:t>
            </a:r>
            <a:r>
              <a:rPr lang="fr-FR" sz="1000" u="none" dirty="0" err="1">
                <a:solidFill>
                  <a:schemeClr val="bg1">
                    <a:lumMod val="50000"/>
                  </a:schemeClr>
                </a:solidFill>
                <a:latin typeface="Arial" pitchFamily="34" charset="0"/>
                <a:cs typeface="Arial" pitchFamily="34" charset="0"/>
              </a:rPr>
              <a:t>Arduino</a:t>
            </a:r>
            <a:r>
              <a:rPr lang="fr-FR" sz="1000" u="none" dirty="0">
                <a:solidFill>
                  <a:schemeClr val="bg1">
                    <a:lumMod val="50000"/>
                  </a:schemeClr>
                </a:solidFill>
                <a:latin typeface="Arial" pitchFamily="34" charset="0"/>
                <a:cs typeface="Arial" pitchFamily="34" charset="0"/>
              </a:rPr>
              <a:t> </a:t>
            </a:r>
            <a:r>
              <a:rPr lang="fr-FR" sz="1000" u="none" dirty="0" err="1">
                <a:solidFill>
                  <a:schemeClr val="bg1">
                    <a:lumMod val="50000"/>
                  </a:schemeClr>
                </a:solidFill>
                <a:latin typeface="Arial" pitchFamily="34" charset="0"/>
                <a:cs typeface="Arial" pitchFamily="34" charset="0"/>
              </a:rPr>
              <a:t>Uno</a:t>
            </a:r>
            <a:r>
              <a:rPr lang="fr-FR" sz="1000" u="none" dirty="0">
                <a:solidFill>
                  <a:schemeClr val="bg1">
                    <a:lumMod val="50000"/>
                  </a:schemeClr>
                </a:solidFill>
                <a:latin typeface="Arial" pitchFamily="34" charset="0"/>
                <a:cs typeface="Arial" pitchFamily="34" charset="0"/>
              </a:rPr>
              <a:t>.</a:t>
            </a:r>
          </a:p>
          <a:p>
            <a:pPr>
              <a:spcBef>
                <a:spcPct val="20000"/>
              </a:spcBef>
              <a:defRPr/>
            </a:pPr>
            <a:r>
              <a:rPr lang="fr-FR" sz="1000" u="none" dirty="0">
                <a:solidFill>
                  <a:schemeClr val="bg1">
                    <a:lumMod val="50000"/>
                  </a:schemeClr>
                </a:solidFill>
                <a:latin typeface="Arial" pitchFamily="34" charset="0"/>
                <a:cs typeface="Arial" pitchFamily="34" charset="0"/>
              </a:rPr>
              <a:t>Windows : S4A </a:t>
            </a:r>
          </a:p>
        </p:txBody>
      </p:sp>
      <p:sp>
        <p:nvSpPr>
          <p:cNvPr id="56" name="ZoneTexte 55"/>
          <p:cNvSpPr txBox="1"/>
          <p:nvPr/>
        </p:nvSpPr>
        <p:spPr>
          <a:xfrm>
            <a:off x="468313" y="6165850"/>
            <a:ext cx="6335712" cy="276225"/>
          </a:xfrm>
          <a:prstGeom prst="rect">
            <a:avLst/>
          </a:prstGeom>
          <a:solidFill>
            <a:schemeClr val="bg1">
              <a:lumMod val="40000"/>
              <a:lumOff val="60000"/>
            </a:schemeClr>
          </a:solidFill>
          <a:ln>
            <a:solidFill>
              <a:schemeClr val="bg1">
                <a:lumMod val="50000"/>
              </a:schemeClr>
            </a:solidFill>
          </a:ln>
        </p:spPr>
        <p:txBody>
          <a:bodyPr>
            <a:spAutoFit/>
          </a:bodyPr>
          <a:lstStyle/>
          <a:p>
            <a:pPr algn="ctr">
              <a:spcBef>
                <a:spcPct val="20000"/>
              </a:spcBef>
              <a:defRPr/>
            </a:pPr>
            <a:r>
              <a:rPr lang="fr-FR" sz="1200" u="none" dirty="0">
                <a:solidFill>
                  <a:schemeClr val="accent6">
                    <a:lumMod val="50000"/>
                  </a:schemeClr>
                </a:solidFill>
                <a:latin typeface="Arial" pitchFamily="34" charset="0"/>
                <a:cs typeface="Arial" pitchFamily="34" charset="0"/>
              </a:rPr>
              <a:t>Scratch 1.4 se décline donc en plusieurs « extensions ».</a:t>
            </a:r>
          </a:p>
        </p:txBody>
      </p:sp>
      <p:sp>
        <p:nvSpPr>
          <p:cNvPr id="22558" name="Rectangle à coins arrondis 41"/>
          <p:cNvSpPr>
            <a:spLocks noChangeArrowheads="1"/>
          </p:cNvSpPr>
          <p:nvPr/>
        </p:nvSpPr>
        <p:spPr bwMode="auto">
          <a:xfrm>
            <a:off x="3635375" y="3357563"/>
            <a:ext cx="1584325" cy="1152525"/>
          </a:xfrm>
          <a:prstGeom prst="roundRect">
            <a:avLst>
              <a:gd name="adj" fmla="val 24106"/>
            </a:avLst>
          </a:prstGeom>
          <a:solidFill>
            <a:schemeClr val="accent1">
              <a:alpha val="36862"/>
            </a:schemeClr>
          </a:solidFill>
          <a:ln w="9525" algn="ctr">
            <a:solidFill>
              <a:schemeClr val="tx1"/>
            </a:solidFill>
            <a:miter lim="800000"/>
            <a:headEnd/>
            <a:tailEnd/>
          </a:ln>
        </p:spPr>
        <p:txBody>
          <a:bodyPr wrap="none"/>
          <a:lstStyle/>
          <a:p>
            <a:pPr>
              <a:spcBef>
                <a:spcPct val="20000"/>
              </a:spcBef>
            </a:pPr>
            <a:endParaRPr lang="fr-FR" sz="1200" u="none"/>
          </a:p>
        </p:txBody>
      </p:sp>
      <p:sp>
        <p:nvSpPr>
          <p:cNvPr id="72" name="ZoneTexte 71"/>
          <p:cNvSpPr txBox="1"/>
          <p:nvPr/>
        </p:nvSpPr>
        <p:spPr>
          <a:xfrm>
            <a:off x="468313" y="1125538"/>
            <a:ext cx="8280400" cy="261610"/>
          </a:xfrm>
          <a:prstGeom prst="rect">
            <a:avLst/>
          </a:prstGeom>
          <a:noFill/>
          <a:ln>
            <a:noFill/>
          </a:ln>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Matériels souvent présents dans les laboratoires</a:t>
            </a:r>
            <a:r>
              <a:rPr lang="fr-FR" sz="1100" u="none" dirty="0">
                <a:solidFill>
                  <a:schemeClr val="bg1">
                    <a:lumMod val="50000"/>
                  </a:schemeClr>
                </a:solidFill>
                <a:latin typeface="Arial" pitchFamily="34" charset="0"/>
                <a:cs typeface="Arial" pitchFamily="34" charset="0"/>
              </a:rPr>
              <a:t>			</a:t>
            </a:r>
            <a:r>
              <a:rPr lang="fr-FR" sz="1100" b="1" u="none" dirty="0">
                <a:solidFill>
                  <a:schemeClr val="bg1">
                    <a:lumMod val="50000"/>
                  </a:schemeClr>
                </a:solidFill>
                <a:latin typeface="Arial" pitchFamily="34" charset="0"/>
                <a:cs typeface="Arial" pitchFamily="34" charset="0"/>
              </a:rPr>
              <a:t>Matériels qui font leur entrée</a:t>
            </a:r>
          </a:p>
        </p:txBody>
      </p:sp>
      <p:sp>
        <p:nvSpPr>
          <p:cNvPr id="22560" name="ZoneTexte 32"/>
          <p:cNvSpPr txBox="1">
            <a:spLocks noChangeArrowheads="1"/>
          </p:cNvSpPr>
          <p:nvPr/>
        </p:nvSpPr>
        <p:spPr bwMode="auto">
          <a:xfrm>
            <a:off x="7235825" y="4941888"/>
            <a:ext cx="1081088" cy="276225"/>
          </a:xfrm>
          <a:prstGeom prst="rect">
            <a:avLst/>
          </a:prstGeom>
          <a:noFill/>
          <a:ln w="9525">
            <a:noFill/>
            <a:miter lim="800000"/>
            <a:headEnd/>
            <a:tailEnd/>
          </a:ln>
        </p:spPr>
        <p:txBody>
          <a:bodyPr>
            <a:spAutoFit/>
          </a:bodyPr>
          <a:lstStyle/>
          <a:p>
            <a:pPr>
              <a:spcBef>
                <a:spcPct val="20000"/>
              </a:spcBef>
            </a:pPr>
            <a:r>
              <a:rPr lang="fr-FR" sz="1200" u="none" dirty="0">
                <a:latin typeface="Arial" pitchFamily="34" charset="0"/>
                <a:cs typeface="Arial" pitchFamily="34" charset="0"/>
              </a:rPr>
              <a:t>Légende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3555"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21" name="ZoneTexte 20"/>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23557"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23558"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8" name="ZoneTexte 7"/>
          <p:cNvSpPr txBox="1"/>
          <p:nvPr/>
        </p:nvSpPr>
        <p:spPr>
          <a:xfrm>
            <a:off x="468313" y="1196975"/>
            <a:ext cx="8280400" cy="276225"/>
          </a:xfrm>
          <a:prstGeom prst="rect">
            <a:avLst/>
          </a:prstGeom>
          <a:noFill/>
        </p:spPr>
        <p:txBody>
          <a:bodyPr>
            <a:spAutoFit/>
          </a:bodyPr>
          <a:lstStyle/>
          <a:p>
            <a:pPr>
              <a:spcBef>
                <a:spcPct val="20000"/>
              </a:spcBef>
              <a:defRPr/>
            </a:pPr>
            <a:r>
              <a:rPr lang="fr-FR" sz="1200" u="none" dirty="0" err="1">
                <a:solidFill>
                  <a:schemeClr val="bg1">
                    <a:lumMod val="50000"/>
                  </a:schemeClr>
                </a:solidFill>
                <a:latin typeface="Arial" pitchFamily="34" charset="0"/>
                <a:cs typeface="Arial" pitchFamily="34" charset="0"/>
              </a:rPr>
              <a:t>Enchanting</a:t>
            </a:r>
            <a:r>
              <a:rPr lang="fr-FR" sz="1200" u="none" dirty="0">
                <a:solidFill>
                  <a:schemeClr val="bg1">
                    <a:lumMod val="50000"/>
                  </a:schemeClr>
                </a:solidFill>
                <a:latin typeface="Arial" pitchFamily="34" charset="0"/>
                <a:cs typeface="Arial" pitchFamily="34" charset="0"/>
              </a:rPr>
              <a:t> est la première extension de Scratch que nous allons tester. C’est une version de Scratch 1.4 modifiée.   </a:t>
            </a:r>
          </a:p>
        </p:txBody>
      </p:sp>
      <p:pic>
        <p:nvPicPr>
          <p:cNvPr id="23560" name="Picture 9" descr="http://upload.wikimedia.org/wikipedia/commons/thumb/c/cc/Nxt-brique.jpg/220px-Nxt-brique.jpg"/>
          <p:cNvPicPr>
            <a:picLocks noChangeAspect="1" noChangeArrowheads="1"/>
          </p:cNvPicPr>
          <p:nvPr/>
        </p:nvPicPr>
        <p:blipFill>
          <a:blip r:embed="rId3" cstate="email"/>
          <a:srcRect/>
          <a:stretch>
            <a:fillRect/>
          </a:stretch>
        </p:blipFill>
        <p:spPr bwMode="auto">
          <a:xfrm>
            <a:off x="539750" y="1628775"/>
            <a:ext cx="1079500" cy="1404938"/>
          </a:xfrm>
          <a:prstGeom prst="rect">
            <a:avLst/>
          </a:prstGeom>
          <a:noFill/>
          <a:ln w="9525">
            <a:noFill/>
            <a:miter lim="800000"/>
            <a:headEnd/>
            <a:tailEnd/>
          </a:ln>
        </p:spPr>
      </p:pic>
      <p:sp>
        <p:nvSpPr>
          <p:cNvPr id="10" name="ZoneTexte 9"/>
          <p:cNvSpPr txBox="1"/>
          <p:nvPr/>
        </p:nvSpPr>
        <p:spPr>
          <a:xfrm>
            <a:off x="1763713" y="1557338"/>
            <a:ext cx="6911975" cy="166814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Toutes les informations sont disponibles ici : </a:t>
            </a:r>
            <a:r>
              <a:rPr lang="fr-FR" sz="1100" u="none" dirty="0">
                <a:solidFill>
                  <a:schemeClr val="bg1">
                    <a:lumMod val="50000"/>
                  </a:schemeClr>
                </a:solidFill>
                <a:latin typeface="Arial" pitchFamily="34" charset="0"/>
                <a:cs typeface="Arial" pitchFamily="34" charset="0"/>
                <a:hlinkClick r:id="rId4"/>
              </a:rPr>
              <a:t>http://wiki.scratch.mit.edu/wiki/Enchanting</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télécharger la dernière version </a:t>
            </a:r>
            <a:r>
              <a:rPr lang="fr-FR" sz="1100" u="none" dirty="0" smtClean="0">
                <a:solidFill>
                  <a:schemeClr val="bg1">
                    <a:lumMod val="50000"/>
                  </a:schemeClr>
                </a:solidFill>
                <a:latin typeface="Arial" pitchFamily="34" charset="0"/>
                <a:cs typeface="Arial" pitchFamily="34" charset="0"/>
              </a:rPr>
              <a:t>d’</a:t>
            </a:r>
            <a:r>
              <a:rPr lang="fr-FR" sz="1100" u="none" dirty="0" err="1" smtClean="0">
                <a:solidFill>
                  <a:schemeClr val="bg1">
                    <a:lumMod val="50000"/>
                  </a:schemeClr>
                </a:solidFill>
                <a:latin typeface="Arial" pitchFamily="34" charset="0"/>
                <a:cs typeface="Arial" pitchFamily="34" charset="0"/>
              </a:rPr>
              <a:t>Enchanting</a:t>
            </a:r>
            <a:r>
              <a:rPr lang="fr-FR" sz="1100" u="none" dirty="0">
                <a:solidFill>
                  <a:schemeClr val="bg1">
                    <a:lumMod val="50000"/>
                  </a:schemeClr>
                </a:solidFill>
                <a:latin typeface="Arial" pitchFamily="34" charset="0"/>
                <a:cs typeface="Arial" pitchFamily="34" charset="0"/>
              </a:rPr>
              <a:t>, rendez-vous sur le site officiel :</a:t>
            </a:r>
          </a:p>
          <a:p>
            <a:pPr>
              <a:spcBef>
                <a:spcPct val="20000"/>
              </a:spcBef>
              <a:defRPr/>
            </a:pPr>
            <a:r>
              <a:rPr lang="fr-FR" sz="1100" u="none" dirty="0">
                <a:solidFill>
                  <a:schemeClr val="bg1">
                    <a:lumMod val="50000"/>
                  </a:schemeClr>
                </a:solidFill>
                <a:latin typeface="Arial" pitchFamily="34" charset="0"/>
                <a:cs typeface="Arial" pitchFamily="34" charset="0"/>
                <a:hlinkClick r:id="rId5"/>
              </a:rPr>
              <a:t>http://enchanting.robotclub.ab.ca/tiki-index.php</a:t>
            </a:r>
            <a:endParaRPr lang="fr-FR" sz="1100" u="none" dirty="0">
              <a:solidFill>
                <a:schemeClr val="bg1">
                  <a:lumMod val="50000"/>
                </a:schemeClr>
              </a:solidFill>
              <a:latin typeface="Arial" pitchFamily="34" charset="0"/>
              <a:cs typeface="Arial" pitchFamily="34" charset="0"/>
            </a:endParaRP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Sur ce site, une documentation sous forme de « cartes » au format .</a:t>
            </a:r>
            <a:r>
              <a:rPr lang="fr-FR" sz="1100" u="none" dirty="0" err="1">
                <a:solidFill>
                  <a:schemeClr val="bg1">
                    <a:lumMod val="50000"/>
                  </a:schemeClr>
                </a:solidFill>
                <a:latin typeface="Arial" pitchFamily="34" charset="0"/>
                <a:cs typeface="Arial" pitchFamily="34" charset="0"/>
              </a:rPr>
              <a:t>pdf</a:t>
            </a:r>
            <a:r>
              <a:rPr lang="fr-FR" sz="1100" u="none" dirty="0">
                <a:solidFill>
                  <a:schemeClr val="bg1">
                    <a:lumMod val="50000"/>
                  </a:schemeClr>
                </a:solidFill>
                <a:latin typeface="Arial" pitchFamily="34" charset="0"/>
                <a:cs typeface="Arial" pitchFamily="34" charset="0"/>
              </a:rPr>
              <a:t> en français permet une prise en main rapide. Pour en savoir plus : cliquer </a:t>
            </a:r>
            <a:r>
              <a:rPr lang="fr-FR" sz="1100" u="none" dirty="0">
                <a:solidFill>
                  <a:schemeClr val="bg1">
                    <a:lumMod val="50000"/>
                  </a:schemeClr>
                </a:solidFill>
                <a:latin typeface="Arial" pitchFamily="34" charset="0"/>
                <a:cs typeface="Arial" pitchFamily="34" charset="0"/>
                <a:hlinkClick r:id="rId6"/>
              </a:rPr>
              <a:t>ici</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endParaRPr>
          </a:p>
        </p:txBody>
      </p:sp>
      <p:pic>
        <p:nvPicPr>
          <p:cNvPr id="23562" name="Picture 11" descr="Enchanting Logo.png"/>
          <p:cNvPicPr>
            <a:picLocks noChangeAspect="1" noChangeArrowheads="1"/>
          </p:cNvPicPr>
          <p:nvPr/>
        </p:nvPicPr>
        <p:blipFill>
          <a:blip r:embed="rId7" cstate="email"/>
          <a:srcRect/>
          <a:stretch>
            <a:fillRect/>
          </a:stretch>
        </p:blipFill>
        <p:spPr bwMode="auto">
          <a:xfrm>
            <a:off x="7380289" y="1413072"/>
            <a:ext cx="1080144" cy="1018978"/>
          </a:xfrm>
          <a:prstGeom prst="rect">
            <a:avLst/>
          </a:prstGeom>
          <a:noFill/>
          <a:ln w="9525">
            <a:noFill/>
            <a:miter lim="800000"/>
            <a:headEnd/>
            <a:tailEnd/>
          </a:ln>
        </p:spPr>
      </p:pic>
      <p:sp>
        <p:nvSpPr>
          <p:cNvPr id="12" name="ZoneTexte 11"/>
          <p:cNvSpPr txBox="1"/>
          <p:nvPr/>
        </p:nvSpPr>
        <p:spPr>
          <a:xfrm>
            <a:off x="468313" y="335756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PREPARATION DE LA « BRIQUE » NXT</a:t>
            </a:r>
          </a:p>
        </p:txBody>
      </p:sp>
      <p:sp>
        <p:nvSpPr>
          <p:cNvPr id="13" name="ZoneTexte 12"/>
          <p:cNvSpPr txBox="1"/>
          <p:nvPr/>
        </p:nvSpPr>
        <p:spPr>
          <a:xfrm>
            <a:off x="395288" y="3644900"/>
            <a:ext cx="8280400"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Avant de pouvoir réaliser et tester des programmes avec </a:t>
            </a:r>
            <a:r>
              <a:rPr lang="fr-FR" sz="1100" u="none" dirty="0" err="1">
                <a:solidFill>
                  <a:schemeClr val="bg1">
                    <a:lumMod val="50000"/>
                  </a:schemeClr>
                </a:solidFill>
                <a:latin typeface="Arial" pitchFamily="34" charset="0"/>
                <a:cs typeface="Arial" pitchFamily="34" charset="0"/>
              </a:rPr>
              <a:t>Enchanting</a:t>
            </a:r>
            <a:r>
              <a:rPr lang="fr-FR" sz="1100" u="none" dirty="0">
                <a:solidFill>
                  <a:schemeClr val="bg1">
                    <a:lumMod val="50000"/>
                  </a:schemeClr>
                </a:solidFill>
                <a:latin typeface="Arial" pitchFamily="34" charset="0"/>
                <a:cs typeface="Arial" pitchFamily="34" charset="0"/>
              </a:rPr>
              <a:t>, nous devons « flasher » le microprogramme résidant dans la « brique » NXT. Cette opération n’est pas irrémédiable, on peut toujours revenir en arrière en utilisant  le logiciel NXT </a:t>
            </a:r>
            <a:r>
              <a:rPr lang="fr-FR" sz="1100" u="none" dirty="0" err="1">
                <a:solidFill>
                  <a:schemeClr val="bg1">
                    <a:lumMod val="50000"/>
                  </a:schemeClr>
                </a:solidFill>
                <a:latin typeface="Arial" pitchFamily="34" charset="0"/>
                <a:cs typeface="Arial" pitchFamily="34" charset="0"/>
              </a:rPr>
              <a:t>Mindstorm</a:t>
            </a:r>
            <a:r>
              <a:rPr lang="fr-FR" sz="1100" u="none" dirty="0">
                <a:solidFill>
                  <a:schemeClr val="bg1">
                    <a:lumMod val="50000"/>
                  </a:schemeClr>
                </a:solidFill>
                <a:latin typeface="Arial" pitchFamily="34" charset="0"/>
                <a:cs typeface="Arial" pitchFamily="34" charset="0"/>
              </a:rPr>
              <a:t> pour télécharger le microprogramme d’origine.</a:t>
            </a:r>
          </a:p>
        </p:txBody>
      </p:sp>
      <p:pic>
        <p:nvPicPr>
          <p:cNvPr id="23565" name="Picture 11"/>
          <p:cNvPicPr>
            <a:picLocks noChangeAspect="1" noChangeArrowheads="1"/>
          </p:cNvPicPr>
          <p:nvPr/>
        </p:nvPicPr>
        <p:blipFill>
          <a:blip r:embed="rId8" cstate="email"/>
          <a:srcRect/>
          <a:stretch>
            <a:fillRect/>
          </a:stretch>
        </p:blipFill>
        <p:spPr bwMode="auto">
          <a:xfrm>
            <a:off x="5364163" y="4143375"/>
            <a:ext cx="2520950" cy="2333625"/>
          </a:xfrm>
          <a:prstGeom prst="rect">
            <a:avLst/>
          </a:prstGeom>
          <a:noFill/>
          <a:ln w="9525">
            <a:noFill/>
            <a:miter lim="800000"/>
            <a:headEnd/>
            <a:tailEnd/>
          </a:ln>
        </p:spPr>
      </p:pic>
      <p:pic>
        <p:nvPicPr>
          <p:cNvPr id="23566" name="Picture 12"/>
          <p:cNvPicPr>
            <a:picLocks noChangeAspect="1" noChangeArrowheads="1"/>
          </p:cNvPicPr>
          <p:nvPr/>
        </p:nvPicPr>
        <p:blipFill>
          <a:blip r:embed="rId9" cstate="email"/>
          <a:srcRect/>
          <a:stretch>
            <a:fillRect/>
          </a:stretch>
        </p:blipFill>
        <p:spPr bwMode="auto">
          <a:xfrm>
            <a:off x="1187450" y="4581525"/>
            <a:ext cx="3406775" cy="1295400"/>
          </a:xfrm>
          <a:prstGeom prst="rect">
            <a:avLst/>
          </a:prstGeom>
          <a:noFill/>
          <a:ln w="9525">
            <a:noFill/>
            <a:miter lim="800000"/>
            <a:headEnd/>
            <a:tailEnd/>
          </a:ln>
        </p:spPr>
      </p:pic>
      <p:sp>
        <p:nvSpPr>
          <p:cNvPr id="16" name="Rectangle 15"/>
          <p:cNvSpPr/>
          <p:nvPr/>
        </p:nvSpPr>
        <p:spPr>
          <a:xfrm>
            <a:off x="683568" y="6021288"/>
            <a:ext cx="4536504" cy="36933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20000"/>
              </a:spcBef>
              <a:defRPr/>
            </a:pPr>
            <a:r>
              <a:rPr lang="fr-FR" sz="1800" b="1" u="none" dirty="0">
                <a:ln w="50800"/>
                <a:solidFill>
                  <a:schemeClr val="accent6">
                    <a:lumMod val="75000"/>
                  </a:schemeClr>
                </a:solidFill>
                <a:latin typeface="Arial" pitchFamily="34" charset="0"/>
                <a:cs typeface="Arial" pitchFamily="34" charset="0"/>
              </a:rPr>
              <a:t>Retour au </a:t>
            </a:r>
            <a:r>
              <a:rPr lang="fr-FR" sz="1800" b="1" u="none" dirty="0" err="1" smtClean="0">
                <a:ln w="50800"/>
                <a:solidFill>
                  <a:schemeClr val="accent6">
                    <a:lumMod val="75000"/>
                  </a:schemeClr>
                </a:solidFill>
                <a:latin typeface="Arial" pitchFamily="34" charset="0"/>
                <a:cs typeface="Arial" pitchFamily="34" charset="0"/>
              </a:rPr>
              <a:t>firmware</a:t>
            </a:r>
            <a:r>
              <a:rPr lang="fr-FR" sz="1800" b="1" u="none" dirty="0" smtClean="0">
                <a:ln w="50800"/>
                <a:solidFill>
                  <a:schemeClr val="accent6">
                    <a:lumMod val="75000"/>
                  </a:schemeClr>
                </a:solidFill>
                <a:latin typeface="Arial" pitchFamily="34" charset="0"/>
                <a:cs typeface="Arial" pitchFamily="34" charset="0"/>
              </a:rPr>
              <a:t> </a:t>
            </a:r>
            <a:r>
              <a:rPr lang="fr-FR" sz="1800" b="1" u="none" dirty="0">
                <a:ln w="50800"/>
                <a:solidFill>
                  <a:schemeClr val="accent6">
                    <a:lumMod val="75000"/>
                  </a:schemeClr>
                </a:solidFill>
                <a:latin typeface="Arial" pitchFamily="34" charset="0"/>
                <a:cs typeface="Arial" pitchFamily="34" charset="0"/>
              </a:rPr>
              <a:t>d’origine.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cstate="email"/>
          <a:srcRect/>
          <a:stretch>
            <a:fillRect/>
          </a:stretch>
        </p:blipFill>
        <p:spPr bwMode="auto">
          <a:xfrm>
            <a:off x="468313" y="1268413"/>
            <a:ext cx="3816350" cy="2382837"/>
          </a:xfrm>
          <a:prstGeom prst="rect">
            <a:avLst/>
          </a:prstGeom>
          <a:noFill/>
          <a:ln w="9525">
            <a:noFill/>
            <a:miter lim="800000"/>
            <a:headEnd/>
            <a:tailEnd/>
          </a:ln>
        </p:spPr>
      </p:pic>
      <p:pic>
        <p:nvPicPr>
          <p:cNvPr id="24579" name="Picture 2"/>
          <p:cNvPicPr>
            <a:picLocks noChangeAspect="1" noChangeArrowheads="1"/>
          </p:cNvPicPr>
          <p:nvPr/>
        </p:nvPicPr>
        <p:blipFill>
          <a:blip r:embed="rId3" cstate="email"/>
          <a:srcRect/>
          <a:stretch>
            <a:fillRect/>
          </a:stretch>
        </p:blipFill>
        <p:spPr bwMode="auto">
          <a:xfrm>
            <a:off x="468313" y="3860800"/>
            <a:ext cx="4030662" cy="1143000"/>
          </a:xfrm>
          <a:prstGeom prst="rect">
            <a:avLst/>
          </a:prstGeom>
          <a:noFill/>
          <a:ln w="9525">
            <a:noFill/>
            <a:miter lim="800000"/>
            <a:headEnd/>
            <a:tailEnd/>
          </a:ln>
        </p:spPr>
      </p:pic>
      <p:pic>
        <p:nvPicPr>
          <p:cNvPr id="24580" name="Picture 3"/>
          <p:cNvPicPr>
            <a:picLocks noChangeAspect="1" noChangeArrowheads="1"/>
          </p:cNvPicPr>
          <p:nvPr/>
        </p:nvPicPr>
        <p:blipFill>
          <a:blip r:embed="rId4" cstate="email"/>
          <a:srcRect/>
          <a:stretch>
            <a:fillRect/>
          </a:stretch>
        </p:blipFill>
        <p:spPr bwMode="auto">
          <a:xfrm>
            <a:off x="1763713" y="5157788"/>
            <a:ext cx="1295400" cy="1069975"/>
          </a:xfrm>
          <a:prstGeom prst="rect">
            <a:avLst/>
          </a:prstGeom>
          <a:noFill/>
          <a:ln w="9525">
            <a:noFill/>
            <a:miter lim="800000"/>
            <a:headEnd/>
            <a:tailEnd/>
          </a:ln>
        </p:spPr>
      </p:pic>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4582"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7" name="ZoneTexte 6"/>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8" name="ZoneTexte 7"/>
          <p:cNvSpPr txBox="1"/>
          <p:nvPr/>
        </p:nvSpPr>
        <p:spPr>
          <a:xfrm>
            <a:off x="4643438" y="1268413"/>
            <a:ext cx="4032250" cy="3452812"/>
          </a:xfrm>
          <a:prstGeom prst="rect">
            <a:avLst/>
          </a:prstGeom>
          <a:noFill/>
        </p:spPr>
        <p:txBody>
          <a:bodyPr>
            <a:spAutoFit/>
          </a:bodyPr>
          <a:lstStyle/>
          <a:p>
            <a:pPr>
              <a:spcBef>
                <a:spcPct val="20000"/>
              </a:spcBef>
              <a:defRPr/>
            </a:pPr>
            <a:r>
              <a:rPr lang="fr-FR" sz="1200" b="1" u="none" dirty="0">
                <a:solidFill>
                  <a:schemeClr val="bg1">
                    <a:lumMod val="50000"/>
                  </a:schemeClr>
                </a:solidFill>
                <a:latin typeface="Arial" pitchFamily="34" charset="0"/>
                <a:cs typeface="Arial" pitchFamily="34" charset="0"/>
              </a:rPr>
              <a:t>Relier le micro contrôleur NXT à l’ordinateur à l’aide de son câble USB.</a:t>
            </a:r>
          </a:p>
          <a:p>
            <a:pPr>
              <a:spcBef>
                <a:spcPct val="20000"/>
              </a:spcBef>
              <a:defRPr/>
            </a:pPr>
            <a:endParaRPr lang="fr-FR" sz="1200" b="1"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b="1" u="none" dirty="0">
                <a:solidFill>
                  <a:schemeClr val="bg1">
                    <a:lumMod val="50000"/>
                  </a:schemeClr>
                </a:solidFill>
                <a:latin typeface="Arial" pitchFamily="34" charset="0"/>
                <a:cs typeface="Arial" pitchFamily="34" charset="0"/>
              </a:rPr>
              <a:t>Dans le menu « Fichier », choisir la commande « Télécharger le </a:t>
            </a:r>
            <a:r>
              <a:rPr lang="fr-FR" sz="1200" b="1" u="none" dirty="0" err="1">
                <a:solidFill>
                  <a:schemeClr val="bg1">
                    <a:lumMod val="50000"/>
                  </a:schemeClr>
                </a:solidFill>
                <a:latin typeface="Arial" pitchFamily="34" charset="0"/>
                <a:cs typeface="Arial" pitchFamily="34" charset="0"/>
              </a:rPr>
              <a:t>micrologiciel</a:t>
            </a:r>
            <a:r>
              <a:rPr lang="fr-FR" sz="1200" b="1" u="none" dirty="0">
                <a:solidFill>
                  <a:schemeClr val="bg1">
                    <a:lumMod val="50000"/>
                  </a:schemeClr>
                </a:solidFill>
                <a:latin typeface="Arial" pitchFamily="34" charset="0"/>
                <a:cs typeface="Arial" pitchFamily="34" charset="0"/>
              </a:rPr>
              <a:t>… ».</a:t>
            </a:r>
          </a:p>
          <a:p>
            <a:pPr>
              <a:spcBef>
                <a:spcPct val="20000"/>
              </a:spcBef>
              <a:defRPr/>
            </a:pPr>
            <a:endParaRPr lang="fr-FR" sz="1200" b="1" u="none" dirty="0">
              <a:solidFill>
                <a:schemeClr val="bg1">
                  <a:lumMod val="50000"/>
                </a:schemeClr>
              </a:solidFill>
              <a:latin typeface="Arial" pitchFamily="34" charset="0"/>
              <a:cs typeface="Arial" pitchFamily="34" charset="0"/>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b="1" u="none" dirty="0">
              <a:solidFill>
                <a:schemeClr val="bg1">
                  <a:lumMod val="50000"/>
                </a:schemeClr>
              </a:solidFill>
            </a:endParaRPr>
          </a:p>
          <a:p>
            <a:pPr>
              <a:spcBef>
                <a:spcPct val="20000"/>
              </a:spcBef>
              <a:defRPr/>
            </a:pPr>
            <a:endParaRPr lang="fr-FR" sz="1200" u="none" dirty="0">
              <a:solidFill>
                <a:schemeClr val="bg1">
                  <a:lumMod val="50000"/>
                </a:schemeClr>
              </a:solidFill>
            </a:endParaRPr>
          </a:p>
          <a:p>
            <a:pPr>
              <a:spcBef>
                <a:spcPct val="20000"/>
              </a:spcBef>
              <a:defRPr/>
            </a:pPr>
            <a:r>
              <a:rPr lang="fr-FR" sz="1200" b="1" u="none" dirty="0">
                <a:solidFill>
                  <a:schemeClr val="bg1">
                    <a:lumMod val="50000"/>
                  </a:schemeClr>
                </a:solidFill>
                <a:latin typeface="Arial" pitchFamily="34" charset="0"/>
                <a:cs typeface="Arial" pitchFamily="34" charset="0"/>
              </a:rPr>
              <a:t>Cliquer sur « Oui »  pour reformater le NXT. Une petite musique </a:t>
            </a:r>
            <a:r>
              <a:rPr lang="fr-FR" sz="1200" b="1" u="none" dirty="0" smtClean="0">
                <a:solidFill>
                  <a:schemeClr val="bg1">
                    <a:lumMod val="50000"/>
                  </a:schemeClr>
                </a:solidFill>
                <a:latin typeface="Arial" pitchFamily="34" charset="0"/>
                <a:cs typeface="Arial" pitchFamily="34" charset="0"/>
              </a:rPr>
              <a:t>retentit </a:t>
            </a:r>
            <a:r>
              <a:rPr lang="fr-FR" sz="1200" b="1" u="none" dirty="0">
                <a:solidFill>
                  <a:schemeClr val="bg1">
                    <a:lumMod val="50000"/>
                  </a:schemeClr>
                </a:solidFill>
                <a:latin typeface="Arial" pitchFamily="34" charset="0"/>
                <a:cs typeface="Arial" pitchFamily="34" charset="0"/>
              </a:rPr>
              <a:t>en fin de téléchargement et l’opération est réussie  !</a:t>
            </a:r>
          </a:p>
        </p:txBody>
      </p:sp>
      <p:sp>
        <p:nvSpPr>
          <p:cNvPr id="9" name="Rectangle 8"/>
          <p:cNvSpPr/>
          <p:nvPr/>
        </p:nvSpPr>
        <p:spPr>
          <a:xfrm>
            <a:off x="3491880" y="5373216"/>
            <a:ext cx="5040560" cy="369332"/>
          </a:xfrm>
          <a:prstGeom prst="rect">
            <a:avLst/>
          </a:prstGeom>
          <a:solidFill>
            <a:schemeClr val="tx1">
              <a:lumMod val="75000"/>
            </a:schemeClr>
          </a:solidFill>
          <a:ln>
            <a:solidFill>
              <a:schemeClr val="bg1">
                <a:lumMod val="50000"/>
              </a:schemeClr>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20000"/>
              </a:spcBef>
              <a:defRPr/>
            </a:pPr>
            <a:r>
              <a:rPr lang="fr-FR" sz="1800" b="1" i="1" u="none" dirty="0">
                <a:ln w="50800"/>
                <a:solidFill>
                  <a:schemeClr val="accent6">
                    <a:lumMod val="60000"/>
                    <a:lumOff val="40000"/>
                  </a:schemeClr>
                </a:solidFill>
                <a:latin typeface="Arial" pitchFamily="34" charset="0"/>
                <a:cs typeface="Arial" pitchFamily="34" charset="0"/>
              </a:rPr>
              <a:t>Changer le </a:t>
            </a:r>
            <a:r>
              <a:rPr lang="fr-FR" sz="1800" b="1" i="1" u="none" dirty="0" err="1" smtClean="0">
                <a:ln w="50800"/>
                <a:solidFill>
                  <a:schemeClr val="accent6">
                    <a:lumMod val="60000"/>
                    <a:lumOff val="40000"/>
                  </a:schemeClr>
                </a:solidFill>
                <a:latin typeface="Arial" pitchFamily="34" charset="0"/>
                <a:cs typeface="Arial" pitchFamily="34" charset="0"/>
              </a:rPr>
              <a:t>firmware</a:t>
            </a:r>
            <a:r>
              <a:rPr lang="fr-FR" sz="1800" b="1" i="1" u="none" dirty="0" smtClean="0">
                <a:ln w="50800"/>
                <a:solidFill>
                  <a:schemeClr val="accent6">
                    <a:lumMod val="60000"/>
                    <a:lumOff val="40000"/>
                  </a:schemeClr>
                </a:solidFill>
                <a:latin typeface="Arial" pitchFamily="34" charset="0"/>
                <a:cs typeface="Arial" pitchFamily="34" charset="0"/>
              </a:rPr>
              <a:t> d’origine</a:t>
            </a:r>
            <a:r>
              <a:rPr lang="fr-FR" sz="1800" b="1" i="1" u="none" dirty="0">
                <a:ln w="50800"/>
                <a:solidFill>
                  <a:schemeClr val="accent6">
                    <a:lumMod val="60000"/>
                    <a:lumOff val="40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ET PROGRAMMATION SUR UNE MAQUETTE DE DISTRIBUTEUR DE CROQUETTES</a:t>
            </a:r>
          </a:p>
        </p:txBody>
      </p:sp>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ZoneTexte 5"/>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pic>
        <p:nvPicPr>
          <p:cNvPr id="25605" name="Image 7" descr="Sans titre 1.gif"/>
          <p:cNvPicPr>
            <a:picLocks noChangeAspect="1"/>
          </p:cNvPicPr>
          <p:nvPr/>
        </p:nvPicPr>
        <p:blipFill>
          <a:blip r:embed="rId2" cstate="email"/>
          <a:srcRect/>
          <a:stretch>
            <a:fillRect/>
          </a:stretch>
        </p:blipFill>
        <p:spPr bwMode="auto">
          <a:xfrm>
            <a:off x="1187450" y="1268413"/>
            <a:ext cx="1541463" cy="1103312"/>
          </a:xfrm>
          <a:prstGeom prst="rect">
            <a:avLst/>
          </a:prstGeom>
          <a:noFill/>
          <a:ln w="9525">
            <a:noFill/>
            <a:miter lim="800000"/>
            <a:headEnd/>
            <a:tailEnd/>
          </a:ln>
        </p:spPr>
      </p:pic>
      <p:pic>
        <p:nvPicPr>
          <p:cNvPr id="25606" name="Image 8" descr="Sans titre 1.gif"/>
          <p:cNvPicPr>
            <a:picLocks noChangeAspect="1"/>
          </p:cNvPicPr>
          <p:nvPr/>
        </p:nvPicPr>
        <p:blipFill>
          <a:blip r:embed="rId3" cstate="email"/>
          <a:srcRect/>
          <a:stretch>
            <a:fillRect/>
          </a:stretch>
        </p:blipFill>
        <p:spPr bwMode="auto">
          <a:xfrm>
            <a:off x="2339975" y="1844675"/>
            <a:ext cx="1609725" cy="709613"/>
          </a:xfrm>
          <a:prstGeom prst="rect">
            <a:avLst/>
          </a:prstGeom>
          <a:noFill/>
          <a:ln w="9525">
            <a:noFill/>
            <a:miter lim="800000"/>
            <a:headEnd/>
            <a:tailEnd/>
          </a:ln>
        </p:spPr>
      </p:pic>
      <p:pic>
        <p:nvPicPr>
          <p:cNvPr id="25607" name="Image 9" descr="Sans titre 1.gif"/>
          <p:cNvPicPr>
            <a:picLocks noChangeAspect="1"/>
          </p:cNvPicPr>
          <p:nvPr/>
        </p:nvPicPr>
        <p:blipFill>
          <a:blip r:embed="rId4" cstate="email"/>
          <a:srcRect/>
          <a:stretch>
            <a:fillRect/>
          </a:stretch>
        </p:blipFill>
        <p:spPr bwMode="auto">
          <a:xfrm>
            <a:off x="3924300" y="1916113"/>
            <a:ext cx="1003300" cy="1003300"/>
          </a:xfrm>
          <a:prstGeom prst="rect">
            <a:avLst/>
          </a:prstGeom>
          <a:noFill/>
          <a:ln w="9525">
            <a:noFill/>
            <a:miter lim="800000"/>
            <a:headEnd/>
            <a:tailEnd/>
          </a:ln>
        </p:spPr>
      </p:pic>
      <p:grpSp>
        <p:nvGrpSpPr>
          <p:cNvPr id="25608" name="Groupe 50"/>
          <p:cNvGrpSpPr>
            <a:grpSpLocks/>
          </p:cNvGrpSpPr>
          <p:nvPr/>
        </p:nvGrpSpPr>
        <p:grpSpPr bwMode="auto">
          <a:xfrm>
            <a:off x="5148263" y="1125538"/>
            <a:ext cx="3600450" cy="2352675"/>
            <a:chOff x="5148064" y="1340768"/>
            <a:chExt cx="3600400" cy="2354198"/>
          </a:xfrm>
        </p:grpSpPr>
        <p:sp>
          <p:nvSpPr>
            <p:cNvPr id="25628" name="Ellipse 11"/>
            <p:cNvSpPr>
              <a:spLocks noChangeArrowheads="1"/>
            </p:cNvSpPr>
            <p:nvPr/>
          </p:nvSpPr>
          <p:spPr bwMode="auto">
            <a:xfrm>
              <a:off x="5220072" y="1340768"/>
              <a:ext cx="936104" cy="504056"/>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29" name="ZoneTexte 12"/>
            <p:cNvSpPr txBox="1">
              <a:spLocks noChangeArrowheads="1"/>
            </p:cNvSpPr>
            <p:nvPr/>
          </p:nvSpPr>
          <p:spPr bwMode="auto">
            <a:xfrm>
              <a:off x="5148064" y="1340768"/>
              <a:ext cx="1152128" cy="430887"/>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Le chat</a:t>
              </a:r>
            </a:p>
            <a:p>
              <a:pPr algn="ctr">
                <a:spcBef>
                  <a:spcPct val="20000"/>
                </a:spcBef>
              </a:pPr>
              <a:r>
                <a:rPr lang="fr-FR" sz="1000" u="none" dirty="0">
                  <a:latin typeface="Arial" pitchFamily="34" charset="0"/>
                  <a:cs typeface="Arial" pitchFamily="34" charset="0"/>
                </a:rPr>
                <a:t>Son maître</a:t>
              </a:r>
            </a:p>
          </p:txBody>
        </p:sp>
        <p:sp>
          <p:nvSpPr>
            <p:cNvPr id="25630" name="Ellipse 13"/>
            <p:cNvSpPr>
              <a:spLocks noChangeArrowheads="1"/>
            </p:cNvSpPr>
            <p:nvPr/>
          </p:nvSpPr>
          <p:spPr bwMode="auto">
            <a:xfrm>
              <a:off x="7236296" y="1340768"/>
              <a:ext cx="1008112" cy="576064"/>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31" name="ZoneTexte 14"/>
            <p:cNvSpPr txBox="1">
              <a:spLocks noChangeArrowheads="1"/>
            </p:cNvSpPr>
            <p:nvPr/>
          </p:nvSpPr>
          <p:spPr bwMode="auto">
            <a:xfrm>
              <a:off x="7236296" y="1484784"/>
              <a:ext cx="1080120" cy="246221"/>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Les croquettes</a:t>
              </a:r>
            </a:p>
          </p:txBody>
        </p:sp>
        <p:sp>
          <p:nvSpPr>
            <p:cNvPr id="25632" name="Ellipse 15"/>
            <p:cNvSpPr>
              <a:spLocks noChangeArrowheads="1"/>
            </p:cNvSpPr>
            <p:nvPr/>
          </p:nvSpPr>
          <p:spPr bwMode="auto">
            <a:xfrm>
              <a:off x="6228184" y="1700808"/>
              <a:ext cx="864096" cy="1080120"/>
            </a:xfrm>
            <a:prstGeom prst="ellipse">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25633" name="ZoneTexte 25"/>
            <p:cNvSpPr txBox="1">
              <a:spLocks noChangeArrowheads="1"/>
            </p:cNvSpPr>
            <p:nvPr/>
          </p:nvSpPr>
          <p:spPr bwMode="auto">
            <a:xfrm>
              <a:off x="6084168" y="1844824"/>
              <a:ext cx="1152128" cy="430887"/>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Distributeur </a:t>
              </a:r>
            </a:p>
            <a:p>
              <a:pPr algn="ctr">
                <a:spcBef>
                  <a:spcPct val="20000"/>
                </a:spcBef>
              </a:pPr>
              <a:r>
                <a:rPr lang="fr-FR" sz="1000" u="none" dirty="0">
                  <a:latin typeface="Arial" pitchFamily="34" charset="0"/>
                  <a:cs typeface="Arial" pitchFamily="34" charset="0"/>
                </a:rPr>
                <a:t>de croquettes</a:t>
              </a:r>
            </a:p>
          </p:txBody>
        </p:sp>
        <p:sp>
          <p:nvSpPr>
            <p:cNvPr id="25634" name="ZoneTexte 26"/>
            <p:cNvSpPr txBox="1">
              <a:spLocks noChangeArrowheads="1"/>
            </p:cNvSpPr>
            <p:nvPr/>
          </p:nvSpPr>
          <p:spPr bwMode="auto">
            <a:xfrm>
              <a:off x="5868144" y="3140968"/>
              <a:ext cx="1512168" cy="553998"/>
            </a:xfrm>
            <a:prstGeom prst="rect">
              <a:avLst/>
            </a:prstGeom>
            <a:noFill/>
            <a:ln w="9525">
              <a:noFill/>
              <a:miter lim="800000"/>
              <a:headEnd/>
              <a:tailEnd/>
            </a:ln>
          </p:spPr>
          <p:txBody>
            <a:bodyPr>
              <a:spAutoFit/>
            </a:bodyPr>
            <a:lstStyle/>
            <a:p>
              <a:pPr algn="ctr">
                <a:spcBef>
                  <a:spcPct val="20000"/>
                </a:spcBef>
              </a:pPr>
              <a:r>
                <a:rPr lang="fr-FR" sz="1000" u="none" dirty="0">
                  <a:latin typeface="Arial" pitchFamily="34" charset="0"/>
                  <a:cs typeface="Arial" pitchFamily="34" charset="0"/>
                </a:rPr>
                <a:t>Se substituer au maître pour distribuer la nourriture au chat</a:t>
              </a:r>
            </a:p>
          </p:txBody>
        </p:sp>
        <p:sp>
          <p:nvSpPr>
            <p:cNvPr id="44" name="Forme libre 43"/>
            <p:cNvSpPr/>
            <p:nvPr/>
          </p:nvSpPr>
          <p:spPr bwMode="auto">
            <a:xfrm>
              <a:off x="5676694" y="1837977"/>
              <a:ext cx="1724001" cy="524214"/>
            </a:xfrm>
            <a:custGeom>
              <a:avLst/>
              <a:gdLst>
                <a:gd name="connsiteX0" fmla="*/ 0 w 1724025"/>
                <a:gd name="connsiteY0" fmla="*/ 0 h 523875"/>
                <a:gd name="connsiteX1" fmla="*/ 933450 w 1724025"/>
                <a:gd name="connsiteY1" fmla="*/ 523875 h 523875"/>
                <a:gd name="connsiteX2" fmla="*/ 1724025 w 1724025"/>
                <a:gd name="connsiteY2" fmla="*/ 0 h 523875"/>
              </a:gdLst>
              <a:ahLst/>
              <a:cxnLst>
                <a:cxn ang="0">
                  <a:pos x="connsiteX0" y="connsiteY0"/>
                </a:cxn>
                <a:cxn ang="0">
                  <a:pos x="connsiteX1" y="connsiteY1"/>
                </a:cxn>
                <a:cxn ang="0">
                  <a:pos x="connsiteX2" y="connsiteY2"/>
                </a:cxn>
              </a:cxnLst>
              <a:rect l="l" t="t" r="r" b="b"/>
              <a:pathLst>
                <a:path w="1724025" h="523875">
                  <a:moveTo>
                    <a:pt x="0" y="0"/>
                  </a:moveTo>
                  <a:cubicBezTo>
                    <a:pt x="323056" y="261937"/>
                    <a:pt x="646113" y="523875"/>
                    <a:pt x="933450" y="523875"/>
                  </a:cubicBezTo>
                  <a:cubicBezTo>
                    <a:pt x="1220787" y="523875"/>
                    <a:pt x="1589088" y="96837"/>
                    <a:pt x="1724025" y="0"/>
                  </a:cubicBezTo>
                </a:path>
              </a:pathLst>
            </a:custGeom>
            <a:noFill/>
            <a:ln w="19050" cap="flat" cmpd="sng" algn="ctr">
              <a:solidFill>
                <a:schemeClr val="bg1">
                  <a:lumMod val="50000"/>
                </a:schemeClr>
              </a:solidFill>
              <a:prstDash val="solid"/>
              <a:miter lim="800000"/>
              <a:headEnd type="none" w="med" len="med"/>
              <a:tailEnd type="triangle" w="med" len="med"/>
            </a:ln>
            <a:effectLst/>
          </p:spPr>
          <p:txBody>
            <a:bodyPr wrap="none"/>
            <a:lstStyle/>
            <a:p>
              <a:pPr algn="ctr">
                <a:spcBef>
                  <a:spcPct val="20000"/>
                </a:spcBef>
                <a:defRPr/>
              </a:pPr>
              <a:endParaRPr lang="fr-FR"/>
            </a:p>
          </p:txBody>
        </p:sp>
        <p:sp>
          <p:nvSpPr>
            <p:cNvPr id="45" name="Forme libre 44"/>
            <p:cNvSpPr/>
            <p:nvPr/>
          </p:nvSpPr>
          <p:spPr bwMode="auto">
            <a:xfrm>
              <a:off x="6587906" y="2352660"/>
              <a:ext cx="515931" cy="787910"/>
            </a:xfrm>
            <a:custGeom>
              <a:avLst/>
              <a:gdLst>
                <a:gd name="connsiteX0" fmla="*/ 44450 w 585788"/>
                <a:gd name="connsiteY0" fmla="*/ 0 h 1028700"/>
                <a:gd name="connsiteX1" fmla="*/ 577850 w 585788"/>
                <a:gd name="connsiteY1" fmla="*/ 485775 h 1028700"/>
                <a:gd name="connsiteX2" fmla="*/ 92075 w 585788"/>
                <a:gd name="connsiteY2" fmla="*/ 809625 h 1028700"/>
                <a:gd name="connsiteX3" fmla="*/ 25400 w 585788"/>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85788" h="1028700">
                  <a:moveTo>
                    <a:pt x="44450" y="0"/>
                  </a:moveTo>
                  <a:cubicBezTo>
                    <a:pt x="307181" y="175419"/>
                    <a:pt x="569913" y="350838"/>
                    <a:pt x="577850" y="485775"/>
                  </a:cubicBezTo>
                  <a:cubicBezTo>
                    <a:pt x="585788" y="620713"/>
                    <a:pt x="184150" y="719138"/>
                    <a:pt x="92075" y="809625"/>
                  </a:cubicBezTo>
                  <a:cubicBezTo>
                    <a:pt x="0" y="900113"/>
                    <a:pt x="42863" y="987425"/>
                    <a:pt x="25400" y="1028700"/>
                  </a:cubicBezTo>
                </a:path>
              </a:pathLst>
            </a:custGeom>
            <a:noFill/>
            <a:ln w="22225" cap="flat" cmpd="sng" algn="ctr">
              <a:solidFill>
                <a:schemeClr val="bg1">
                  <a:lumMod val="50000"/>
                </a:schemeClr>
              </a:solidFill>
              <a:prstDash val="solid"/>
              <a:miter lim="800000"/>
              <a:headEnd type="none" w="med" len="med"/>
              <a:tailEnd type="triangle" w="med" len="med"/>
            </a:ln>
            <a:effectLst/>
          </p:spPr>
          <p:txBody>
            <a:bodyPr wrap="none"/>
            <a:lstStyle/>
            <a:p>
              <a:pPr algn="ctr">
                <a:spcBef>
                  <a:spcPct val="20000"/>
                </a:spcBef>
                <a:defRPr/>
              </a:pPr>
              <a:endParaRPr lang="fr-FR"/>
            </a:p>
          </p:txBody>
        </p:sp>
        <p:sp>
          <p:nvSpPr>
            <p:cNvPr id="47" name="ZoneTexte 46"/>
            <p:cNvSpPr txBox="1"/>
            <p:nvPr/>
          </p:nvSpPr>
          <p:spPr>
            <a:xfrm>
              <a:off x="7164161" y="2420967"/>
              <a:ext cx="1584303" cy="461964"/>
            </a:xfrm>
            <a:prstGeom prst="rect">
              <a:avLst/>
            </a:prstGeom>
            <a:noFill/>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Expression du besoin</a:t>
              </a:r>
            </a:p>
          </p:txBody>
        </p:sp>
      </p:grpSp>
      <p:sp>
        <p:nvSpPr>
          <p:cNvPr id="48" name="Rectangle 47"/>
          <p:cNvSpPr/>
          <p:nvPr/>
        </p:nvSpPr>
        <p:spPr>
          <a:xfrm>
            <a:off x="539750" y="3213100"/>
            <a:ext cx="3095625"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Extrait du cahier des charges fonctionnel</a:t>
            </a:r>
          </a:p>
        </p:txBody>
      </p:sp>
      <p:graphicFrame>
        <p:nvGraphicFramePr>
          <p:cNvPr id="50" name="Tableau 49"/>
          <p:cNvGraphicFramePr>
            <a:graphicFrameLocks noGrp="1"/>
          </p:cNvGraphicFramePr>
          <p:nvPr>
            <p:extLst>
              <p:ext uri="{D42A27DB-BD31-4B8C-83A1-F6EECF244321}">
                <p14:modId xmlns:p14="http://schemas.microsoft.com/office/powerpoint/2010/main" val="2542027703"/>
              </p:ext>
            </p:extLst>
          </p:nvPr>
        </p:nvGraphicFramePr>
        <p:xfrm>
          <a:off x="611188" y="3573463"/>
          <a:ext cx="7272336" cy="2926060"/>
        </p:xfrm>
        <a:graphic>
          <a:graphicData uri="http://schemas.openxmlformats.org/drawingml/2006/table">
            <a:tbl>
              <a:tblPr firstRow="1" bandRow="1">
                <a:tableStyleId>{5C22544A-7EE6-4342-B048-85BDC9FD1C3A}</a:tableStyleId>
              </a:tblPr>
              <a:tblGrid>
                <a:gridCol w="2664123"/>
                <a:gridCol w="2520117"/>
                <a:gridCol w="1152053"/>
                <a:gridCol w="936043"/>
              </a:tblGrid>
              <a:tr h="243814">
                <a:tc>
                  <a:txBody>
                    <a:bodyPr/>
                    <a:lstStyle/>
                    <a:p>
                      <a:pPr algn="ctr"/>
                      <a:r>
                        <a:rPr lang="fr-FR" sz="1000" dirty="0" smtClean="0">
                          <a:latin typeface="Arial" pitchFamily="34" charset="0"/>
                          <a:cs typeface="Arial" pitchFamily="34" charset="0"/>
                        </a:rPr>
                        <a:t>Fonctions de services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Critères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Niveaux</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Tolérance</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681949">
                <a:tc>
                  <a:txBody>
                    <a:bodyPr/>
                    <a:lstStyle/>
                    <a:p>
                      <a:r>
                        <a:rPr lang="fr-FR" sz="1000" dirty="0" smtClean="0">
                          <a:latin typeface="Arial" pitchFamily="34" charset="0"/>
                          <a:cs typeface="Arial" pitchFamily="34" charset="0"/>
                        </a:rPr>
                        <a:t>FP1 : Distribuer les</a:t>
                      </a:r>
                      <a:r>
                        <a:rPr lang="fr-FR" sz="1000" baseline="0" dirty="0" smtClean="0">
                          <a:latin typeface="Arial" pitchFamily="34" charset="0"/>
                          <a:cs typeface="Arial" pitchFamily="34" charset="0"/>
                        </a:rPr>
                        <a:t> croquettes pour chat pendant 48 heures.</a:t>
                      </a: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baseline="0" dirty="0" smtClean="0">
                        <a:latin typeface="Arial" pitchFamily="34" charset="0"/>
                        <a:cs typeface="Arial" pitchFamily="34" charset="0"/>
                      </a:endParaRPr>
                    </a:p>
                    <a:p>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Type de nourriture distribuée</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kern="1200" dirty="0" smtClean="0">
                          <a:solidFill>
                            <a:schemeClr val="dk1"/>
                          </a:solidFill>
                          <a:latin typeface="Arial" pitchFamily="34" charset="0"/>
                          <a:ea typeface="+mn-ea"/>
                          <a:cs typeface="Arial" pitchFamily="34" charset="0"/>
                        </a:rPr>
                        <a:t>Quantité de nourriture distribuée par distribution simple </a:t>
                      </a:r>
                    </a:p>
                    <a:p>
                      <a:pPr rtl="0"/>
                      <a:endParaRPr lang="fr-FR" sz="1000" kern="1200" dirty="0" smtClean="0">
                        <a:solidFill>
                          <a:schemeClr val="dk1"/>
                        </a:solidFill>
                        <a:latin typeface="Arial" pitchFamily="34" charset="0"/>
                        <a:ea typeface="+mn-ea"/>
                        <a:cs typeface="Arial" pitchFamily="34" charset="0"/>
                      </a:endParaRPr>
                    </a:p>
                    <a:p>
                      <a:pPr rtl="0"/>
                      <a:endParaRPr lang="fr-FR" sz="1000" dirty="0" smtClean="0">
                        <a:latin typeface="Arial" pitchFamily="34" charset="0"/>
                        <a:cs typeface="Arial" pitchFamily="34" charset="0"/>
                      </a:endParaRPr>
                    </a:p>
                    <a:p>
                      <a:pPr rtl="0"/>
                      <a:r>
                        <a:rPr lang="fr-FR" sz="1000" dirty="0" smtClean="0">
                          <a:latin typeface="Arial" pitchFamily="34" charset="0"/>
                          <a:cs typeface="Arial" pitchFamily="34" charset="0"/>
                        </a:rPr>
                        <a:t>Réglage de la quantité distribuée</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Durée de la distribution</a:t>
                      </a: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Horaires de distribution</a:t>
                      </a:r>
                    </a:p>
                    <a:p>
                      <a:pPr rtl="0"/>
                      <a:endParaRPr lang="fr-FR" sz="1000" kern="1200" dirty="0" smtClean="0">
                        <a:solidFill>
                          <a:schemeClr val="dk1"/>
                        </a:solidFill>
                        <a:latin typeface="Arial" pitchFamily="34" charset="0"/>
                        <a:ea typeface="+mn-ea"/>
                        <a:cs typeface="Arial" pitchFamily="34" charset="0"/>
                      </a:endParaRPr>
                    </a:p>
                    <a:p>
                      <a:pPr rtl="0"/>
                      <a:endParaRPr lang="fr-FR" sz="1000" kern="1200" dirty="0" smtClean="0">
                        <a:solidFill>
                          <a:schemeClr val="dk1"/>
                        </a:solidFill>
                        <a:latin typeface="Arial" pitchFamily="34" charset="0"/>
                        <a:ea typeface="+mn-ea"/>
                        <a:cs typeface="Arial" pitchFamily="34" charset="0"/>
                      </a:endParaRPr>
                    </a:p>
                    <a:p>
                      <a:pPr rtl="0"/>
                      <a:r>
                        <a:rPr lang="fr-FR" sz="1000" dirty="0" smtClean="0">
                          <a:latin typeface="Arial" pitchFamily="34" charset="0"/>
                          <a:cs typeface="Arial" pitchFamily="34" charset="0"/>
                        </a:rPr>
                        <a:t>Type de distribution</a:t>
                      </a:r>
                      <a:endParaRPr lang="fr-FR" sz="1000" kern="1200" dirty="0" smtClean="0">
                        <a:solidFill>
                          <a:schemeClr val="dk1"/>
                        </a:solidFill>
                        <a:latin typeface="Arial" pitchFamily="34" charset="0"/>
                        <a:ea typeface="+mn-ea"/>
                        <a:cs typeface="Arial" pitchFamily="34" charset="0"/>
                      </a:endParaRPr>
                    </a:p>
                    <a:p>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Croquettes sèches</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100 g par jour pour un chat adulte</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Aucun</a:t>
                      </a: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10 minutes</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Définis par l’utilisateur</a:t>
                      </a: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Programmé</a:t>
                      </a:r>
                    </a:p>
                    <a:p>
                      <a:r>
                        <a:rPr lang="fr-FR" sz="1000" dirty="0" smtClean="0">
                          <a:latin typeface="Arial" pitchFamily="34" charset="0"/>
                          <a:cs typeface="Arial" pitchFamily="34" charset="0"/>
                        </a:rPr>
                        <a:t>- Manuel</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+- 10%</a:t>
                      </a: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+- 10 minutes</a:t>
                      </a:r>
                      <a:endParaRPr lang="fr-FR" sz="1000" dirty="0">
                        <a:latin typeface="Arial" pitchFamily="34" charset="0"/>
                        <a:cs typeface="Arial" pitchFamily="34" charset="0"/>
                      </a:endParaRPr>
                    </a:p>
                  </a:txBody>
                  <a:tcPr marL="91434" marR="91434" marT="45715" marB="45715">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25627" name="ZoneTexte 51"/>
          <p:cNvSpPr txBox="1">
            <a:spLocks noChangeArrowheads="1"/>
          </p:cNvSpPr>
          <p:nvPr/>
        </p:nvSpPr>
        <p:spPr bwMode="auto">
          <a:xfrm>
            <a:off x="395288" y="2420938"/>
            <a:ext cx="2160587" cy="646112"/>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rPr>
              <a:t>Problème : comment partir en </a:t>
            </a:r>
            <a:r>
              <a:rPr lang="fr-FR" sz="1200" u="none" dirty="0" smtClean="0">
                <a:latin typeface="Arial" pitchFamily="34" charset="0"/>
                <a:cs typeface="Arial" pitchFamily="34" charset="0"/>
              </a:rPr>
              <a:t>weekend </a:t>
            </a:r>
            <a:r>
              <a:rPr lang="fr-FR" sz="1200" u="none" dirty="0">
                <a:latin typeface="Arial" pitchFamily="34" charset="0"/>
                <a:cs typeface="Arial" pitchFamily="34" charset="0"/>
              </a:rPr>
              <a:t>tout en prenant soin de son chat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7544" y="764704"/>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ET PROGRAMMATION SUR UNE MAQUETTE DE DISTRIBUTEUR DE CROQUETTES</a:t>
            </a:r>
          </a:p>
        </p:txBody>
      </p:sp>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ZoneTexte 5"/>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graphicFrame>
        <p:nvGraphicFramePr>
          <p:cNvPr id="50" name="Tableau 49"/>
          <p:cNvGraphicFramePr>
            <a:graphicFrameLocks noGrp="1"/>
          </p:cNvGraphicFramePr>
          <p:nvPr/>
        </p:nvGraphicFramePr>
        <p:xfrm>
          <a:off x="827088" y="1557338"/>
          <a:ext cx="7272336" cy="639988"/>
        </p:xfrm>
        <a:graphic>
          <a:graphicData uri="http://schemas.openxmlformats.org/drawingml/2006/table">
            <a:tbl>
              <a:tblPr firstRow="1" bandRow="1">
                <a:tableStyleId>{5C22544A-7EE6-4342-B048-85BDC9FD1C3A}</a:tableStyleId>
              </a:tblPr>
              <a:tblGrid>
                <a:gridCol w="2664123"/>
                <a:gridCol w="2520117"/>
                <a:gridCol w="1152053"/>
                <a:gridCol w="936043"/>
              </a:tblGrid>
              <a:tr h="243719">
                <a:tc>
                  <a:txBody>
                    <a:bodyPr/>
                    <a:lstStyle/>
                    <a:p>
                      <a:pPr algn="ctr"/>
                      <a:r>
                        <a:rPr lang="fr-FR" sz="1000" dirty="0" smtClean="0">
                          <a:latin typeface="Arial" pitchFamily="34" charset="0"/>
                          <a:cs typeface="Arial" pitchFamily="34" charset="0"/>
                        </a:rPr>
                        <a:t>Fonctions de services</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Critères</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Niveaux</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fr-FR" sz="1000" dirty="0" smtClean="0">
                          <a:latin typeface="Arial" pitchFamily="34" charset="0"/>
                          <a:cs typeface="Arial" pitchFamily="34" charset="0"/>
                        </a:rPr>
                        <a:t>Tolérance</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96043">
                <a:tc>
                  <a:txBody>
                    <a:bodyPr/>
                    <a:lstStyle/>
                    <a:p>
                      <a:pPr rtl="0"/>
                      <a:r>
                        <a:rPr lang="fr-FR" sz="1000" dirty="0" smtClean="0">
                          <a:latin typeface="Arial" pitchFamily="34" charset="0"/>
                          <a:cs typeface="Arial" pitchFamily="34" charset="0"/>
                        </a:rPr>
                        <a:t>FC1 : </a:t>
                      </a:r>
                      <a:r>
                        <a:rPr lang="fr-FR" sz="1000" kern="1200" dirty="0" smtClean="0">
                          <a:solidFill>
                            <a:schemeClr val="dk1"/>
                          </a:solidFill>
                          <a:latin typeface="Arial" pitchFamily="34" charset="0"/>
                          <a:ea typeface="+mn-ea"/>
                          <a:cs typeface="Arial" pitchFamily="34" charset="0"/>
                        </a:rPr>
                        <a:t>Maintenir la nourriture à l’abri de l’air </a:t>
                      </a:r>
                    </a:p>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fr-FR" sz="1000" dirty="0" smtClean="0">
                          <a:latin typeface="Arial" pitchFamily="34" charset="0"/>
                          <a:cs typeface="Arial" pitchFamily="34" charset="0"/>
                        </a:rPr>
                        <a:t>Fermeture étanche</a:t>
                      </a:r>
                      <a:r>
                        <a:rPr lang="fr-FR" sz="1000" baseline="0" dirty="0" smtClean="0">
                          <a:latin typeface="Arial" pitchFamily="34" charset="0"/>
                          <a:cs typeface="Arial" pitchFamily="34" charset="0"/>
                        </a:rPr>
                        <a:t> du compartiment.</a:t>
                      </a:r>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fr-FR" sz="1000" dirty="0">
                        <a:latin typeface="Arial" pitchFamily="34" charset="0"/>
                        <a:cs typeface="Arial" pitchFamily="34" charset="0"/>
                      </a:endParaRPr>
                    </a:p>
                  </a:txBody>
                  <a:tcPr marL="91434" marR="91434" marT="45697" marB="4569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22" name="Rectangle 21"/>
          <p:cNvSpPr/>
          <p:nvPr/>
        </p:nvSpPr>
        <p:spPr>
          <a:xfrm>
            <a:off x="468313" y="112553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Extrait du cahier des charges fonctionnel (suite)</a:t>
            </a:r>
          </a:p>
        </p:txBody>
      </p:sp>
      <p:sp>
        <p:nvSpPr>
          <p:cNvPr id="23" name="ZoneTexte 22"/>
          <p:cNvSpPr txBox="1"/>
          <p:nvPr/>
        </p:nvSpPr>
        <p:spPr>
          <a:xfrm>
            <a:off x="468313" y="2349500"/>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 PROGRAMME PAS A PAS</a:t>
            </a:r>
          </a:p>
        </p:txBody>
      </p:sp>
      <p:sp>
        <p:nvSpPr>
          <p:cNvPr id="24" name="Rectangle 23"/>
          <p:cNvSpPr/>
          <p:nvPr/>
        </p:nvSpPr>
        <p:spPr>
          <a:xfrm>
            <a:off x="467544" y="2636912"/>
            <a:ext cx="3455987" cy="277812"/>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 moteur</a:t>
            </a:r>
          </a:p>
        </p:txBody>
      </p:sp>
      <p:pic>
        <p:nvPicPr>
          <p:cNvPr id="26649" name="Picture 2"/>
          <p:cNvPicPr>
            <a:picLocks noChangeAspect="1" noChangeArrowheads="1"/>
          </p:cNvPicPr>
          <p:nvPr/>
        </p:nvPicPr>
        <p:blipFill>
          <a:blip r:embed="rId3" cstate="email"/>
          <a:srcRect/>
          <a:stretch>
            <a:fillRect/>
          </a:stretch>
        </p:blipFill>
        <p:spPr bwMode="auto">
          <a:xfrm>
            <a:off x="468313" y="2997200"/>
            <a:ext cx="2814637" cy="1871663"/>
          </a:xfrm>
          <a:prstGeom prst="rect">
            <a:avLst/>
          </a:prstGeom>
          <a:noFill/>
          <a:ln w="9525">
            <a:noFill/>
            <a:miter lim="800000"/>
            <a:headEnd/>
            <a:tailEnd/>
          </a:ln>
        </p:spPr>
      </p:pic>
      <p:pic>
        <p:nvPicPr>
          <p:cNvPr id="26650" name="Picture 3"/>
          <p:cNvPicPr>
            <a:picLocks noChangeAspect="1" noChangeArrowheads="1"/>
          </p:cNvPicPr>
          <p:nvPr/>
        </p:nvPicPr>
        <p:blipFill>
          <a:blip r:embed="rId4" cstate="email"/>
          <a:srcRect/>
          <a:stretch>
            <a:fillRect/>
          </a:stretch>
        </p:blipFill>
        <p:spPr bwMode="auto">
          <a:xfrm>
            <a:off x="3563938" y="3068638"/>
            <a:ext cx="4983162" cy="1728787"/>
          </a:xfrm>
          <a:prstGeom prst="rect">
            <a:avLst/>
          </a:prstGeom>
          <a:noFill/>
          <a:ln w="9525">
            <a:noFill/>
            <a:miter lim="800000"/>
            <a:headEnd/>
            <a:tailEnd/>
          </a:ln>
        </p:spPr>
      </p:pic>
      <p:sp>
        <p:nvSpPr>
          <p:cNvPr id="27" name="Rectangle 26"/>
          <p:cNvSpPr/>
          <p:nvPr/>
        </p:nvSpPr>
        <p:spPr>
          <a:xfrm>
            <a:off x="395288" y="494188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servomoteur sera relié sur le port A.</a:t>
            </a:r>
          </a:p>
        </p:txBody>
      </p:sp>
      <p:pic>
        <p:nvPicPr>
          <p:cNvPr id="26652" name="Picture 4"/>
          <p:cNvPicPr>
            <a:picLocks noChangeAspect="1" noChangeArrowheads="1"/>
          </p:cNvPicPr>
          <p:nvPr/>
        </p:nvPicPr>
        <p:blipFill>
          <a:blip r:embed="rId5" cstate="email"/>
          <a:srcRect/>
          <a:stretch>
            <a:fillRect/>
          </a:stretch>
        </p:blipFill>
        <p:spPr bwMode="auto">
          <a:xfrm>
            <a:off x="3635375" y="5084763"/>
            <a:ext cx="3117850" cy="1317625"/>
          </a:xfrm>
          <a:prstGeom prst="rect">
            <a:avLst/>
          </a:prstGeom>
          <a:noFill/>
          <a:ln w="9525">
            <a:noFill/>
            <a:miter lim="800000"/>
            <a:headEnd/>
            <a:tailEnd/>
          </a:ln>
        </p:spPr>
      </p:pic>
      <p:sp>
        <p:nvSpPr>
          <p:cNvPr id="29" name="Rectangle 28"/>
          <p:cNvSpPr/>
          <p:nvPr/>
        </p:nvSpPr>
        <p:spPr>
          <a:xfrm>
            <a:off x="1476375" y="5661025"/>
            <a:ext cx="2087563" cy="277813"/>
          </a:xfrm>
          <a:prstGeom prst="rect">
            <a:avLst/>
          </a:prstGeom>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Le début du programme : </a:t>
            </a:r>
          </a:p>
        </p:txBody>
      </p:sp>
      <p:sp>
        <p:nvSpPr>
          <p:cNvPr id="31" name="Rectangle 30"/>
          <p:cNvSpPr/>
          <p:nvPr/>
        </p:nvSpPr>
        <p:spPr>
          <a:xfrm>
            <a:off x="6804025" y="5157788"/>
            <a:ext cx="1936750" cy="646112"/>
          </a:xfrm>
          <a:prstGeom prst="rect">
            <a:avLst/>
          </a:prstGeom>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Le programme va démarrer si on clique sur le drapeau vert</a:t>
            </a:r>
          </a:p>
        </p:txBody>
      </p:sp>
      <p:pic>
        <p:nvPicPr>
          <p:cNvPr id="26655" name="Picture 5"/>
          <p:cNvPicPr>
            <a:picLocks noChangeAspect="1" noChangeArrowheads="1"/>
          </p:cNvPicPr>
          <p:nvPr/>
        </p:nvPicPr>
        <p:blipFill>
          <a:blip r:embed="rId6" cstate="email"/>
          <a:srcRect/>
          <a:stretch>
            <a:fillRect/>
          </a:stretch>
        </p:blipFill>
        <p:spPr bwMode="auto">
          <a:xfrm>
            <a:off x="7308850" y="5876925"/>
            <a:ext cx="9144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5" name="ZoneTexte 4"/>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 PROGRAMME PAS A PAS</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27653" name="Picture 2"/>
          <p:cNvPicPr>
            <a:picLocks noChangeAspect="1" noChangeArrowheads="1"/>
          </p:cNvPicPr>
          <p:nvPr/>
        </p:nvPicPr>
        <p:blipFill>
          <a:blip r:embed="rId2" cstate="email"/>
          <a:srcRect/>
          <a:stretch>
            <a:fillRect/>
          </a:stretch>
        </p:blipFill>
        <p:spPr bwMode="auto">
          <a:xfrm>
            <a:off x="468313" y="1412875"/>
            <a:ext cx="3524250" cy="1638300"/>
          </a:xfrm>
          <a:prstGeom prst="rect">
            <a:avLst/>
          </a:prstGeom>
          <a:noFill/>
          <a:ln w="9525">
            <a:noFill/>
            <a:miter lim="800000"/>
            <a:headEnd/>
            <a:tailEnd/>
          </a:ln>
        </p:spPr>
      </p:pic>
      <p:sp>
        <p:nvSpPr>
          <p:cNvPr id="8" name="ZoneTexte 7"/>
          <p:cNvSpPr txBox="1"/>
          <p:nvPr/>
        </p:nvSpPr>
        <p:spPr>
          <a:xfrm>
            <a:off x="4140200" y="1196975"/>
            <a:ext cx="4535488" cy="1976438"/>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La vitesse de rotation est fixée à 10°/</a:t>
            </a:r>
            <a:r>
              <a:rPr lang="fr-FR" sz="1200" u="none" dirty="0" smtClean="0">
                <a:solidFill>
                  <a:schemeClr val="bg1">
                    <a:lumMod val="50000"/>
                  </a:schemeClr>
                </a:solidFill>
                <a:latin typeface="Arial" pitchFamily="34" charset="0"/>
                <a:cs typeface="Arial" pitchFamily="34" charset="0"/>
              </a:rPr>
              <a:t>s, ce qui est très lent.</a:t>
            </a:r>
            <a:endParaRPr lang="fr-FR" sz="1200" u="none" dirty="0">
              <a:solidFill>
                <a:schemeClr val="bg1">
                  <a:lumMod val="50000"/>
                </a:schemeClr>
              </a:solidFill>
              <a:latin typeface="Arial" pitchFamily="34" charset="0"/>
              <a:cs typeface="Arial" pitchFamily="34" charset="0"/>
            </a:endParaRP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La référence est fixée par le compte-rendu du capteur angulaire du servomoteur. C’est le point de départ de la rotation. </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Le moteur tourne de 90° et s’arrête.</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La référence est fixée à nouveau et le moteur tourne de 90° dans le sens contraire. Retour à la position de départ.</a:t>
            </a:r>
          </a:p>
        </p:txBody>
      </p:sp>
      <p:sp>
        <p:nvSpPr>
          <p:cNvPr id="9" name="Rectangle 8"/>
          <p:cNvSpPr/>
          <p:nvPr/>
        </p:nvSpPr>
        <p:spPr>
          <a:xfrm>
            <a:off x="467544" y="3140968"/>
            <a:ext cx="3484707" cy="430887"/>
          </a:xfrm>
          <a:prstGeom prst="rect">
            <a:avLst/>
          </a:prstGeom>
          <a:noFill/>
        </p:spPr>
        <p:txBody>
          <a:bodyPr>
            <a:spAutoFit/>
          </a:bodyPr>
          <a:lstStyle/>
          <a:p>
            <a:pPr algn="ctr">
              <a:spcBef>
                <a:spcPct val="20000"/>
              </a:spcBef>
              <a:defRPr/>
            </a:pPr>
            <a:r>
              <a:rPr lang="fr-FR" sz="11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Cette procédure peut être utilisée pour ouvrir et fermer le compartiment contenant les croquettes.</a:t>
            </a:r>
          </a:p>
        </p:txBody>
      </p:sp>
      <p:sp>
        <p:nvSpPr>
          <p:cNvPr id="10" name="Rectangle 9"/>
          <p:cNvSpPr/>
          <p:nvPr/>
        </p:nvSpPr>
        <p:spPr>
          <a:xfrm>
            <a:off x="395288" y="1125538"/>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 moteur (suite).</a:t>
            </a:r>
          </a:p>
        </p:txBody>
      </p:sp>
      <p:cxnSp>
        <p:nvCxnSpPr>
          <p:cNvPr id="12" name="Connecteur droit avec flèche 11"/>
          <p:cNvCxnSpPr/>
          <p:nvPr/>
        </p:nvCxnSpPr>
        <p:spPr bwMode="auto">
          <a:xfrm flipH="1">
            <a:off x="3492500" y="1412875"/>
            <a:ext cx="719138" cy="503238"/>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13" name="Connecteur droit avec flèche 12"/>
          <p:cNvCxnSpPr/>
          <p:nvPr/>
        </p:nvCxnSpPr>
        <p:spPr bwMode="auto">
          <a:xfrm flipH="1">
            <a:off x="2555875" y="1916113"/>
            <a:ext cx="1511300" cy="288925"/>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18" name="Connecteur droit avec flèche 17"/>
          <p:cNvCxnSpPr/>
          <p:nvPr/>
        </p:nvCxnSpPr>
        <p:spPr bwMode="auto">
          <a:xfrm flipH="1">
            <a:off x="2987675" y="2420938"/>
            <a:ext cx="1079500" cy="0"/>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cxnSp>
        <p:nvCxnSpPr>
          <p:cNvPr id="21" name="Connecteur droit avec flèche 20"/>
          <p:cNvCxnSpPr/>
          <p:nvPr/>
        </p:nvCxnSpPr>
        <p:spPr bwMode="auto">
          <a:xfrm flipH="1" flipV="1">
            <a:off x="2700338" y="2636838"/>
            <a:ext cx="1439862" cy="144462"/>
          </a:xfrm>
          <a:prstGeom prst="straightConnector1">
            <a:avLst/>
          </a:prstGeom>
          <a:solidFill>
            <a:schemeClr val="accent1"/>
          </a:solidFill>
          <a:ln w="9525" cap="flat" cmpd="sng" algn="ctr">
            <a:solidFill>
              <a:schemeClr val="bg1">
                <a:lumMod val="50000"/>
              </a:schemeClr>
            </a:solidFill>
            <a:prstDash val="solid"/>
            <a:miter lim="800000"/>
            <a:headEnd type="none" w="med" len="med"/>
            <a:tailEnd type="arrow"/>
          </a:ln>
          <a:effectLst/>
        </p:spPr>
      </p:cxnSp>
      <p:sp>
        <p:nvSpPr>
          <p:cNvPr id="23" name="Rectangle 22"/>
          <p:cNvSpPr/>
          <p:nvPr/>
        </p:nvSpPr>
        <p:spPr>
          <a:xfrm>
            <a:off x="395288" y="3789363"/>
            <a:ext cx="3455987" cy="27622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Configuration d’un capteur de contact</a:t>
            </a:r>
          </a:p>
        </p:txBody>
      </p:sp>
      <p:pic>
        <p:nvPicPr>
          <p:cNvPr id="27662" name="Picture 3"/>
          <p:cNvPicPr>
            <a:picLocks noChangeAspect="1" noChangeArrowheads="1"/>
          </p:cNvPicPr>
          <p:nvPr/>
        </p:nvPicPr>
        <p:blipFill>
          <a:blip r:embed="rId3" cstate="email"/>
          <a:srcRect/>
          <a:stretch>
            <a:fillRect/>
          </a:stretch>
        </p:blipFill>
        <p:spPr bwMode="auto">
          <a:xfrm>
            <a:off x="1692275" y="4724400"/>
            <a:ext cx="1314450" cy="247650"/>
          </a:xfrm>
          <a:prstGeom prst="rect">
            <a:avLst/>
          </a:prstGeom>
          <a:noFill/>
          <a:ln w="9525">
            <a:noFill/>
            <a:miter lim="800000"/>
            <a:headEnd/>
            <a:tailEnd/>
          </a:ln>
        </p:spPr>
      </p:pic>
      <p:pic>
        <p:nvPicPr>
          <p:cNvPr id="27663" name="Picture 4"/>
          <p:cNvPicPr>
            <a:picLocks noChangeAspect="1" noChangeArrowheads="1"/>
          </p:cNvPicPr>
          <p:nvPr/>
        </p:nvPicPr>
        <p:blipFill>
          <a:blip r:embed="rId4" cstate="email"/>
          <a:srcRect/>
          <a:stretch>
            <a:fillRect/>
          </a:stretch>
        </p:blipFill>
        <p:spPr bwMode="auto">
          <a:xfrm>
            <a:off x="468313" y="4221163"/>
            <a:ext cx="1085850" cy="1219200"/>
          </a:xfrm>
          <a:prstGeom prst="rect">
            <a:avLst/>
          </a:prstGeom>
          <a:noFill/>
          <a:ln w="9525">
            <a:noFill/>
            <a:miter lim="800000"/>
            <a:headEnd/>
            <a:tailEnd/>
          </a:ln>
        </p:spPr>
      </p:pic>
      <p:pic>
        <p:nvPicPr>
          <p:cNvPr id="27664" name="Picture 5"/>
          <p:cNvPicPr>
            <a:picLocks noChangeAspect="1" noChangeArrowheads="1"/>
          </p:cNvPicPr>
          <p:nvPr/>
        </p:nvPicPr>
        <p:blipFill>
          <a:blip r:embed="rId5" cstate="email"/>
          <a:srcRect/>
          <a:stretch>
            <a:fillRect/>
          </a:stretch>
        </p:blipFill>
        <p:spPr bwMode="auto">
          <a:xfrm>
            <a:off x="3419475" y="4149725"/>
            <a:ext cx="4897438" cy="1279525"/>
          </a:xfrm>
          <a:prstGeom prst="rect">
            <a:avLst/>
          </a:prstGeom>
          <a:noFill/>
          <a:ln w="9525">
            <a:noFill/>
            <a:miter lim="800000"/>
            <a:headEnd/>
            <a:tailEnd/>
          </a:ln>
        </p:spPr>
      </p:pic>
      <p:sp>
        <p:nvSpPr>
          <p:cNvPr id="28" name="Rectangle 27"/>
          <p:cNvSpPr/>
          <p:nvPr/>
        </p:nvSpPr>
        <p:spPr>
          <a:xfrm>
            <a:off x="395288" y="5661025"/>
            <a:ext cx="2952750" cy="830997"/>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l’éditeur, choisir un capteur de contact. Faire « glisser » le bloc sur le port 1. Il faudra relier le capteur sur l’entrée 1.</a:t>
            </a:r>
          </a:p>
        </p:txBody>
      </p:sp>
      <p:pic>
        <p:nvPicPr>
          <p:cNvPr id="27666" name="Image 28" descr="Sans titre 1.gif"/>
          <p:cNvPicPr>
            <a:picLocks noChangeAspect="1"/>
          </p:cNvPicPr>
          <p:nvPr/>
        </p:nvPicPr>
        <p:blipFill>
          <a:blip r:embed="rId6" cstate="email"/>
          <a:srcRect/>
          <a:stretch>
            <a:fillRect/>
          </a:stretch>
        </p:blipFill>
        <p:spPr bwMode="auto">
          <a:xfrm>
            <a:off x="5867400" y="5516563"/>
            <a:ext cx="720725" cy="720725"/>
          </a:xfrm>
          <a:prstGeom prst="rect">
            <a:avLst/>
          </a:prstGeom>
          <a:noFill/>
          <a:ln w="9525">
            <a:noFill/>
            <a:miter lim="800000"/>
            <a:headEnd/>
            <a:tailEnd/>
          </a:ln>
        </p:spPr>
      </p:pic>
      <p:pic>
        <p:nvPicPr>
          <p:cNvPr id="27667" name="Image 29" descr="Sans titre 1.gif"/>
          <p:cNvPicPr>
            <a:picLocks noChangeAspect="1"/>
          </p:cNvPicPr>
          <p:nvPr/>
        </p:nvPicPr>
        <p:blipFill>
          <a:blip r:embed="rId7" cstate="email"/>
          <a:srcRect/>
          <a:stretch>
            <a:fillRect/>
          </a:stretch>
        </p:blipFill>
        <p:spPr bwMode="auto">
          <a:xfrm>
            <a:off x="5364163" y="3141663"/>
            <a:ext cx="1511300"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5" name="ZoneTexte 4"/>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REALISATION D’UN PROGRAMME PAS A PAS</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9" name="Rectangle 8"/>
          <p:cNvSpPr/>
          <p:nvPr/>
        </p:nvSpPr>
        <p:spPr>
          <a:xfrm>
            <a:off x="683568" y="3861048"/>
            <a:ext cx="7776864" cy="27699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20000"/>
              </a:spcBef>
              <a:defRPr/>
            </a:pPr>
            <a:r>
              <a:rPr lang="fr-FR" sz="12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Ce programme peut être </a:t>
            </a:r>
            <a:r>
              <a:rPr lang="fr-FR" sz="1200" u="none" dirty="0" smtClean="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utilisé </a:t>
            </a:r>
            <a:r>
              <a:rPr lang="fr-FR" sz="1200" u="none" dirty="0">
                <a:ln w="10541" cmpd="sng">
                  <a:solidFill>
                    <a:srgbClr val="7D7D7D">
                      <a:tint val="100000"/>
                      <a:shade val="100000"/>
                      <a:satMod val="110000"/>
                    </a:srgbClr>
                  </a:solidFill>
                  <a:prstDash val="solid"/>
                </a:ln>
                <a:solidFill>
                  <a:schemeClr val="bg1">
                    <a:lumMod val="50000"/>
                  </a:schemeClr>
                </a:solidFill>
                <a:latin typeface="Arial" pitchFamily="34" charset="0"/>
                <a:cs typeface="Arial" pitchFamily="34" charset="0"/>
              </a:rPr>
              <a:t>pour ouvrir et fermer le compartiment contenant les croquettes.</a:t>
            </a:r>
          </a:p>
        </p:txBody>
      </p:sp>
      <p:pic>
        <p:nvPicPr>
          <p:cNvPr id="28678" name="Picture 2"/>
          <p:cNvPicPr>
            <a:picLocks noChangeAspect="1" noChangeArrowheads="1"/>
          </p:cNvPicPr>
          <p:nvPr/>
        </p:nvPicPr>
        <p:blipFill>
          <a:blip r:embed="rId2" cstate="email"/>
          <a:srcRect/>
          <a:stretch>
            <a:fillRect/>
          </a:stretch>
        </p:blipFill>
        <p:spPr bwMode="auto">
          <a:xfrm>
            <a:off x="468313" y="1268413"/>
            <a:ext cx="3619500" cy="2524125"/>
          </a:xfrm>
          <a:prstGeom prst="rect">
            <a:avLst/>
          </a:prstGeom>
          <a:noFill/>
          <a:ln w="9525">
            <a:noFill/>
            <a:miter lim="800000"/>
            <a:headEnd/>
            <a:tailEnd/>
          </a:ln>
        </p:spPr>
      </p:pic>
      <p:sp>
        <p:nvSpPr>
          <p:cNvPr id="28679" name="ZoneTexte 19"/>
          <p:cNvSpPr txBox="1">
            <a:spLocks noChangeArrowheads="1"/>
          </p:cNvSpPr>
          <p:nvPr/>
        </p:nvSpPr>
        <p:spPr bwMode="auto">
          <a:xfrm>
            <a:off x="4140200" y="1412875"/>
            <a:ext cx="4535488" cy="2233613"/>
          </a:xfrm>
          <a:prstGeom prst="rect">
            <a:avLst/>
          </a:prstGeom>
          <a:noFill/>
          <a:ln w="9525">
            <a:noFill/>
            <a:miter lim="800000"/>
            <a:headEnd/>
            <a:tailEnd/>
          </a:ln>
        </p:spPr>
        <p:txBody>
          <a:bodyPr>
            <a:spAutoFit/>
          </a:bodyPr>
          <a:lstStyle/>
          <a:p>
            <a:pPr>
              <a:spcBef>
                <a:spcPct val="20000"/>
              </a:spcBef>
            </a:pPr>
            <a:r>
              <a:rPr lang="fr-FR" sz="1200" u="none" dirty="0">
                <a:latin typeface="Arial" pitchFamily="34" charset="0"/>
                <a:cs typeface="Arial" pitchFamily="34" charset="0"/>
              </a:rPr>
              <a:t>Réalisons le programme suivant :</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Une boucle est créée pour que les actions se répètent à l’infini.</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Le programme attend un appui sur le bouton poussoir.</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Dans ce cas </a:t>
            </a:r>
            <a:r>
              <a:rPr lang="fr-FR" sz="1200" u="none" dirty="0" smtClean="0">
                <a:latin typeface="Arial" pitchFamily="34" charset="0"/>
                <a:cs typeface="Arial" pitchFamily="34" charset="0"/>
              </a:rPr>
              <a:t>là </a:t>
            </a:r>
            <a:r>
              <a:rPr lang="fr-FR" sz="1200" u="none" dirty="0">
                <a:latin typeface="Arial" pitchFamily="34" charset="0"/>
                <a:cs typeface="Arial" pitchFamily="34" charset="0"/>
              </a:rPr>
              <a:t>le moteur tourne de 90°.</a:t>
            </a:r>
          </a:p>
          <a:p>
            <a:pPr>
              <a:spcBef>
                <a:spcPct val="20000"/>
              </a:spcBef>
            </a:pPr>
            <a:endParaRPr lang="fr-FR" sz="1200" u="none" dirty="0">
              <a:latin typeface="Arial" pitchFamily="34" charset="0"/>
              <a:cs typeface="Arial" pitchFamily="34" charset="0"/>
            </a:endParaRPr>
          </a:p>
          <a:p>
            <a:pPr>
              <a:spcBef>
                <a:spcPct val="20000"/>
              </a:spcBef>
            </a:pPr>
            <a:r>
              <a:rPr lang="fr-FR" sz="1200" u="none" dirty="0">
                <a:latin typeface="Arial" pitchFamily="34" charset="0"/>
                <a:cs typeface="Arial" pitchFamily="34" charset="0"/>
              </a:rPr>
              <a:t>Un nouvel appui sur le bouton permet une rotation angulaire de 90° dans l’autre sens.</a:t>
            </a:r>
          </a:p>
        </p:txBody>
      </p:sp>
      <p:pic>
        <p:nvPicPr>
          <p:cNvPr id="28680" name="Picture 5" descr="C:\Users\jpbricard\Downloads\2014-03-09 14.31.45.jpg"/>
          <p:cNvPicPr>
            <a:picLocks noChangeAspect="1" noChangeArrowheads="1"/>
          </p:cNvPicPr>
          <p:nvPr/>
        </p:nvPicPr>
        <p:blipFill>
          <a:blip r:embed="rId3" cstate="email"/>
          <a:srcRect/>
          <a:stretch>
            <a:fillRect/>
          </a:stretch>
        </p:blipFill>
        <p:spPr bwMode="auto">
          <a:xfrm>
            <a:off x="468313" y="4292600"/>
            <a:ext cx="2447925" cy="1836738"/>
          </a:xfrm>
          <a:prstGeom prst="rect">
            <a:avLst/>
          </a:prstGeom>
          <a:noFill/>
          <a:ln w="9525">
            <a:noFill/>
            <a:miter lim="800000"/>
            <a:headEnd/>
            <a:tailEnd/>
          </a:ln>
        </p:spPr>
      </p:pic>
      <p:pic>
        <p:nvPicPr>
          <p:cNvPr id="28681" name="Picture 6" descr="C:\Users\jpbricard\AppData\Local\Temp\2014-03-09 14.32.44.jpg"/>
          <p:cNvPicPr>
            <a:picLocks noChangeAspect="1" noChangeArrowheads="1"/>
          </p:cNvPicPr>
          <p:nvPr/>
        </p:nvPicPr>
        <p:blipFill>
          <a:blip r:embed="rId4" cstate="email"/>
          <a:srcRect/>
          <a:stretch>
            <a:fillRect/>
          </a:stretch>
        </p:blipFill>
        <p:spPr bwMode="auto">
          <a:xfrm>
            <a:off x="2987675" y="4292600"/>
            <a:ext cx="2398713" cy="1800225"/>
          </a:xfrm>
          <a:prstGeom prst="rect">
            <a:avLst/>
          </a:prstGeom>
          <a:noFill/>
          <a:ln w="9525">
            <a:noFill/>
            <a:miter lim="800000"/>
            <a:headEnd/>
            <a:tailEnd/>
          </a:ln>
        </p:spPr>
      </p:pic>
      <p:sp>
        <p:nvSpPr>
          <p:cNvPr id="10" name="ZoneTexte 9"/>
          <p:cNvSpPr txBox="1"/>
          <p:nvPr/>
        </p:nvSpPr>
        <p:spPr>
          <a:xfrm>
            <a:off x="5435600" y="4797425"/>
            <a:ext cx="3384550" cy="101566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Ce prototype de distributeur de croquettes peut servir de support pédagogique pour faire émerger la notion de condition de commande et de logique combinatoire de base : </a:t>
            </a:r>
            <a:r>
              <a:rPr lang="fr-FR" sz="1200" u="none" dirty="0" smtClean="0">
                <a:solidFill>
                  <a:schemeClr val="bg1">
                    <a:lumMod val="50000"/>
                  </a:schemeClr>
                </a:solidFill>
                <a:latin typeface="Arial" pitchFamily="34" charset="0"/>
                <a:cs typeface="Arial" pitchFamily="34" charset="0"/>
              </a:rPr>
              <a:t>et, ou, non.   </a:t>
            </a:r>
            <a:endParaRPr lang="fr-FR" sz="1200" u="none" dirty="0">
              <a:solidFill>
                <a:schemeClr val="bg1">
                  <a:lumMod val="50000"/>
                </a:schemeClr>
              </a:solidFill>
              <a:latin typeface="Arial" pitchFamily="34" charset="0"/>
              <a:cs typeface="Arial" pitchFamily="34" charset="0"/>
            </a:endParaRPr>
          </a:p>
        </p:txBody>
      </p:sp>
      <p:sp>
        <p:nvSpPr>
          <p:cNvPr id="11" name="ZoneTexte 10"/>
          <p:cNvSpPr txBox="1"/>
          <p:nvPr/>
        </p:nvSpPr>
        <p:spPr>
          <a:xfrm>
            <a:off x="468313" y="6165850"/>
            <a:ext cx="8207375" cy="261610"/>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L’action sur le  bouton poussoir permet de commander </a:t>
            </a:r>
            <a:r>
              <a:rPr lang="fr-FR" sz="1100" u="none" dirty="0" smtClean="0">
                <a:solidFill>
                  <a:schemeClr val="bg1">
                    <a:lumMod val="50000"/>
                  </a:schemeClr>
                </a:solidFill>
                <a:latin typeface="Arial" pitchFamily="34" charset="0"/>
                <a:cs typeface="Arial" pitchFamily="34" charset="0"/>
              </a:rPr>
              <a:t>l’ouverture et </a:t>
            </a:r>
            <a:r>
              <a:rPr lang="fr-FR" sz="1100" u="none" dirty="0">
                <a:solidFill>
                  <a:schemeClr val="bg1">
                    <a:lumMod val="50000"/>
                  </a:schemeClr>
                </a:solidFill>
                <a:latin typeface="Arial" pitchFamily="34" charset="0"/>
                <a:cs typeface="Arial" pitchFamily="34" charset="0"/>
              </a:rPr>
              <a:t>la fermeture en douceur du distributeur de croquettes.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6" name="Rectangle 5"/>
          <p:cNvSpPr/>
          <p:nvPr/>
        </p:nvSpPr>
        <p:spPr bwMode="auto">
          <a:xfrm>
            <a:off x="395288" y="4724400"/>
            <a:ext cx="8280400" cy="936625"/>
          </a:xfrm>
          <a:prstGeom prst="rect">
            <a:avLst/>
          </a:prstGeom>
          <a:solidFill>
            <a:schemeClr val="accent1"/>
          </a:solidFill>
          <a:ln w="9525"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9700" name="Rectangle 23"/>
          <p:cNvSpPr>
            <a:spLocks noChangeArrowheads="1"/>
          </p:cNvSpPr>
          <p:nvPr/>
        </p:nvSpPr>
        <p:spPr bwMode="auto">
          <a:xfrm>
            <a:off x="7092950" y="4941888"/>
            <a:ext cx="1636713" cy="585787"/>
          </a:xfrm>
          <a:prstGeom prst="rect">
            <a:avLst/>
          </a:prstGeom>
          <a:noFill/>
          <a:ln w="9525">
            <a:noFill/>
            <a:miter lim="800000"/>
            <a:headEnd/>
            <a:tailEnd/>
          </a:ln>
        </p:spPr>
        <p:txBody>
          <a:bodyPr>
            <a:spAutoFit/>
          </a:bodyPr>
          <a:lstStyle/>
          <a:p>
            <a:pPr algn="ctr" eaLnBrk="1" hangingPunct="1">
              <a:spcBef>
                <a:spcPct val="20000"/>
              </a:spcBef>
            </a:pPr>
            <a:r>
              <a:rPr lang="fr-FR" sz="1600" b="1" i="1" u="none" dirty="0">
                <a:latin typeface="Arial" pitchFamily="34" charset="0"/>
                <a:cs typeface="Arial" pitchFamily="34" charset="0"/>
              </a:rPr>
              <a:t>Compétences visées </a:t>
            </a:r>
          </a:p>
        </p:txBody>
      </p:sp>
      <p:pic>
        <p:nvPicPr>
          <p:cNvPr id="29701" name="Picture 2"/>
          <p:cNvPicPr>
            <a:picLocks noChangeAspect="1" noChangeArrowheads="1"/>
          </p:cNvPicPr>
          <p:nvPr/>
        </p:nvPicPr>
        <p:blipFill>
          <a:blip r:embed="rId2" cstate="email"/>
          <a:srcRect/>
          <a:stretch>
            <a:fillRect/>
          </a:stretch>
        </p:blipFill>
        <p:spPr bwMode="auto">
          <a:xfrm>
            <a:off x="468313" y="4797425"/>
            <a:ext cx="6762750" cy="819150"/>
          </a:xfrm>
          <a:prstGeom prst="rect">
            <a:avLst/>
          </a:prstGeom>
          <a:noFill/>
          <a:ln w="9525">
            <a:noFill/>
            <a:miter lim="800000"/>
            <a:headEnd/>
            <a:tailEnd/>
          </a:ln>
        </p:spPr>
      </p:pic>
      <p:pic>
        <p:nvPicPr>
          <p:cNvPr id="29702" name="Picture 5" descr="C:\Users\jpbricard\Downloads\2014-03-09 14.31.45.jpg"/>
          <p:cNvPicPr>
            <a:picLocks noChangeAspect="1" noChangeArrowheads="1"/>
          </p:cNvPicPr>
          <p:nvPr/>
        </p:nvPicPr>
        <p:blipFill>
          <a:blip r:embed="rId3" cstate="email"/>
          <a:srcRect/>
          <a:stretch>
            <a:fillRect/>
          </a:stretch>
        </p:blipFill>
        <p:spPr bwMode="auto">
          <a:xfrm>
            <a:off x="539750" y="836613"/>
            <a:ext cx="3360738" cy="2520950"/>
          </a:xfrm>
          <a:prstGeom prst="rect">
            <a:avLst/>
          </a:prstGeom>
          <a:noFill/>
          <a:ln w="9525">
            <a:noFill/>
            <a:miter lim="800000"/>
            <a:headEnd/>
            <a:tailEnd/>
          </a:ln>
        </p:spPr>
      </p:pic>
      <p:sp>
        <p:nvSpPr>
          <p:cNvPr id="10" name="ZoneTexte 9"/>
          <p:cNvSpPr txBox="1"/>
          <p:nvPr/>
        </p:nvSpPr>
        <p:spPr>
          <a:xfrm>
            <a:off x="468313" y="4048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 BRIQUE » NXT</a:t>
            </a:r>
          </a:p>
        </p:txBody>
      </p:sp>
      <p:sp>
        <p:nvSpPr>
          <p:cNvPr id="8" name="ZoneTexte 7"/>
          <p:cNvSpPr txBox="1"/>
          <p:nvPr/>
        </p:nvSpPr>
        <p:spPr>
          <a:xfrm>
            <a:off x="3995738" y="765175"/>
            <a:ext cx="4752975" cy="553998"/>
          </a:xfrm>
          <a:prstGeom prst="rect">
            <a:avLst/>
          </a:prstGeom>
          <a:noFill/>
        </p:spPr>
        <p:txBody>
          <a:bodyPr>
            <a:spAutoFit/>
          </a:bodyPr>
          <a:lstStyle/>
          <a:p>
            <a:pPr>
              <a:spcBef>
                <a:spcPct val="20000"/>
              </a:spcBef>
              <a:defRPr/>
            </a:pPr>
            <a:r>
              <a:rPr lang="fr-FR" sz="1000" u="none"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Nous allons ajouter un capteur de distance à ultrasons. Si le chat s’approche à moins de 10 cm, le distributeur s’ouvre en douceur. Le distributeur se referme si aucune présence du chat n’est détectée pendant 10 secondes.</a:t>
            </a:r>
            <a:endParaRPr lang="fr-FR" sz="1000" u="none" dirty="0">
              <a:solidFill>
                <a:schemeClr val="bg1">
                  <a:lumMod val="50000"/>
                </a:schemeClr>
              </a:solidFill>
              <a:latin typeface="Arial" pitchFamily="34" charset="0"/>
              <a:cs typeface="Arial" pitchFamily="34" charset="0"/>
            </a:endParaRPr>
          </a:p>
        </p:txBody>
      </p:sp>
      <p:pic>
        <p:nvPicPr>
          <p:cNvPr id="29705" name="Picture 9"/>
          <p:cNvPicPr>
            <a:picLocks noChangeAspect="1" noChangeArrowheads="1"/>
          </p:cNvPicPr>
          <p:nvPr/>
        </p:nvPicPr>
        <p:blipFill>
          <a:blip r:embed="rId4" cstate="email"/>
          <a:srcRect/>
          <a:stretch>
            <a:fillRect/>
          </a:stretch>
        </p:blipFill>
        <p:spPr bwMode="auto">
          <a:xfrm>
            <a:off x="4643438" y="1412875"/>
            <a:ext cx="3076575" cy="3219450"/>
          </a:xfrm>
          <a:prstGeom prst="rect">
            <a:avLst/>
          </a:prstGeom>
          <a:noFill/>
          <a:ln w="9525">
            <a:noFill/>
            <a:miter lim="800000"/>
            <a:headEnd/>
            <a:tailEnd/>
          </a:ln>
        </p:spPr>
      </p:pic>
      <p:pic>
        <p:nvPicPr>
          <p:cNvPr id="29706" name="Image 10" descr="Sans titre 1.gif"/>
          <p:cNvPicPr>
            <a:picLocks noChangeAspect="1"/>
          </p:cNvPicPr>
          <p:nvPr/>
        </p:nvPicPr>
        <p:blipFill>
          <a:blip r:embed="rId5" cstate="email"/>
          <a:srcRect/>
          <a:stretch>
            <a:fillRect/>
          </a:stretch>
        </p:blipFill>
        <p:spPr bwMode="auto">
          <a:xfrm>
            <a:off x="395288" y="3429000"/>
            <a:ext cx="922337" cy="922338"/>
          </a:xfrm>
          <a:prstGeom prst="rect">
            <a:avLst/>
          </a:prstGeom>
          <a:noFill/>
          <a:ln w="9525">
            <a:noFill/>
            <a:miter lim="800000"/>
            <a:headEnd/>
            <a:tailEnd/>
          </a:ln>
        </p:spPr>
      </p:pic>
      <p:sp>
        <p:nvSpPr>
          <p:cNvPr id="29707" name="ZoneTexte 11"/>
          <p:cNvSpPr txBox="1">
            <a:spLocks noChangeArrowheads="1"/>
          </p:cNvSpPr>
          <p:nvPr/>
        </p:nvSpPr>
        <p:spPr bwMode="auto">
          <a:xfrm>
            <a:off x="1403350" y="3429000"/>
            <a:ext cx="2305050" cy="600164"/>
          </a:xfrm>
          <a:prstGeom prst="rect">
            <a:avLst/>
          </a:prstGeom>
          <a:noFill/>
          <a:ln w="9525">
            <a:noFill/>
            <a:miter lim="800000"/>
            <a:headEnd/>
            <a:tailEnd/>
          </a:ln>
        </p:spPr>
        <p:txBody>
          <a:bodyPr>
            <a:spAutoFit/>
          </a:bodyPr>
          <a:lstStyle/>
          <a:p>
            <a:pPr>
              <a:spcBef>
                <a:spcPct val="20000"/>
              </a:spcBef>
            </a:pPr>
            <a:r>
              <a:rPr lang="fr-FR" sz="1100" u="none" dirty="0">
                <a:latin typeface="Arial" pitchFamily="34" charset="0"/>
                <a:cs typeface="Arial" pitchFamily="34" charset="0"/>
              </a:rPr>
              <a:t>Le capteur à ultrasons est utilisé pour mesurer la distance. Il faut le connecter sur l’entrée 2 du NXT.</a:t>
            </a:r>
          </a:p>
        </p:txBody>
      </p:sp>
      <p:sp>
        <p:nvSpPr>
          <p:cNvPr id="13" name="ZoneTexte 12"/>
          <p:cNvSpPr txBox="1"/>
          <p:nvPr/>
        </p:nvSpPr>
        <p:spPr>
          <a:xfrm>
            <a:off x="395288" y="4221163"/>
            <a:ext cx="4105275" cy="430887"/>
          </a:xfrm>
          <a:prstGeom prst="rect">
            <a:avLst/>
          </a:prstGeom>
          <a:noFill/>
        </p:spPr>
        <p:txBody>
          <a:bodyPr>
            <a:spAutoFit/>
          </a:bodyPr>
          <a:lstStyle/>
          <a:p>
            <a:pPr>
              <a:spcBef>
                <a:spcPct val="20000"/>
              </a:spcBef>
              <a:defRPr/>
            </a:pPr>
            <a:r>
              <a:rPr lang="fr-FR" sz="1100" u="none"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Le bouton poussoir permet de commander en priorité l’ouverture ou la fermeture du récipient de croquettes.</a:t>
            </a:r>
            <a:endParaRPr lang="fr-FR" sz="1100" u="none" dirty="0">
              <a:solidFill>
                <a:schemeClr val="bg1">
                  <a:lumMod val="50000"/>
                </a:schemeClr>
              </a:solidFill>
              <a:latin typeface="Arial" pitchFamily="34" charset="0"/>
              <a:cs typeface="Arial" pitchFamily="34" charset="0"/>
            </a:endParaRPr>
          </a:p>
        </p:txBody>
      </p:sp>
      <p:sp>
        <p:nvSpPr>
          <p:cNvPr id="14" name="ZoneTexte 13"/>
          <p:cNvSpPr txBox="1"/>
          <p:nvPr/>
        </p:nvSpPr>
        <p:spPr>
          <a:xfrm>
            <a:off x="395288" y="5732463"/>
            <a:ext cx="7632700" cy="277812"/>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problème suivant peut être posé : </a:t>
            </a:r>
            <a:r>
              <a:rPr lang="fr-FR" sz="1200" u="none" dirty="0" smtClean="0">
                <a:solidFill>
                  <a:schemeClr val="bg1">
                    <a:lumMod val="50000"/>
                  </a:schemeClr>
                </a:solidFill>
                <a:latin typeface="Arial" pitchFamily="34" charset="0"/>
                <a:cs typeface="Arial" pitchFamily="34" charset="0"/>
              </a:rPr>
              <a:t>à </a:t>
            </a:r>
            <a:r>
              <a:rPr lang="fr-FR" sz="1200" u="none" dirty="0">
                <a:solidFill>
                  <a:schemeClr val="bg1">
                    <a:lumMod val="50000"/>
                  </a:schemeClr>
                </a:solidFill>
                <a:latin typeface="Arial" pitchFamily="34" charset="0"/>
                <a:cs typeface="Arial" pitchFamily="34" charset="0"/>
              </a:rPr>
              <a:t>quelle condition s’ouvre le distributeur de croquettes ?</a:t>
            </a:r>
          </a:p>
        </p:txBody>
      </p:sp>
      <p:sp>
        <p:nvSpPr>
          <p:cNvPr id="16" name="ZoneTexte 15"/>
          <p:cNvSpPr txBox="1"/>
          <p:nvPr/>
        </p:nvSpPr>
        <p:spPr>
          <a:xfrm>
            <a:off x="395288" y="5949950"/>
            <a:ext cx="7632700" cy="615553"/>
          </a:xfrm>
          <a:prstGeom prst="rect">
            <a:avLst/>
          </a:prstGeom>
          <a:noFill/>
        </p:spPr>
        <p:txBody>
          <a:bodyPr>
            <a:spAutoFit/>
          </a:bodyPr>
          <a:lstStyle/>
          <a:p>
            <a:pPr>
              <a:spcBef>
                <a:spcPct val="20000"/>
              </a:spcBef>
              <a:defRPr/>
            </a:pPr>
            <a:r>
              <a:rPr lang="fr-FR" sz="1000" b="1" i="1" dirty="0">
                <a:solidFill>
                  <a:schemeClr val="bg1">
                    <a:lumMod val="50000"/>
                  </a:schemeClr>
                </a:solidFill>
                <a:latin typeface="Arial" pitchFamily="34" charset="0"/>
                <a:cs typeface="Arial" pitchFamily="34" charset="0"/>
              </a:rPr>
              <a:t>Les activités possibles  :</a:t>
            </a:r>
          </a:p>
          <a:p>
            <a:pPr>
              <a:spcBef>
                <a:spcPct val="20000"/>
              </a:spcBef>
              <a:defRPr/>
            </a:pPr>
            <a:r>
              <a:rPr lang="fr-FR" sz="1000" u="none" dirty="0">
                <a:solidFill>
                  <a:schemeClr val="bg1">
                    <a:lumMod val="50000"/>
                  </a:schemeClr>
                </a:solidFill>
                <a:latin typeface="Arial" pitchFamily="34" charset="0"/>
                <a:cs typeface="Arial" pitchFamily="34" charset="0"/>
              </a:rPr>
              <a:t>		- </a:t>
            </a:r>
            <a:r>
              <a:rPr lang="fr-FR" sz="1000" u="none" dirty="0" smtClean="0">
                <a:solidFill>
                  <a:schemeClr val="bg1">
                    <a:lumMod val="50000"/>
                  </a:schemeClr>
                </a:solidFill>
                <a:latin typeface="Arial" pitchFamily="34" charset="0"/>
                <a:cs typeface="Arial" pitchFamily="34" charset="0"/>
              </a:rPr>
              <a:t>tester </a:t>
            </a:r>
            <a:r>
              <a:rPr lang="fr-FR" sz="1000" u="none" dirty="0">
                <a:solidFill>
                  <a:schemeClr val="bg1">
                    <a:lumMod val="50000"/>
                  </a:schemeClr>
                </a:solidFill>
                <a:latin typeface="Arial" pitchFamily="34" charset="0"/>
                <a:cs typeface="Arial" pitchFamily="34" charset="0"/>
              </a:rPr>
              <a:t>le fonctionnement de la maquette et proposer une réponse sous forme d’un texte.</a:t>
            </a:r>
          </a:p>
          <a:p>
            <a:pPr>
              <a:spcBef>
                <a:spcPct val="20000"/>
              </a:spcBef>
              <a:defRPr/>
            </a:pPr>
            <a:r>
              <a:rPr lang="fr-FR" sz="1000" u="none" dirty="0">
                <a:solidFill>
                  <a:schemeClr val="bg1">
                    <a:lumMod val="50000"/>
                  </a:schemeClr>
                </a:solidFill>
                <a:latin typeface="Arial" pitchFamily="34" charset="0"/>
                <a:cs typeface="Arial" pitchFamily="34" charset="0"/>
              </a:rPr>
              <a:t>		- </a:t>
            </a:r>
            <a:r>
              <a:rPr lang="fr-FR" sz="1000" u="none" dirty="0" smtClean="0">
                <a:solidFill>
                  <a:schemeClr val="bg1">
                    <a:lumMod val="50000"/>
                  </a:schemeClr>
                </a:solidFill>
                <a:latin typeface="Arial" pitchFamily="34" charset="0"/>
                <a:cs typeface="Arial" pitchFamily="34" charset="0"/>
              </a:rPr>
              <a:t>identifier </a:t>
            </a:r>
            <a:r>
              <a:rPr lang="fr-FR" sz="1000" u="none" dirty="0">
                <a:solidFill>
                  <a:schemeClr val="bg1">
                    <a:lumMod val="50000"/>
                  </a:schemeClr>
                </a:solidFill>
                <a:latin typeface="Arial" pitchFamily="34" charset="0"/>
                <a:cs typeface="Arial" pitchFamily="34" charset="0"/>
              </a:rPr>
              <a:t>les conditions directement dans le programme</a:t>
            </a:r>
            <a:r>
              <a:rPr lang="fr-FR" sz="1000" u="none" dirty="0" smtClean="0">
                <a:solidFill>
                  <a:schemeClr val="bg1">
                    <a:lumMod val="50000"/>
                  </a:schemeClr>
                </a:solidFill>
                <a:latin typeface="Arial" pitchFamily="34" charset="0"/>
                <a:cs typeface="Arial" pitchFamily="34" charset="0"/>
              </a:rPr>
              <a:t>.</a:t>
            </a:r>
            <a:endParaRPr lang="fr-FR" sz="1200" u="none" dirty="0">
              <a:solidFill>
                <a:schemeClr val="accent6">
                  <a:lumMod val="20000"/>
                  <a:lumOff val="80000"/>
                </a:schemeClr>
              </a:solidFill>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0723"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21" name="ZoneTexte 20"/>
          <p:cNvSpPr txBox="1"/>
          <p:nvPr/>
        </p:nvSpPr>
        <p:spPr>
          <a:xfrm>
            <a:off x="468313" y="765175"/>
            <a:ext cx="8280400" cy="261610"/>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PROGRAMMATION DE L’INTERFACE PICOBOARD</a:t>
            </a:r>
          </a:p>
        </p:txBody>
      </p:sp>
      <p:sp>
        <p:nvSpPr>
          <p:cNvPr id="30725" name="AutoShape 15"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sp>
        <p:nvSpPr>
          <p:cNvPr id="30726" name="AutoShape 17" descr="data:image/png;base64,iVBORw0KGgoAAAANSUhEUgAAARAAAACnCAIAAABW0JQ7AAAAA3NCSVQICAjb4U/gAAAACXBIWXMAAA7EAAAOxAGVKw4bAAAgAElEQVR4nO2deXhTZfbHz3uzdE2alu5Jd5AmiOxtWaRoF4dFEchIXYBSEfUnShkLIw4ii8oMoBbEEVFLy4hToCyjiJpS2SUtW9kSNumWtJTSZmubNMm97++PlNKmaZp0oQHyefI8SnJz75v0fnPec95zzoswxuDEiRPbIPp6AE6cPEg4BePEiR04BePEiR04BePEiR04BePEiR04BePEiR04BePEiR04BePEiR04BePEiR04BePEiR04BePEiR04BePEiR04BePEiR04BePEiR04BWMfGrWmr4fgpC9xCsYONGrNSykpheLCvh6Ikz7DoQXjUD/nGrXm9dSZwfhyoVjc12Nx0mc4tGAkEkn8uCcd4RfdpJb3xlyaPZZyCuZRxqEFw2az5TLZG6kzP1q1ug+tTYta+MEQEwlOwTzKOLRg+AI+AOx9m7p86Lspkyb1iamRy+QtajExKgI7gtFz0ic4tGAAgMVms1xh22vUrCHlb6TOfHP+6/fT1Egl0sWvTvwk4Z5aACAmEjuNzCOLowtGIBBcqQIAmDMWH1xMURW/jR83Ll+Ufx8uLZVIVy+a+cULSq53m+djIpyCeXRxdMG0hu0Gm2ZRnzynWPLOa2/Of10uk/fetVrUwnYzf8npxjzKOLpgYuPiikpQ62cSBXBwMeVx59cpkyZlZ23tjYtaUYuJ6CAslUh749JOHBxHF4xF2G6wRog3vaDI2rjy5ZQXe9DUSCXSl1NefP2liVbUAs5Z2SMMcvDOl4XiwsylM7e9Rll8Va2FLwvQZ/uVc19NW7FihZeXl8XDNGqNRCIBaJ5Ktb/X+QKBp6dneXn5j/v2vZVAzR6DragFAA5K4MfbE7/a8nUXPpGTBxp6Xw+gW7DdYOkUPGWIx7zNX004fDg7O3vIkCGml/JF+Xvy8iQSiVwmY7ni6CAAgJhIDAD/97j5b4S06o+SC/o9R2oAoKTSreS2x5AwppXrxkTA+z86LcyjiKNbGI1aMz5mcNFyyxamNat3q1bvUWe8m4EA8kWi6H4qfhCODoKYSGwW5rLC/043/nha++MZ7aezvGeP97By5LQviHXf/WJaKXLy6ODoggGA/uER0k9IW448X6YXfnZHa6T/8p7P4JBuGc/SGmO4n7UzrNmPQhNXpKbN7c5VnDxwPABOP5fHkytsOnJIGPPUJ4Ez4xhPr7r1v9ON3bmodbUAwKhIvDsvr1dD204ckAdAMDybBQMAHA/i01ne377uM+/rum1HG3pvVIkCGOh6acqkSfdnFdWJg/AATMmWZCweiXdOG2HfOJUNFMej138ODkrg/Txi7huL3klf2NvXcuIIPCAWRmn3u+6DWgAgUQA58yjRjs+XZCy+D5dz0uc8AIJhs9kabV8PomP4wZAzj5Kc2OXUzKPAA7AOwxcIfvsPAuj7qaNcAUU30ZUqkFY1Z+vwg3CCAMdEQs486v28XUsyYO36dX07SCe9ygNiYXR9PQiAvWdQ4jrarZBFz7yzI31NbtrSLaOnpl+lRs/5lrapAJkSQ6mbO5125uHmAXD6wZ6lmF5CWglztnG25+YKBAKzlyQSyd8zMrBC8skMih8MOSfQNbcXnHbmYeVhE0zRTTDLbgaAmAgcE9mtAWwqQA1hry5bvryjAzZmZm7M3PDeZGrOWLz3DDqNnJp5OKGtWLGir8fQOYXiwmBGRacZLmv2o2/PhHoNeIYz4BkiYDQRMPpKrVdpvf+mHysBIDoIXBhdHMCmAuLl1//O4/E6OiA2Li4xOfmTb4+yCPW0EbjojOR8BREbF9fF6zlxVB4Ap99Gluahq7pB23O3tL+tJRLJx6tW7f1CvHQKlWg+pbKJygZ2p3e/QCD4asuWl1NSuN7KtxJw4rrPk5KTnclmDxkPgNMPlsrIzNhUYFJLrkUjIBAItufmLly2/v0fOUvzkNrOILVcAbxIm3QmEAjWrl+/4HsCAKYNxxszM+27khOH5wEQjFwm352XtyChQ19LroAvC4h/rV/PZrOtnGeGUHjk+PEq5uj38+z71HIFqNVqGw9OSk4WDI37sgC9lYDzRSJnYeZDxgMgmA2ZmaP8y60cUHQTcXnc9vGr9rDZ7K+2bKlEgqV51uyVGSxXsOu+/9f69XsveV2pgtljKKeRuZ/omwxNWkNjvb6xvrcWIhxdMFKJdI9V8wIARSVgu3vNZrO35+YW3PA6KLF1DKYeS6aazfZIJBKzEk4ejzc3LW1TAeE0MveTWpnx9690X6fVbnn1dn62vLK0rjeu4uiCWZKR8VYCZT0+Jlcgvg3mpQU2m71s+fL38wjbnZnoICy1JJiNmZnPTZr8csqL8ePGtX4+NS3tSi3bZGS2ZmXZPjaHQqfV1tXeUSmVBr2+m6ciKaORNNxprGgydKvsoiMa1WTZOcONIp1SKwOAqou068W1akXPX8uh12E2Zm4Q7fh879udlFvO/oZIX5Nrbwz35ZSUgcTJpVNs+vibCtDphtHbc3NbP6lWq4c/MaTln9tz/9t6DB+tWuVR9t204ThxHe3chQssNsuu4fU5TTrd1+uXGetLqhRuQbz+s+a/wfLycnW12uvAElLFsX2VqxngLqfO16sbvAiet0tQnJ8wIaTHau9qZcZTedqzR8qv1RweOmRESGBU5VU9acCRTzaNnOIdHO7TUxcCR7Ywcpl8a1bW0smdFyd3jX+tX7/3rK2ezOwxWFIsNpt6WY8ExMbFXalEXG+IDsL5IlHXB9pH6HS622VnBgTdDvSUlV89+sfh32trauw9SVXT1aLaPTfqzl5RnNDUaimKUhjLbzYUFlX/dLnyZL1O1f1xttiWStVlX58AUksjiUYvfxoAVF6kXS+u61k747iC2Z2XF8NVdWeFXq1WL8nIeDkl5aNVq9q/yuPxBEPjbPRk2G4we6x5mJjH4yUmJ5n+n8VmmZk4vkAgrQIAeH54rwvmTs3t61ckh347cPLYIaVC0dTU1COnVWuZDTr0f3/Vz5+m37/z2/Ur3y8r+dP26ZmBbDqu3Hq2vCBSOWWsammq5/bxiuVBZc+434660Xj8m+uv77j8sZE0dGeEtTLj0azGX7Nuni7f2c+X48fhGY1kydUqA10R8riLoYFx7r+uh7ZXyUt6zJ9x0IVLjVqzNStr0ws2mReuN5ZIJO2nZB+tWrUnbzcAFIoL+QLBDKHQ7IDYuLiCoycTBTbNymaPwdvWiQvF4tYX2rxli8nscNut//B4PA3FVmuViQL8z3W9K5jSq6dKr0v/OHHexd1NeqE4NLL/Y9GDfHz9PFn2zQMxxgg1W12CIOhMTqNW58KE0EAcEkBV3aksLir0fJrVz8/flrPVU7Ul9WcjtAlPh8319fUNDg6OrOQPLI+5ckd8hv6lSl8prt2ZpHo11Geg3R8YANrZFndXNgDoqQYm4aG8U8/ycvPyd62TG6su0q4H1Xp6uXr5uHftQq1x0NSYr7/arCs/vCDRpltZo0W/FOvb6+HN+a+3/L9AIGivKBab/fW3P8wZa9NVXBjQZIScn6VTnn3WxcWl5Xkej8fj8SwuAR07ciTCvYIfDHvPoOQpf7W+TNQ1ik+fPLj3Ox78byS38MnHbvF9ysjGa5XXj5ce/aL6Ut6Jo4VFpyUVpaU0Op3p4oIQQaPR2p/EoDHqrurVPzfU7dYYlUaaD0H3pLm4uMjKS8tu3ogbTHq4wdihZCSX2vOL/M9r14N5oZ4stsVTteZa47Fj0v9N9v7H8OHDPTw8EEIsFovH4w19LG5SyDu3dNduG68O93nO153bolLbqZUZT27XHttXerHq56AALsfTDwBua6UX6nbyPEZgjJS19a4sHBDCVlVB1UV6E6npP4xj71Xa46BTst15ebPH2uq9JAhwobiwvUcxXTij5f/bWwAAEAgElUo7/lQLErCnVtKFpRWuN8hkMnvfZQWKNBq1tUZNiZf2eBj9hBdVTmgb3ah6Hls5jq+YMEjZz0PrZijlNB6pvfHLkV9yf9yx7adduWcL/zAaja3PQxopXYW+/nddXW694oSm/kKjQtTYKG6e0dEZbrdq6fIaZCSBTgOeP/ag11w5f/Ly+eKG+s73UJBpL7pURvr5+QHAhQsXN2784uzZcy2vRrFGshl+dfW3uvDxLdqWBmPNDfXBJvLewJS19SRqMPkzDbV2a9Iijjglk8vk6jsVtid9sd0ggY/zRSIzI7Ns+XK1Wq1Rqy3Ox7rGpleoxHVZNp6wUFz473/tgMsr2a5XbM8VsAiprydVUlK2C/Qqsr4MY0DaPzEGbwpz/IGkoKEBSExSBLiD2tuFHhrqI5OpWUzN5MFyTlhgnfrEuaviHwpoh/NHckPCR4150g08kIamPtBIO+9GUWCgmj0TUk7W/YY8J7gxOPT45ImKuto9BYcmP2l8PIrisPA7KXrJTeLHn/do1MqkyVN9fH0JwvJvrtaokVYXRmieCQsLu3Xr1oEDB9LS5h47djwvb9f06dNHjhwZ7jk0iPZEOOcJu8yLXkdp7lAtMbGw4AEmtehI5cXaPIwpd7oPQPMJjUay/M/b4f25qttIr+uWs9SCIwpmd15eTIR9b5k9llqwalVScnLraQ+bzd68ZUvPjo3tBjnzqDnLMgDAumbyRSIuj+sVNhoH7YjJH/fm/PlJycnLli/n8rhduK5eITWU5qLqHzEGksIYA0kBxpii7lWiYkAkRjojcmHg8CB9vRpqFVhbr30iEIcEYLYH0AhcfquouPx8XXUZ1rm66ll0qYcfDg7GkQxonmSSmDRWGkgVRWNRvn7+/MFDDl47XKdqvgUDfDCdoPIKqsVHD3lxOGMmJHC8LQdtqw3X6mt1I6OjEULV1dUREeGBgYF//auwf/+oK1eujBw5skp7TdFQ7esZZNf3oLlDtbYtnh5eNDoyNFEAwPMcxSDcjNS9gAcikF8QR6skSAPZL7SrmeptuX8+zMbMDR+tWq1v0vv5+VufzW/M3DAxqqL1HkadwvWG8yX6ImlNUnKyvaOynkbQHj8WjBuA/7axsPjcufHx8a39mdYs/8c/UtPSBAIBorkOG/fsnMn8wlPn/v7+agAkEAzq6F0dUXN4rqHmpN6IDUZsJIGkgMJgtoSGAAHCRiCbDBgIMsCHfkeBG3VUk1rr7e/u54OGDKDiR5DDow08ToUbvbSs5sZZlfQSLroCZ2/ABSXUqKGOApKiSPcmT2Yo3d3Pnc3xOvLrHn8fzI9oniG7u4I3G1OG+sLTFXKZ7DH+4wwm08zOGMim3xVfKqTEKxPfRggFBgaePHly9+7dhw4drqqqGjdurL+//56rn/ozo2J4k2z8BvQ6SnmL/DVTc+b3cpPfMnhE1NAJ/n4hHgwmUX8HsZnBngx/NjMIIQIAaDSCGxqoq3HX6hpHvEjF/CWYwewB83D/fJi5aWlz09IKxeL4ceOWZCy20s6rUCxOsC1y1ZpPhJT4YJ5dy+qFYvGoiK6s2/IFgiPHjwPAs5MmWWzjvzUrS61Wt6gXeYZwBv113ebcsxfOs9is8ePG2ZIvI5VIl2Qs3pi5AQAQzY4ID0LQpMd0Jvb3IUgMKoVOWdtkeh4AfL3wY6HU2CFkwihyUCQV5EtpGTVVjCvn0GEx/HIafr8MRQ1/6nQ39ACAENGoQ9V1iGxVv/d4FPXkUFJXf7vo2OELZ4p0OvOMCVN8LMB1QIuQ5s6dKxQKfX19n3766cjISABQNFTz3O2ofTDZlrI/K1v8loAw95JLqmun6zx9zBthm2wLqWU2KMmQoTBwhJ+7p32/UB3RByv9phXJfJFIrVbPEApnCIWti0YKxYWL35hZsKQr65UHJfD+j5YLiS2yJCMjGF9+a8Rls+ePSHSr96jPl+lVjfiJUIapY5OygbpQbgCA8XyXoWOnbPgmDwC2ZmVtzMxMSk6OjYszVRbIZLI9eXkymayjWgPTMX/PyHgnfVFsXGxHY9uYuWFjZuY76emmjme1J5foy3ebHUMwOW4R07GxsfHP5hQEjCgj0Zx3SEPg6UZcuUbeqcXB/sxh40LM3o4BAAOFoboW1aqQtIRQatBNOaGuJ9xpoWGDony5/nXV5cHMo7GPk8F+5vfJwSLa+Wu0CiVvfMIzQ0bGRD12Lzp8XnNg6+mlL3t+O2rUqJMnT7q4uAwePJjBYFy6dCk0NJTNZv9ckVl1Wz4x8k2ud+cLbSa/5ddMTdmflbL6U37ewSa/JeJxr6qSBr3WGDnEOyDc489ixa2SBgCg0YjgkICGaqYBNw6dhoY+ye0ptUCfhJXZbPb4+Pi5aWnDhg0vPndu3b/+dezIUYFgkCmcUiQuVF0XTRrSFRlH+gETNb332f7x8fGms1mhUCzemJn50aYdXv2TAQAaZEA1AcD5Mv2TK25zgx8byY8eHt2f6eqDGP3oLn4+PsFxj0dHcQMpmvcvh4tc3Nzj4uKGDRs25dln1Wp18blzB0WiQrFYKpEkJiev/vhjKwNgs9lJyclff/WVRq1pnwWXnbV14dvvyGWyrTk5U56dYnqyqfoPo+J868Po7Chm4JPsJxbTPENaBAMAFNEcB6MAaASAEVXXUi50THdxY7HbzEkQAEJAIPBwBz9vHBpIRXGxhzv286Z0ZH1drbyyVOoBN58ZbfT3we19+35e2IeNT55trKq85c5ihUVEMRjNfsIZ1R75+Yb46OkcDkckEu3atau8vJzBYBw8eHDEiBEuLi47Spbx3Z4eFDiaTuvctVDeIsvOGc78Xl6puuzbz8+kFgBQ3m4yGihXD3rMxGA3T/r1swq9lkQE8g/2hiZ3VTUZHkcOS/T38u6B5ZcW+tLpj42LjY2L1aiXb83KenbSpOlC4cL0dJlMFh3cdaM3ZywGUD03afI/ln8wNy3NypEbMzNnCIU8Hg+ARwSMBgCq4jeslHijY17u+0IDfJkMBgD4tM0B83R383R3q9fqwsPDTc+YcpPtHacpAXTJGykAMF04o1BcKJVI8kWiQrE4KTl5YXp665g4ANTTIkurcP+gewElZsBYl4Cx9Ve/QQQTEAGYApMbcxcEUK/FfoGIc4dQNWDZlUrvfmGubhYWTwgEgMDLE7w8caAvCQANOkqudD9w/VlPN+pgJUVUYoIgCcAEQSHANER6utQnR+U/3p96e6b+lES+K+c7AhHjnkr07uerNWokNSdCNAlhYWEAEBAQsGzZMjabffz48eLi82w2+7pKXFNdMzhmggujk8w0c9vi22xb+g/z9vJziRrK+enfN4wGXHFVff7wbWhrW2JS0dAneT1oW0z0fZSMxWa9k75whlC4ITMzftw4Lo83a0jn77LCnLE4JoJcsHHVQZHoH8uXt5+emWZEarX6nfT01s8TIc9AyDNRgxdlu+1749W5T40YzGRY+P27IasK5nKff/757gxyd16eXCZj+/KWZGQsyciIjYvjCwSpaWmbt2xpn6ZZVVW1csWyhRMRwL3bvanykKHugveYTYSLd710Mza2ZEy16uGGgKLA3w9Ky7HBiG/fIUNDOlltNNFg9L50J+aIbErz+e7+h0AUAkwgiu2iFvhJeGz5wHAKESAtJU78foDF9hoT/3Q1ea1OV+nrUa3Vat3d3YcNG8blcgEgPj7+6tWrAFClvcamQm2Jj7X2W1rUQmcS0TH9yiQqGo3wDnCt/LP+6qk6aOu3RMX3pN/SGsfKVpbL5C+lpKjvVCydjO1tpmyGWgvb/kBfFhCxcbGxcXGmZX61Wp0vEu3J2z1dOGPZ8uVWgnXZ2dnzX3ttyIAIQYT51P838dnN323tEcFweTwuB9782+qjx49bSWeeHM9fPkMX6o+g1ZIF03e4e9SLlF6FDQ2NpbvJ+uYaOyOhw+ieB0gg8HAlpNeNKgXQGW48AY/rh9me1r7bOxq3xT8tvK2LsnIMImgxA1TTBu4c7HsSY1A3oJ+P00Ri+rAx8Rqv0huNhcRjyhjjW/Om/J1Ov/ejbDQa6XT652dmj+v3yqhwa/HMjvwWAGC4EH9Ji9RryXqVQddgPCO6Bb3st7Sm7y1Ma7g8Lo/HGxhavu0PxPXuYm8k5B+HeM94ewvSZ/JepbzyRSK5TNayPJ+YnHz4eLqV/i8mUlNTORxOenr67kN/DBkQ0Z/X/HN4SnItZdacbqoF2q7hJA7JzBeJzOZgrVnyHDZTCwBg0kA1KVwCn6R5hjVV/9EiGIA2h1EYSArYnuhOLUUYDb+coD89yjh0oDXBqLTMilq2iwcAAELAoCMKA0Viqu2bSEyngDAd4+WJhw2k6lTkhdPHdISRAl+alpAGHjp6dHRERERoaKgpj4ZGp2kMtYqG6mjBKOvfj0Xb4hPk5slhaBT6i0drAsI8fHluR4/chvtlW0w4lmBMJAiwjWUq5njwaMM/JEKeaXmC3dnyohWef/75559/Pjs7e8WKFdKSIiaDDgAps+b0eJgkdnyydcE8xtVDu+Vwg1KCjY1k4y3EZLlFTPcYmKar+EVbtg8BMvvuGnVUoD9RKqMIMPrA7Z+O+PMCDL6cDr9hironzrBAl88XRyKEKm41/fBrzcnz9/IVaIgk4J4p40dQ/AjqWrmxtJL47SS99pR/nZc2pyrd9QzHg+MdHhbBe8y3vP7iRUXBaI+5LLcOSwI78luiY/p5B7reOKcQjPa9VdJQeKCyeRi977e0xhEF0zVQhJA24kPEtLwvbJdJTU1NTU0tLi5WKpUcDmfo0KE9e34A4IeyPv7C2o6ZCAO2lD7C9BvlET2PYHphUkc2VmNMAiIAo7Y2BkgMNBqwWahBDfwAxdVzoRdukBNGkEQHKSlUq4spNOT2X2oIBOHBrmazd4QwMtcmhAfhYF+SouB6BSEpZWrOeTcGavVDJfX6S+crVDTEAADryy8d2Rb/UHfVnaaaikbAEP6415+mMdxH22LioRAMg02L+7S1YelxekMnLfCHxmnUG60cYDAievs9ajFpqDuv+ONtUlPiPmC29uYOsrEKABBCCBBu1bsdAZAkcAPRtQbKYDT6Y58dIv3AUIrrb9nIUBi1zOvqteSvxxUkhWck9qParI0hAmECmS+XMRnAZMBfxpDjdeRvJ+n7j9HQLQ/tPk88vZTmBSQ26BuosP6DOvqkjWryVJ72RpHuWs3hlqzK/sO8+bH9zv1ePSwh4EpRXY2ssUbWHOEICPamk1415YbwCcoxM8L6+fd6WavDCYbL40mrkGm7Y5tgsOmJO5B3h3+DriGTyeTt8ov7qpMlg+mGwUL/AbKxyiX4aWa/oTTXfgTTu1kwgAC3mZcRBOiN2MeL5uZKNTYSUSFlF6+53q5DFgWj1jKVja6m7BIAiAh2WbcoAiG071CtrLpNXRqBKAQdri+7u8KUJ41JsUbxJdqJ87Q/jwXhSg/6mOowPDrS9wmLb6mVGcvOGc4eKa9UXW7JqgSAgaN8VLVNsmsadW1TUKRHuURNURgRKCDYmzCwasoNUfFN90ctcJ8FUyguNIWGOnhVDABSiURciQokaNtrNi32E5HCHlGLKYBmWgnRqDUsNsssHi2TyfgCQVJyck8lPtuOC43QWeosTfPgcmLXAUDdsXkG5d3aUUwgROC2t7KRAhoNvLyIChXF5pSHBAwIDbKglkY9/d3ciVduR7H9mn2MGxW6aX+TAsBLE/2CfJmVNc1Jzf19/nx7+EZXurVuRgw6MOjw9EgyPIjad5hxrtiHYulGjP+LxeUXi7Yl4nEvDw7jaF5F7KRg/1D32+WN6trmAdx/22LiflsYsVjc/pfbhOn3e4ZQ+NEqyRohqdYC24aOC4jX3ZlYoVi8NSurUCzm8XjThcJ30tMtZtbIZLJ8kWhjZqZpxTM1La2bBWFvzJ9vkp+6zJoDAwDI2AiW/A2j+obi5EI6KwIQHTE8saEe7lmYNkdiDHojcFioggAC9O++pGaxzSd5FbWsn84PlhmT2H733IAAH8bEcT4Y435eDMnNRgBg0GkzBv8WH3HUk2lTwQJBQP8Q/Orzhm/3Mm6eDYxKshAf68i21Mi03oGuQZGe4p8rA8LcFdU6QxPVV7bFhGOtw5iIH/fkexPKbKyHoSXsMK3TdwGZTLYxMzNfJJqblpaYnGxjBlq+SJSdlSWRSDZv2dLlSZpard6dl3dQJCoUF0b352p0aGF6Ol8gsNiLWZ/bX0mSAEDSzRNU+iXuYfoMxqSu4cZ2zfl/mp6kkJEk2lTeYwwEAhc6KpYYaAY0dJR/vyBztZ8r9d968sk/tX9p/WR0hPvKN0JpBFq5pfzi9QYAcHdjrpn4aX/OBbs+L8ZQXYeOnqEZ/F6c8VJq6+4zjWryaFbjjSLd6fKdvj4BfhweAIQJvIKjPE/+JAeA6emPVZc2nNgnBwAajfAL4tBJr5pSQ/gE5ZP3Vy3ggD4MAMxNS9v2n5WJgt7qF2NCrVb/PSODy+P9dOBAp8syrUlKTk5KTt6dl/fG3RKXLpgaNpttSt8GgJemjENM9u68PLVabdb9zJR8iSi9NwKKYKoR3YjbFEIZak7pa4qAMquOMrdHCAEGoNPAy4uou41VCl17wVAY4XbBuGtljTk/Vft5M2rq7imwfXCsUxCCwH544ljyWvn2oz/j2Kdf9PL2Bku2ZehT/o0aI2mgqssbRiYHahuMZRL1tdPNa/nBIQGkltkntsWEIwrGlCZTdFPRzU1drPPm/PnvpKd32UTMEAqTkpPfnD//2UmTvtqyxUbr1B5cXyG9Ifthzzed9vknKL2WdGPQ22iDIhsBU57Rr+vk9/psmE/ITBfCgBEE9iNqqkmFwkLnFwojCptbsCcGeKQ9HwgYBoS6/ffXmst/NgJCVnx967A88PBovPv33NPi4EFPjEKU28lcbdkZqrXfQqMTT78YtvndcwBQ6+vCdKfVlDfCXdvSUM1sUJL32W9pjSMKhsVmzU1LW2NDC78usyQjY7pQ2M2ol6nr7O68vJdTUpYtX961YMDuvN1s3xBbdsVQNFDZYs3sRP78z38AAB8vSURBVJYLca/RllF5DWOD5sI6g/LKvUMtrdogBEYSfDk0gqDUKj1FYaLtQgxJWRAMQmjl12XSEu3MZF9TWBkBtI8m2w5CMH4YWVH96ccZbk1N7jQqwKCnBQSMYbt5AYBPkFttlbZge+no57jaemNNRaP8ugZa2RYDboyKh75SCzimYADgnfSF+SLRpoJLnZdDNtjdXMI0+empYNcMoZAvELyckiKXycyyOTsF61V7/ps1N22RLQdvPdzgGjTKzQtRmhstTyK6m0f/ecx+QwGgamd/UxEmAgS4/bwMSAoIAlwZRJOeatKRbu5t/voURlQ7pVEU/nhBOI1Apy5pTl+ub75oNwQDAP4+2NebrKjWlcibXF0UNQpCXtXQqOWMHzt/UFzAT5tvAEDpZZWrB11Tp4e2tiUmFQ0c4ddXagGHFQwALFu+/I3UmQl8bL1WGSsuA/zVrjN/tGrVTwcOdGtwbREIBEeOH385JUWtVlvZ1q89+TsypVXoa9uke7GSnvKXOES/1PpJqumOoe5Ck1xEY/enuQWalmIAAAENg3komqQwSQHbE27VQGODwUwwDBrlyjCAHrdOwzl/rWHD9kpfDqOgSHlHaQBTCY1dUzJmEAANsBEM1S1p1ASC4QNJOo2IG0yx3HHR5ZvF1+inL28svuI/LC6Zjn2vFqoMTXpoZ1t6O/OlUxy0LxkA8Hg8vRH996dC62nLWFdDi37V9tPmi0RSieSNN9/s9gDb4OLiMj4+/oN//MPPz89Gf0ZVdvLNd5b9/YNPhg7rJI2Auvg5AHz8o35W2v/1Y9YZ1ddaXiLry5qqjhhV1wi6J1D6FsFgwLidHcAANAJRBFVdjX18mByfNmF7rnd9IOtOwRU+BQyCuKelW3f0bE/aX5P8ZLebFGqjwUAqtS48r2pvN6thZeQCPn+B4DcVaJzRZ0aDge3mxoSmipbXPd2hVknUKFCgL0QEU8MGkqWVijuKilu11Yih09cFAgCNRvgHe+tq3FXV5IgXqR6vBusCjisYAIiNi8vZmV98rcZaiNmgRv5xyNM8Cb8jvv7qq/Hx8cOGDeuREbaGzWb7+fl9tGqVLfWeWK9a9n/TCb/hy5Z/0OmZTYL5/g9yfLIwyFNlqCtueYnOimQNWcyJXU9nRzVc29pSFYMQUKjdYic2ZR9DRSVGRiMvwryxXRCnIdD9pguuKlENRAQdAMKCXDYsiXoszP2nI7VlVU26JgoAZKpA6Z3HeD6NnkwNk2apLS2NBUFpGvepJ8QlO7bv3vbNt+cvyNTGEB//EE96NWADAGAApQYdOEFneeDQQEynweP9qdBAfL209up1mQd9II3mwgsNhiZ3ra4xPI4c8xyvz9UCjjwlM/FDbu74ceP2nlFasTPUxc9tX4qRy2Td915a4r+m7IStWVkatQYATPs6dRplxnpV3tqUAik6etyOLlDDQ6kz5yXDp7UpryMbZfXSr9RnV2CybeCrnfsOAIDAYMRurgSdTtVrDNoGvZuH+fJlwqByhOD3ciNBcwGAgH5MtgdNWqI9cV5D3c3vpzBRqogorHraz73ag2HJziAasOML9h3at2O7qRdzZeXtvXt+J4lpM+NjQHUEANMIiORhvRH9foo+gq9n0MGVCY9HUQQy/nhUVVbxSwR3TEN1VIvf0rczsRYcXTAsNuuH3NyXpk+0Uh6Db4upm7uISPs8Gbsw7Zokl8mkEkmhuLAlccYUZzty/LjtSzEmtXyys/KH3Fy79sAYEQ6Hi04QwsfbnI3Uk/UV7Q9GgNqUXrZ+CYG7B0FqSY1S114wAEBR9wIGRZc0m3Krnhjgvng294dfayputer6hagOw2WEO2Z4MxhMs87ldTW3SL2ypeaT5Y778yhd29qFqBDq2fGG7w9crbhd78p6PCqe1ed+S2scXTAAwBfw1278ZkFGRs5sRUcBAFL8LvIW9GwKpim7rFAszheJ2Gw2XyCIjYszNYjp8jlbq8XeDZafHuT69w9EjWvetfF4hBFuu8KIACgMBAKWJ1HbQKmVOn+uBZ1TmGi9knP0nOrIWVWTnjLLCSEQ1eEKJjMIYTKQxyNoNKpVg6by8ls61gsehhIwqgAAY6jXwqU/aSqNsd/d+hwXBvAjqKnxTb/+Ue4edTlu2mTHUQs8EIIBgKTkpA+WL5+z7N1Nr1Ad2Rnj0dfoE3/ptB6Gy+OZdeA3QyKRHBSJ8kUimUyWlJxsKrXv8rpka3B9xeJXJxdIkb1qkSk89AYKAF4eS9+etfUFW38WOmzB6uFB3KZAo7S8KwaJ7703KsR11ZthbA/aph1VfxSrNY13734EBKI6DJcZFUA2Nmg0BCKou8E6giB8/QMZTBqg5k4JCEFCDOnKxE1tExUIBIP7U406kjtmsG9gDxc4dZMHQzAAMF04g8VmL8jImD1KaXlxpkFmPDiTnrjDumZ4PF771nsymaxQLG4xJqaEl55N5q84s+vNRauRZ8j+A1vs7Rb77vp7i5Jk3X9gEA8AlPXUzVuG4htNwwe4PBHpAqbmL61oX3oJ0Lw84+GJKIx09XpMYdSujoyiiJZJUniQ68/H6gCgnxfdw512TzCmUrWOpmRNZVD51dCR6aMnPH3p3GlFba2Li8sA/qCZKRPpip0m82LCSIKqgaiqoXw5mNmq4widBmxPbKAovV5vb5fQXuWBEQwAJCUn/ZCbuyQjo+iby2uElja+VEo61UxsXJypO6as2SERm1oKCgSCxOTknjImrcH1FVs/zfjiv4UzXnrVlphYexDA2GfG8wZE0Gg0Bs0IcBwANu9X5h6uH8Bl7Puj/prMEB3K7MciBoYwg3xokUGMgTymrM4YzsUebsjsVEYKM+mYwQQjBU1NRlc38844rWv3TXUx/UPdKm83UWQbAVqzMJgEzR8szoRZ814vPj1cVlbKCwsdMVLgqj0O8tOtPavAftiHja+W0yJ5mMm49zyTAVw/XKa4RRA9XOnUTR4kwQAAX8D/ITd3Q2bmtC++eysBW9jaxaSZ0Z925M/ExsVp1JpnJ02SSqTThTNi4+KmC4U9LpIWyk9+996KDfIGr83ZO6z0ubQOQlCYfxSwcfSkpxEgrBMjML6X4vNeig8AVNQY3V3Q0YvagnPa8382Ze7Rtnj7WxZ7PRPjanY2igQGDRgMpDdQeq1FwaAWH4Y0YoMRc/2Y/95RZVq4bIFAlLUlf7IeVed4+KrGxg7C8RNQ/VmoWgONF8ziEAwasD3wKQnNYKS/MsmAKWhpMqM3IE5QEMNSp6s+5AETDACw2Kxlyz9ISk5ekpGx7UTFGmE7r0YpMR6cSQxe1NGC5r/Wr2Oz2bFxcb2xw1ELlw99l521de8xeWpa2tfp6d3ZFNbdhSAAiQ+Kg8N53P6hRuTKwPUtr4b40QFg2ljPaWM9j1zQHnq9EXgApwHq4dx14zMxbU6FEJAUuLgAEMhkYdpfjqLu+fyHTqsAYFf+nfaHWYuSmdBeB/kGAEBuA0EvB4OFkzTooL4RVd6m366DiltEoC85YQRpMKKKaiRXBEweEWD9m7n/PHiCMREbF3vk+LHsrK0LMjMT+isXJOA2MzSDmjq7krr6HS3u0/ZLNL1aMon1Kskp0ca1qwvOa1LT0o6sSeva/hatQQB+nsRtDXnm2CmCQeOFMC3+6ur0uB5RwAWIBogG5inEuW3B76cwZtCAIJARg1FvSTCtavqtQCDU2dYuFFA6AIBGKWDLO2PqmpCyHhiI4w6hpWUVVbdrVfUIY6DogRGCCZ6eDrf1tCMWkNmIVCJVq9VymWxDZqZcJkvg49ljLcTQUISQNniR7akAXUYikezJyxPtydJQXqZal57aanwOnzagH0Ea8U0F2WAA6kH9i9mBdwD3hfQVz6TM6+uBmPNAWpjsrK1bs7LkMll0EGa5glyGAKBAigqktOgg/PxwnCi4Z3BwSZ6xJA/5xxGDF3W5NrMjcH2F5Lx4z//yD/4hUas1ScnJH6z9Junu1so9eSEAhLCfK2AMbH9OsIWIx/2iK1vf2fcenVZbJqdI0lIfg77mwRPMxswNWzd/Pm04nv3iPVXIFSCtglM30d6z6J8/E//8GUZFYK43ThBgUx4avi0mC2aSHjyCl4x4zyBvQdc6mGG9Sl0lKRSLpdflhcdERVc1XB4vKTl57fpXu+zT23ZhAAyeDGgwQlAwZ/jIMBve0/VdHe3fpLUnr6GsqyuTV/f+CLrCAyaYJRmLK87s2vu2eUyZ6w1cb0gU4Nlj8YLvCZYrxERijRbW7Cfez4PoIOAH4WBv4AfJou9ksa9mAQCKECLvQURAXEfxNKxXyW5K5Lc1RWclpuQxrJBIy9TA9IqLi+MLBHPf/fSHXjAmlmk1DcMYKLJ367f7CoJGAzBtROCg9LxgVq5cefjwYQDgcDjZ2dleXj2zUiuVSFcve/fpoMsfv2ZtCs/1hrcSqG0nCNPi5tIpWFoJciVcqUJXqqBAQpwqQQAwKgID7AHYY/EkGh1cqUIAwOXxeDxebFycQDAoKfkZABAIBD3lmdgBBoBWziamzPscPyxQiEIAmHJcxfSwYObOnXvo0KEVK1aEh4cXFxcPGTIkJycnPj6+m6fdk7d7SUbGF6+QtrSSYbddeOAHAz8YEpv3AMQAoNbClao2x6h1cOom2vYHMV0onCEUstlsexO9ehncOpMSY8CO/CPcDbCRgja/DQ5HTwrmyJEje3fmlJSUePuHAcCECRPCw8MnTJiwb9++qVOndvm02VlbN6xduWcBZeM2sQUSxPW29o2z3aB9MC1RgBME5IKdog+WL+8DG9IZGN+blWGMH1YLY+JRsTArVqz4bOlMk1pMPP/8858tfy01NbW0tLRrc7OPVq0W7fkuZ56tapErQFqFNr3SlW88JhKi+6leSkmxN/H+vtDaiQHqIRdMX4+gY3psF+WysrJzRUfmvrXM7PlFK7fEj4xKt7M7BAAUigtfTnlRWfzt3rdtVYtaC0vziKWTKVtaZlokJhIH48vjx40rFBd28RS9hJmFebh5FCxMaWnphDHDLUacMr/JGzp0aGpqqu3OjGkaZjlbrAPUWljwPbF0sq3q6ojoYPyJUJGYOnPtRptWVArFhaa9YNVqNQDMEAqt7PTSMzj2LdUdmrcpfxR8mMOHDw8Z4GvxpfDw8BUrVqSmppaUlHR6Ho1as3rVKvHBXbZPw8AGtSD/e7n6uEHWUXOmoptoQQLFdoOlk/GSjAzrO+kVigs/WrXKU3t52nA8IhQDgFoHX356ckNm5pHjx2wdum3gVvtXYPzQ+jAUpgDALC3aoehJH6b1TWlGenp6dnb2ypUrP/zwQ+snWZKRUXHxt71v2zGt2lSAviwg9iwgO1ILMXgRMTCt9Uolrq8gL36OZSIwtClJ19ztRj9tBC4qUVrxZ/bk7V697N3ZY7FZcU6igNp7pvyjVau7lsnfMbhtlMxxb6lugQEcO0rWYz5Mp5j2vjt//ryVY6QSqfjob5tesVUtai0s+A9RIEEdqoUjoD93gjZ4kdm6PvIMoY/+jDb+G+DcC1SrtXClCrUE0NYI8UDXS2/Mn29qcNGaPXm7szauzJlHWSxlmzYCK4u/lUqkNn0GW8DtfBjq4XxQFEVRlCNPOHvSwmCrTSiHDh364Ycfpqamnjt3rqNj8kWiacOxjXlS0kpY8D2xIKHD/ZZRhJA++jMrZyACRhOTfiUvfm7qY1QgQdFtd01ZI8Q5J/54Y/78ls0tpBLJ7rw8rLicM8+aqqcNx/kiUU8t5ph/vId3SmbKlnHkT9djggkPD9+784j1Y1asWHH48OENGzYsXLiwo2NYVm2LWgvv5xGfCKmiEliz36paeMnW1dICbfAiXF+BS/IKJOj54eZnmzMWx1SemPPOSY0OAUACH88SdL4luloH4GnLxW2mTWoMfmgXLk1TskdEMMXFxZ0etm/fvgljh0+YMGHIkCHtX+XxeFk7kJV+yqYf9cR1BMsVtr1mqUr5LkSEHV2XaIMXlZ3NK5CipVMs3Ij8YChabt8Nuu8M8cyrdmyhYR/YoW+p7vNI+DDx8fGI6VVaWmr9MA6Hk719z5yXpqlUqvavJiUnX6lCcoW1M2yaRUUHAdsNrM/crM8PzUCeIZsK0PPDrSnQdqSVUO81umeDy63voIfZhyEpinRoH6Ynnf4JEybs27nN4ktYr6KqT5IXPycvfj6Ydui7BeFTJz3VXjMsNmu6ULjtRCfJ5dteoxIEeGmetcOoq9/ZNfh9Z4kEQQ/8sKm18M98ztr167t/qraYz8kebnr62+sxelIwqampmf/OMnsS11cYT/7N+L+xZMFM6uLnpscTXjfWT6mcOumpsrIys+OTkpMPSjqvxjBN29bs7/jIBhl58XMbR74kI4MvELz/o/feM90qBJFWQuI6YuHKb7pflmwFjKHPTUFvPUgKkw6di92TgomPj0cIZWdntzyDFZeNv0zEJXlmyx0AMCSMuX5KZfyYYTk5Oa2fT0pOQp4htty4a4S4qARZOZK6+Dl1c1en55EUi/fk7f4hN/eH3Nz/SB/P6cy+dcRBCcz5lvjgo097oZIMmxsYino4HyYeEcEAQGZmZuvtAKh2K4OtGRLGzF/i+tny15566qkjR+5F2Oampe09a9NdmzOPWvOzNc2Q4nfJMys6ehUAsF614cP5qWlpLDaLL+D/dODnM4a/TPuCUGttuX4zai2s2Y/e/9F7c/aOXs+LAXiI52R3fZhHRjBTp06NiIhI/780G48P96MfXOb/pM/ZqZOeeuqpp3JyclQq1Qyh8EqtV9HNzt/OdoNNr1BrfkZW7m/qapbx5N+w3kKMAQBEm+cXlaCFrXJDv9ry9cKV37y9k2OjZg5KIHEdcZUas//Agd6qUm57//T9xKn3Hs26eWQEAwDZ2dk5/9176OfvAQBXn+z0eI4H8cEMr+uZwVN4xXu+eDMs2Pu5qc/18/XddsKmscVEQnQQWLdIKkneb1+ktNeMpOi3j7MK2xfAJCUnrfvul/d/DbWumaKbsOA/xPs/eq/d+M323P/2qt9iRl9agV7F5MM48CpTzwsmLCwsOzt72guzi4uLkbetHSU5HsQ7E1l5f/Ot+Yb3j7GXx/U7W1QCByWdvxEApg3Hp25aEwzbDYrOSLJWtdGMWq1ekrFYmLrI4iSKy+Omr/zm7Z8fl1ZaOGHRTZj9DbFgp3fI6FePHj/eG21irIAppw/TZ/RKE4ypU6eu/OTzCWOHH1zmPyTMwg4k1okXuMYLXGMHUu/nETGLO88r43pjta4Tn2fpFLw0T5K3NkW4JBcxvbBetXrRi17Bg95J7zDngC/gf529443586nqkzGROCYCA4BcgfaeRVdqveampW3puc5jdoEBUw58S3UH0+dyYAPTa11jFi5cqFQqR72/YteiflNHdmWntUQBFAjwnG+JTjcflysQ27yBsAXWCPHSPAmsTREuyd348eIrVeiH3E42AGOxWdtz/5udtTVfJDp9CQCAy+M9M0uwRSjsw5JM01y/r67eq2CKAkCYou5nWrBd9G7ny5ycnPT09PFRTetnccL9uiLOpXlIrkBW8pfVWpjzLbF0cof7xrQ/IQAQkS84Zu2+RWY/hiLvdoGu1gLL12tgVL8+HVFvQRlJAGjUNJytYMxc9OGkl1/v6xGZ07s6njNnTnFxsZoVO+r9W+/+R1FaY6GTr3XWCDHbFeZ8S7T3JdRa2FSAEtcRai1EB9lxQgCIi4t7UNTSnr6PZfX+o6+/4w7p9UZ+YWFhhw4d+t///peZmflY+uHxfJfZ4z3G811sNzjPj6De/p42fROtda5X0U10pQqigyBnHrXtDzTtC2LTK7ZWaK4R4qU//A0A7suaSW+AHTmO1B1MDQofacGYmDp16tSpU8vKyvbt2/f9vn3zvj783Ai3IWGM8XyXeEGH/odaC2t+RgUS9FYCNW043nsWXalEah0AQEwkXjoZmxSyRohzTsD0TbRPZlCdJt6beKA14+BxpO5gchCwAydf9ln3/iNHjhy+CwB4uSOzeBrLw1Nt8OR6g40FmNJKkzPTebFKC0vz0JiXPnN8zcx6DEW18mHcOZ6PhfddM/LehDQYAUBb33jhtrtj+jB91ls5Pj4+Pj6+pcRfpVK1lNOIfhN9v21bGJNmpT6sPfxgyJlHzfmWAICHzM5cUqIodqtP9DBHyTA4p2S24OXlNXzY8HyRaENmpvpOxbqZxLQRdttlfjDsfZua9oXdmpHJZFYWZPqc6yrQkeB6d3977NiTlu5AUU4fph2mHnmt066kEunWrKx8kYjroXprjB1WxYycE+jLAiQYOvo/UjXAJds1s/fMZ0syZA4baE4c7Hq5RjvCr/mfDh5H6g5OC3OPjZkbtmZladTqUREYAE6VoKTk5KTk5K1ZWbKblxMEOGc27nIPPrkC1uwnrmhCNmevN0lxScZiOLPTRs1MG4HhzM6XUiSbt9i9J/h9YFqM+6Z9OmjbmawvB9RrNFsYB44B3ifBLMlYLD64a9tCfrRbc/2xXAEHJb/u+vK3WcNxwgzc5eaucNewJE356/5WJmLt+nVLMkBesNNKh4DWTBuBo4MuvjR94sIlHzqaS6PRUa3jIQ9xlMy0HSF+RBr5dUShuHBPXt6eBVS02+WWJ7neMGesHZ1gLVJ0EzYVEJWGe4alNWvXr9uTF7f0h7+ZFis7hR8MX7ygnLPsXXCwMMC1KqMLatOM/GEVzF0L47if7v4IRjwqouvTLYvIFbCpABXc4FjfftV039ulmZx5lKNpJudw/dz+9/5pSujtu+H0Is0+zCMuGFMLvJ7CJJV9Z4npQuH+jemduhzThTNYbPacT9/94gWlLRO/Fs2IxeK169f1zKC7B88DOC73/mlKge+74fQizZ/LgT/c/RAMXyDIsto5yUaKbsLes81SOWKDVFpISk7i8Xa8vWim7Zo5uJia8+2uZydJHGGvmCc4be6gh9iHoUgKObaFuR9J1LFxsRrKy2Illi2otbD3DDIVbHGGzjty/Pja9evsjWXxBfwPPt9he+Ex2w32vk0NdL00ZdKknuyS3CUYZn+lh7hrjMl4OrBg7lOULC4urkD6Kz/Yvi9CroBtJ9Des4gXOWjGLGE3q1CaNbNo5ntJStvTNHNOlL+UkrL/wAHHCTc/zFMyksKObWHuk2CmC4Wrl/xmY4RXroCDErTvLLpShZKSk3/Yk95TXb35Av7Xu068njrzvTGXbNTMnLE4JkIxZdIk02axACCTyeQy87aapv2W+QLB/ShXfninZM3Jlw784e5f8mX8uCffm1BmfRvkvWfQpgJUqUSxcXGpaWm9VLWiUWvs0gwAFN2EopLmKmguB9pvOitXILkSCiTNIp8uFPagcswKyAgaERHo0VMndyiaGpsAgDSSfxr9H/XkyxlC4bb/fZ4osBYPjYnEm4KwXAnv/ygRCAS95G2z2Kyvs3e8njpzluCSLfuYA0BMJMREWv9lwQCwIAGrtbD37K9L3vlNMHT02vXre2Mi9xBvqHQ3Sua4n+7+VU7PTUu7UutlvREM1xv4wZAogGmPK5dkZPTeYFhs1g97DhzSzexmb9j2sN1gzlh8cDE1kPjjpZSU9psx9QC477u79FbTmOY2Sz3/nfUU908wLDbrg+XL1+y3qankWwlYUnyyt7cyXrt+3Wn0wqaCHtYMALDdYOkUPGtI+Rvz5/f4yU1h5Yfz0RzPcFzF3NfeHNOFM0KiR6/5ufMblO0Gs8fijZmZvT2ktevXhU38zPpGAF1mzlhcceVkb0Sl+/q+7q3H3S37nIK5y+YtW07dDrWl4ffsMffDyADAdOGMMS99tuA/9vVTtpFpI3C+SNTjp+3rG7u3HuDQ1gXg/guGxWZt3rLlnz9b6AJjBtuteafI+zCq6cIZ6Z/+YvuyZp/T53d2bwnG4emDdml8AX/t+vUWOyeZkSDAUolt7WK7jWlZc/rXHFuaoPc5PdnO2JHo6++1c/qmRNmUCDxn2bs582ztjXQf4Av4m7N3vJSSktBfuXRyt0p0WpArYAyvu5tdEp79Go217q3+Vg/Ej/FDSZ/V9LdoZtMrHTatlFahns107hS+gL//wIGPVq2a8+1vLFcAgJauyiZs7K8JANJK2HcWFdzgLIqL6+aowgXDK04fJNzAldY8koe1pt/x6csmGCbNLFi1atMLivY3orQSvixAm7Nt3Wqmp+DyuF9t+VoqkarVagAoFIv/LRa3vDrnW3HHb20Di81OSk7ev9aOrOqOWPG9aFnKU9dPHe7v1fzMAzF7eSjps75kLWjUmtWrVlE3d7bMgkx5KNtOcT5Yvtxxqrj6lkviw7mZK5WXDutJoBEQ0BPTRUemBIIcMzWm7wVjIl+UvzEz0+Tic3m8pOTkuWlpjpMg3LdoNBoWi3X1zIlzx/IBwJMOHoy+HlMvo0KsQbETBgwZ0dcDMcdRBOPECl99ufHlWan32Z1zYhGnYJw4sQMH3bbGiRPHxCkYJ07swCkYJ07swCkYJ07swCkYJ07swCkYJ07swCkYJ07swCkYJ07swCkYJ07swCkYJ07swCkYJ07swCkYJ07swCkYJ07swCkYJ07swCkYJ07swCkYJ07swCkYJ07swCkYJ07swCkYJ07swCkYJ07swCkYJ07swCkYJ07swCkYJ07swCkYJ07s4P8BiqNT1yX/uhoAAAAASUVORK5CYII="/>
          <p:cNvSpPr>
            <a:spLocks noChangeAspect="1" noChangeArrowheads="1"/>
          </p:cNvSpPr>
          <p:nvPr/>
        </p:nvSpPr>
        <p:spPr bwMode="auto">
          <a:xfrm>
            <a:off x="4541838" y="-365125"/>
            <a:ext cx="304800" cy="304800"/>
          </a:xfrm>
          <a:prstGeom prst="rect">
            <a:avLst/>
          </a:prstGeom>
          <a:noFill/>
          <a:ln w="9525">
            <a:noFill/>
            <a:miter lim="800000"/>
            <a:headEnd/>
            <a:tailEnd/>
          </a:ln>
        </p:spPr>
        <p:txBody>
          <a:bodyPr/>
          <a:lstStyle/>
          <a:p>
            <a:pPr algn="ctr">
              <a:spcBef>
                <a:spcPct val="20000"/>
              </a:spcBef>
            </a:pPr>
            <a:endParaRPr lang="fr-FR"/>
          </a:p>
        </p:txBody>
      </p:sp>
      <p:pic>
        <p:nvPicPr>
          <p:cNvPr id="30727" name="Picture 2" descr="https://1911c179-a-62cb3a1a-s-sites.googlegroups.com/site/brossolettetechnologies/le-raspberry-pi/interface-picoboard/picoboard1.jpg?attachauth=ANoY7cpfV86zwwttKYlt4xa0jEvPcxevw6rGEGKfFgj7okT10GmZAzl9O14RzQNYldLSn5x7qqnmUacEvzVh0DzZPNb4Zoj1fHZQWPkI36HU-7iha44jo4kOAdTcazzY78MkcWJdu8CkRe-h91HHRtd335veVMu9cWmqEj6TEMA4OAKM8Ng43PgP1yWeksnmOlKcr8TY1HY89NvDZ4eGX01CQ4u9GOF7YghjxYptbItBzknQHw5xgxx_EfHdYhWFenVgGE21adD4598P2j05jkgH5EHiMqC_cA%3D%3D&amp;attredirects=0"/>
          <p:cNvPicPr>
            <a:picLocks noChangeAspect="1" noChangeArrowheads="1"/>
          </p:cNvPicPr>
          <p:nvPr/>
        </p:nvPicPr>
        <p:blipFill>
          <a:blip r:embed="rId3" cstate="email"/>
          <a:srcRect/>
          <a:stretch>
            <a:fillRect/>
          </a:stretch>
        </p:blipFill>
        <p:spPr bwMode="auto">
          <a:xfrm>
            <a:off x="395288" y="1341438"/>
            <a:ext cx="2549525" cy="1584325"/>
          </a:xfrm>
          <a:prstGeom prst="rect">
            <a:avLst/>
          </a:prstGeom>
          <a:noFill/>
          <a:ln w="9525">
            <a:noFill/>
            <a:miter lim="800000"/>
            <a:headEnd/>
            <a:tailEnd/>
          </a:ln>
        </p:spPr>
      </p:pic>
      <p:pic>
        <p:nvPicPr>
          <p:cNvPr id="30728" name="Picture 4" descr="https://1911c179-a-62cb3a1a-s-sites.googlegroups.com/site/brossolettetechnologies/le-raspberry-pi/interface-picoboard/picoboard2.jpg?attachauth=ANoY7crveE9YONXeqF1VPhHZWoSmgCCtriqnM4NeVMYkFJPFW7M4QKb8794XNIDzXGhovilt9G7zkdSENHNmUM4GkYc7yYu3gxZK4IOUomaubyvnzhkDdX6daUwoPHU78B7uPZzcXOKzj9k__HVrJ_7jNGxw4fGSneTN7Bip5XFY8meoiHAnAmVJdMBkqC2Q_oV3KritiNwp09nC9X5Xdtiv8cPPprv3gbOwTX9WkImcMBpywTN35tj3dqJZGqTqmD-qf2yopj6mv4ANdg5BBX3xxCZxs55qiw%3D%3D&amp;attredirects=0"/>
          <p:cNvPicPr>
            <a:picLocks noChangeAspect="1" noChangeArrowheads="1"/>
          </p:cNvPicPr>
          <p:nvPr/>
        </p:nvPicPr>
        <p:blipFill>
          <a:blip r:embed="rId4" cstate="email"/>
          <a:srcRect/>
          <a:stretch>
            <a:fillRect/>
          </a:stretch>
        </p:blipFill>
        <p:spPr bwMode="auto">
          <a:xfrm>
            <a:off x="5364163" y="1125538"/>
            <a:ext cx="3406775" cy="2520950"/>
          </a:xfrm>
          <a:prstGeom prst="rect">
            <a:avLst/>
          </a:prstGeom>
          <a:solidFill>
            <a:schemeClr val="accent2"/>
          </a:solidFill>
          <a:ln w="9525">
            <a:solidFill>
              <a:schemeClr val="accent1"/>
            </a:solidFill>
            <a:miter lim="800000"/>
            <a:headEnd/>
            <a:tailEnd/>
          </a:ln>
        </p:spPr>
      </p:pic>
      <p:sp>
        <p:nvSpPr>
          <p:cNvPr id="14" name="Rectangle 13"/>
          <p:cNvSpPr/>
          <p:nvPr/>
        </p:nvSpPr>
        <p:spPr>
          <a:xfrm>
            <a:off x="3059113" y="1196975"/>
            <a:ext cx="2233612" cy="2197100"/>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L'interface </a:t>
            </a: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permet d'acquérir des phénomènes physiques de </a:t>
            </a:r>
            <a:r>
              <a:rPr lang="fr-FR" sz="1200" u="none" dirty="0" smtClean="0">
                <a:solidFill>
                  <a:schemeClr val="bg1">
                    <a:lumMod val="50000"/>
                  </a:schemeClr>
                </a:solidFill>
                <a:latin typeface="Arial" pitchFamily="34" charset="0"/>
                <a:cs typeface="Arial" pitchFamily="34" charset="0"/>
              </a:rPr>
              <a:t>toutes sortes.</a:t>
            </a: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Mouvements</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Intensité sonore</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Intensité lumineuse</a:t>
            </a:r>
            <a:br>
              <a:rPr lang="fr-FR" sz="1200" b="1" u="none" dirty="0">
                <a:solidFill>
                  <a:schemeClr val="bg1">
                    <a:lumMod val="50000"/>
                  </a:schemeClr>
                </a:solidFill>
                <a:latin typeface="Arial" pitchFamily="34" charset="0"/>
                <a:cs typeface="Arial" pitchFamily="34" charset="0"/>
              </a:rPr>
            </a:br>
            <a:r>
              <a:rPr lang="fr-FR" sz="1200" b="1" u="none" dirty="0">
                <a:solidFill>
                  <a:schemeClr val="bg1">
                    <a:lumMod val="50000"/>
                  </a:schemeClr>
                </a:solidFill>
                <a:latin typeface="Arial" pitchFamily="34" charset="0"/>
                <a:cs typeface="Arial" pitchFamily="34" charset="0"/>
              </a:rPr>
              <a:t>- Appuis</a:t>
            </a:r>
          </a:p>
          <a:p>
            <a:pPr>
              <a:spcBef>
                <a:spcPct val="20000"/>
              </a:spcBef>
              <a:buFontTx/>
              <a:buChar char="-"/>
              <a:defRPr/>
            </a:pPr>
            <a:r>
              <a:rPr lang="fr-FR" sz="1200" b="1" u="none" dirty="0">
                <a:solidFill>
                  <a:schemeClr val="bg1">
                    <a:lumMod val="50000"/>
                  </a:schemeClr>
                </a:solidFill>
                <a:latin typeface="Arial" pitchFamily="34" charset="0"/>
                <a:cs typeface="Arial" pitchFamily="34" charset="0"/>
              </a:rPr>
              <a:t> Contacts</a:t>
            </a:r>
          </a:p>
          <a:p>
            <a:pPr>
              <a:spcBef>
                <a:spcPct val="20000"/>
              </a:spcBef>
              <a:buFontTx/>
              <a:buChar char="-"/>
              <a:defRPr/>
            </a:pPr>
            <a:r>
              <a:rPr lang="fr-FR" sz="1200" b="1" u="none" dirty="0">
                <a:solidFill>
                  <a:schemeClr val="bg1">
                    <a:lumMod val="50000"/>
                  </a:schemeClr>
                </a:solidFill>
                <a:latin typeface="Arial" pitchFamily="34" charset="0"/>
                <a:cs typeface="Arial" pitchFamily="34" charset="0"/>
              </a:rPr>
              <a:t> Variation de résistivité.</a:t>
            </a:r>
            <a:br>
              <a:rPr lang="fr-FR" sz="1200" b="1" u="none" dirty="0">
                <a:solidFill>
                  <a:schemeClr val="bg1">
                    <a:lumMod val="50000"/>
                  </a:schemeClr>
                </a:solidFill>
                <a:latin typeface="Arial" pitchFamily="34" charset="0"/>
                <a:cs typeface="Arial" pitchFamily="34" charset="0"/>
              </a:rPr>
            </a:br>
            <a:endParaRPr lang="fr-FR" sz="1200" b="1" u="none" dirty="0">
              <a:solidFill>
                <a:schemeClr val="bg1">
                  <a:lumMod val="50000"/>
                </a:schemeClr>
              </a:solidFill>
              <a:latin typeface="Arial" pitchFamily="34" charset="0"/>
              <a:cs typeface="Arial" pitchFamily="34" charset="0"/>
            </a:endParaRPr>
          </a:p>
        </p:txBody>
      </p:sp>
      <p:sp>
        <p:nvSpPr>
          <p:cNvPr id="15" name="Rectangle 14"/>
          <p:cNvSpPr/>
          <p:nvPr/>
        </p:nvSpPr>
        <p:spPr>
          <a:xfrm>
            <a:off x="323850" y="3429000"/>
            <a:ext cx="5759450" cy="1681163"/>
          </a:xfrm>
          <a:prstGeom prst="rect">
            <a:avLst/>
          </a:prstGeom>
        </p:spPr>
        <p:txBody>
          <a:bodyPr>
            <a:spAutoFit/>
          </a:bodyPr>
          <a:lstStyle/>
          <a:p>
            <a:pPr>
              <a:spcBef>
                <a:spcPct val="20000"/>
              </a:spcBef>
              <a:defRPr/>
            </a:pP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est disponible chez :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hlinkClick r:id="rId5"/>
              </a:rPr>
              <a:t>https://www.sparkfun.com/products/10311</a:t>
            </a: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err="1">
                <a:solidFill>
                  <a:schemeClr val="bg1">
                    <a:lumMod val="50000"/>
                  </a:schemeClr>
                </a:solidFill>
                <a:latin typeface="Arial" pitchFamily="34" charset="0"/>
                <a:cs typeface="Arial" pitchFamily="34" charset="0"/>
              </a:rPr>
              <a:t>Picoboard</a:t>
            </a:r>
            <a:r>
              <a:rPr lang="fr-FR" sz="1200" u="none" dirty="0">
                <a:solidFill>
                  <a:schemeClr val="bg1">
                    <a:lumMod val="50000"/>
                  </a:schemeClr>
                </a:solidFill>
                <a:latin typeface="Arial" pitchFamily="34" charset="0"/>
                <a:cs typeface="Arial" pitchFamily="34" charset="0"/>
              </a:rPr>
              <a:t> est aussi compatible avec Scratch 1.4 et Scratch 2.0 sous Windows. </a:t>
            </a:r>
          </a:p>
          <a:p>
            <a:pPr>
              <a:spcBef>
                <a:spcPct val="20000"/>
              </a:spcBef>
              <a:defRPr/>
            </a:pP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Vous pouvez récupérer le driver à cette adresse :</a:t>
            </a:r>
            <a:br>
              <a:rPr lang="fr-FR" sz="1200" u="none" dirty="0">
                <a:solidFill>
                  <a:schemeClr val="bg1">
                    <a:lumMod val="50000"/>
                  </a:schemeClr>
                </a:solidFill>
                <a:latin typeface="Arial" pitchFamily="34" charset="0"/>
                <a:cs typeface="Arial" pitchFamily="34" charset="0"/>
              </a:rPr>
            </a:br>
            <a:endParaRPr lang="fr-FR" sz="1200" u="none" dirty="0">
              <a:solidFill>
                <a:schemeClr val="bg1">
                  <a:lumMod val="50000"/>
                </a:schemeClr>
              </a:solidFill>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hlinkClick r:id="rId6"/>
              </a:rPr>
              <a:t>http://www.picocricket.com/picoboardsetupUSB.html</a:t>
            </a:r>
            <a:endParaRPr lang="fr-FR" sz="1200" u="none" dirty="0">
              <a:solidFill>
                <a:schemeClr val="bg1">
                  <a:lumMod val="50000"/>
                </a:schemeClr>
              </a:solidFill>
              <a:latin typeface="Arial" pitchFamily="34" charset="0"/>
              <a:cs typeface="Arial" pitchFamily="34" charset="0"/>
            </a:endParaRPr>
          </a:p>
        </p:txBody>
      </p:sp>
      <p:pic>
        <p:nvPicPr>
          <p:cNvPr id="30731" name="Picture 11"/>
          <p:cNvPicPr>
            <a:picLocks noChangeAspect="1" noChangeArrowheads="1"/>
          </p:cNvPicPr>
          <p:nvPr/>
        </p:nvPicPr>
        <p:blipFill>
          <a:blip r:embed="rId7" cstate="email"/>
          <a:srcRect/>
          <a:stretch>
            <a:fillRect/>
          </a:stretch>
        </p:blipFill>
        <p:spPr bwMode="auto">
          <a:xfrm>
            <a:off x="5148263" y="4365625"/>
            <a:ext cx="3228975" cy="1866900"/>
          </a:xfrm>
          <a:prstGeom prst="rect">
            <a:avLst/>
          </a:prstGeom>
          <a:noFill/>
          <a:ln w="9525">
            <a:noFill/>
            <a:miter lim="800000"/>
            <a:headEnd/>
            <a:tailEnd/>
          </a:ln>
        </p:spPr>
      </p:pic>
      <p:sp>
        <p:nvSpPr>
          <p:cNvPr id="30732" name="ZoneTexte 11"/>
          <p:cNvSpPr txBox="1">
            <a:spLocks noChangeArrowheads="1"/>
          </p:cNvSpPr>
          <p:nvPr/>
        </p:nvSpPr>
        <p:spPr bwMode="auto">
          <a:xfrm>
            <a:off x="468313" y="5229225"/>
            <a:ext cx="2808287" cy="997196"/>
          </a:xfrm>
          <a:prstGeom prst="rect">
            <a:avLst/>
          </a:prstGeom>
          <a:noFill/>
          <a:ln w="9525">
            <a:noFill/>
            <a:miter lim="800000"/>
            <a:headEnd/>
            <a:tailEnd/>
          </a:ln>
        </p:spPr>
        <p:txBody>
          <a:bodyPr>
            <a:spAutoFit/>
          </a:bodyPr>
          <a:lstStyle/>
          <a:p>
            <a:pPr algn="ctr">
              <a:spcBef>
                <a:spcPct val="20000"/>
              </a:spcBef>
            </a:pPr>
            <a:r>
              <a:rPr lang="fr-FR" sz="1400" b="1" u="none" dirty="0">
                <a:solidFill>
                  <a:schemeClr val="bg1">
                    <a:lumMod val="50000"/>
                  </a:schemeClr>
                </a:solidFill>
                <a:latin typeface="Arial" pitchFamily="34" charset="0"/>
                <a:cs typeface="Arial" pitchFamily="34" charset="0"/>
              </a:rPr>
              <a:t>Les capteurs « tilt » et « distance » concernent l’interface </a:t>
            </a:r>
          </a:p>
          <a:p>
            <a:pPr algn="ctr">
              <a:spcBef>
                <a:spcPct val="20000"/>
              </a:spcBef>
            </a:pPr>
            <a:r>
              <a:rPr lang="fr-FR" sz="1400" b="1" u="none" dirty="0">
                <a:solidFill>
                  <a:schemeClr val="bg1">
                    <a:lumMod val="50000"/>
                  </a:schemeClr>
                </a:solidFill>
                <a:latin typeface="Arial" pitchFamily="34" charset="0"/>
                <a:cs typeface="Arial" pitchFamily="34" charset="0"/>
              </a:rPr>
              <a:t>des  LEGO Education </a:t>
            </a:r>
            <a:r>
              <a:rPr lang="fr-FR" sz="1400" b="1" u="none" dirty="0" err="1">
                <a:solidFill>
                  <a:schemeClr val="bg1">
                    <a:lumMod val="50000"/>
                  </a:schemeClr>
                </a:solidFill>
                <a:latin typeface="Arial" pitchFamily="34" charset="0"/>
                <a:cs typeface="Arial" pitchFamily="34" charset="0"/>
              </a:rPr>
              <a:t>WeDo</a:t>
            </a:r>
            <a:r>
              <a:rPr lang="fr-FR" sz="1400" b="1" u="none" dirty="0">
                <a:solidFill>
                  <a:schemeClr val="bg1">
                    <a:lumMod val="50000"/>
                  </a:schemeClr>
                </a:solidFill>
                <a:latin typeface="Arial" pitchFamily="34" charset="0"/>
                <a:cs typeface="Arial" pitchFamily="34" charset="0"/>
              </a:rPr>
              <a:t>. </a:t>
            </a:r>
          </a:p>
        </p:txBody>
      </p:sp>
      <p:pic>
        <p:nvPicPr>
          <p:cNvPr id="30733" name="Picture 13" descr="https://encrypted-tbn0.gstatic.com/images?q=tbn:ANd9GcQea_UhU6VT8vmFu-8eVyAyZai3lc-ZcC2ZzlHjas_FjSQUjjTiTA"/>
          <p:cNvPicPr>
            <a:picLocks noChangeAspect="1" noChangeArrowheads="1"/>
          </p:cNvPicPr>
          <p:nvPr/>
        </p:nvPicPr>
        <p:blipFill>
          <a:blip r:embed="rId8" cstate="email"/>
          <a:srcRect/>
          <a:stretch>
            <a:fillRect/>
          </a:stretch>
        </p:blipFill>
        <p:spPr bwMode="auto">
          <a:xfrm>
            <a:off x="3276600" y="5229225"/>
            <a:ext cx="1511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31748" name="Picture 2" descr="https://1911c179-a-62cb3a1a-s-sites.googlegroups.com/site/brossolettetechnologies/le-raspberry-pi/interface-picoboard/maison1.png?attachauth=ANoY7cqqJi6UeIb_Qiu8LD2ZuQcse_ltqgYWKsSev2F7Sc9yOTDpJr0eR2kcPlRrwSPlP5g8urHK0bgZk5LdbjPyz3b1V55ki4xb71mxI7EQ8cABqf_ZbqBPLCkCGigZSutLbLNeuXt43xp82MeoYtc8adkg0CA9IFNdQ2HgP0FSO4y0Dx8W_LMKsTYYPgN0WbaXcPy5uJcxM5jd3EttRc79ql4xwGZMYxRLXmUfgXCF-YKFlyMTRFds6r1svlUGbVshjtjouPQzOb2TFAbYGNYHH9HYSn7iRQ%3D%3D&amp;attredirects=0"/>
          <p:cNvPicPr>
            <a:picLocks noChangeAspect="1" noChangeArrowheads="1"/>
          </p:cNvPicPr>
          <p:nvPr/>
        </p:nvPicPr>
        <p:blipFill>
          <a:blip r:embed="rId2" cstate="email"/>
          <a:srcRect/>
          <a:stretch>
            <a:fillRect/>
          </a:stretch>
        </p:blipFill>
        <p:spPr bwMode="auto">
          <a:xfrm>
            <a:off x="468313" y="3716338"/>
            <a:ext cx="1871662" cy="1358900"/>
          </a:xfrm>
          <a:prstGeom prst="rect">
            <a:avLst/>
          </a:prstGeom>
          <a:noFill/>
          <a:ln w="9525">
            <a:noFill/>
            <a:miter lim="800000"/>
            <a:headEnd/>
            <a:tailEnd/>
          </a:ln>
        </p:spPr>
      </p:pic>
      <p:pic>
        <p:nvPicPr>
          <p:cNvPr id="31749" name="Picture 4" descr="https://1911c179-a-62cb3a1a-s-sites.googlegroups.com/site/brossolettetechnologies/le-raspberry-pi/interface-picoboard/maison2.png?attachauth=ANoY7coiQxgrqtNZEYpOf-WNkKhcj_NSg48ynklCnP7hf1Y3Ff_j1ZzPX7a6J7I5UN52jyk6qn6SwpMFU2dM-rqmUfFgcdQAbmnpnu0O66GyyAgyX7Jx_yc87GZQBCL4OFOFVZ-o8FGDGfN5DmkiHWX2UrDlR-bHo8RR_mBdlVIet1r4nG_ouUdB8CF0BYcEkmivbz4jzubUo4pLU5nRAkU5HZcZChJGG4tXDj_8X3Tc1U82mIGhjOvwbB3DTqDpEIp559-89Su6hVVsOOlk5_FD7Wnl_VYHVw%3D%3D&amp;attredirects=0"/>
          <p:cNvPicPr>
            <a:picLocks noChangeAspect="1" noChangeArrowheads="1"/>
          </p:cNvPicPr>
          <p:nvPr/>
        </p:nvPicPr>
        <p:blipFill>
          <a:blip r:embed="rId3" cstate="email"/>
          <a:srcRect/>
          <a:stretch>
            <a:fillRect/>
          </a:stretch>
        </p:blipFill>
        <p:spPr bwMode="auto">
          <a:xfrm>
            <a:off x="468313" y="5157788"/>
            <a:ext cx="1884362" cy="1366837"/>
          </a:xfrm>
          <a:prstGeom prst="rect">
            <a:avLst/>
          </a:prstGeom>
          <a:noFill/>
          <a:ln w="9525">
            <a:noFill/>
            <a:miter lim="800000"/>
            <a:headEnd/>
            <a:tailEnd/>
          </a:ln>
        </p:spPr>
      </p:pic>
      <p:sp>
        <p:nvSpPr>
          <p:cNvPr id="59397" name="Rectangle 5"/>
          <p:cNvSpPr>
            <a:spLocks noChangeArrowheads="1"/>
          </p:cNvSpPr>
          <p:nvPr/>
        </p:nvSpPr>
        <p:spPr bwMode="auto">
          <a:xfrm>
            <a:off x="2339975" y="3933573"/>
            <a:ext cx="6408738" cy="1089529"/>
          </a:xfrm>
          <a:prstGeom prst="rect">
            <a:avLst/>
          </a:prstGeom>
          <a:noFill/>
          <a:ln w="9525" cap="flat" cmpd="sng">
            <a:noFill/>
            <a:prstDash val="solid"/>
            <a:miter lim="800000"/>
            <a:headEnd/>
            <a:tailEnd/>
          </a:ln>
          <a:effectLst/>
        </p:spPr>
        <p:txBody>
          <a:bodyPr anchor="ct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Exporter l'image puis la mettre en forme (avec Paint par exemple) :</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L</a:t>
            </a:r>
            <a:r>
              <a:rPr lang="fr-FR" sz="1200" u="none" dirty="0" smtClean="0">
                <a:solidFill>
                  <a:schemeClr val="bg1">
                    <a:lumMod val="50000"/>
                  </a:schemeClr>
                </a:solidFill>
                <a:latin typeface="Arial" pitchFamily="34" charset="0"/>
                <a:cs typeface="Arial" pitchFamily="34" charset="0"/>
              </a:rPr>
              <a:t>e </a:t>
            </a:r>
            <a:r>
              <a:rPr lang="fr-FR" sz="1200" u="none" dirty="0">
                <a:solidFill>
                  <a:schemeClr val="bg1">
                    <a:lumMod val="50000"/>
                  </a:schemeClr>
                </a:solidFill>
                <a:latin typeface="Arial" pitchFamily="34" charset="0"/>
                <a:cs typeface="Arial" pitchFamily="34" charset="0"/>
              </a:rPr>
              <a:t>petit parallélépipède rectangle représente une source de lumière (éteinte pour l'instant). </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Enregistrer le document au format .</a:t>
            </a:r>
            <a:r>
              <a:rPr lang="fr-FR" sz="1200" u="none" dirty="0" err="1">
                <a:solidFill>
                  <a:schemeClr val="bg1">
                    <a:lumMod val="50000"/>
                  </a:schemeClr>
                </a:solidFill>
                <a:latin typeface="Arial" pitchFamily="34" charset="0"/>
                <a:cs typeface="Arial" pitchFamily="34" charset="0"/>
              </a:rPr>
              <a:t>png</a:t>
            </a:r>
            <a:r>
              <a:rPr lang="fr-FR" sz="1200" u="none" dirty="0">
                <a:solidFill>
                  <a:schemeClr val="bg1">
                    <a:lumMod val="50000"/>
                  </a:schemeClr>
                </a:solidFill>
                <a:latin typeface="Arial" pitchFamily="34" charset="0"/>
                <a:cs typeface="Arial" pitchFamily="34" charset="0"/>
              </a:rPr>
              <a:t> sous le nom « maison1 ».</a:t>
            </a:r>
          </a:p>
        </p:txBody>
      </p:sp>
      <p:sp>
        <p:nvSpPr>
          <p:cNvPr id="12" name="Rectangle 11"/>
          <p:cNvSpPr/>
          <p:nvPr/>
        </p:nvSpPr>
        <p:spPr>
          <a:xfrm>
            <a:off x="2339975" y="5516563"/>
            <a:ext cx="6408738" cy="683264"/>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Recommencer la même opération en simulant l'éclairage.</a:t>
            </a:r>
          </a:p>
          <a:p>
            <a:pPr>
              <a:spcBef>
                <a:spcPct val="20000"/>
              </a:spcBef>
              <a:defRPr/>
            </a:pPr>
            <a:r>
              <a:rPr lang="fr-FR" sz="1200" u="none" dirty="0">
                <a:solidFill>
                  <a:schemeClr val="bg1">
                    <a:lumMod val="50000"/>
                  </a:schemeClr>
                </a:solidFill>
                <a:latin typeface="Arial" pitchFamily="34" charset="0"/>
                <a:cs typeface="Arial" pitchFamily="34" charset="0"/>
              </a:rPr>
              <a:t/>
            </a:r>
            <a:br>
              <a:rPr lang="fr-FR" sz="1200" u="none" dirty="0">
                <a:solidFill>
                  <a:schemeClr val="bg1">
                    <a:lumMod val="50000"/>
                  </a:schemeClr>
                </a:solidFill>
                <a:latin typeface="Arial" pitchFamily="34" charset="0"/>
                <a:cs typeface="Arial" pitchFamily="34" charset="0"/>
              </a:rPr>
            </a:br>
            <a:r>
              <a:rPr lang="fr-FR" sz="1200" u="none" dirty="0">
                <a:solidFill>
                  <a:schemeClr val="bg1">
                    <a:lumMod val="50000"/>
                  </a:schemeClr>
                </a:solidFill>
                <a:latin typeface="Arial" pitchFamily="34" charset="0"/>
                <a:cs typeface="Arial" pitchFamily="34" charset="0"/>
              </a:rPr>
              <a:t>Enregistrer cette évolution au format .</a:t>
            </a:r>
            <a:r>
              <a:rPr lang="fr-FR" sz="1200" u="none" dirty="0" err="1">
                <a:solidFill>
                  <a:schemeClr val="bg1">
                    <a:lumMod val="50000"/>
                  </a:schemeClr>
                </a:solidFill>
                <a:latin typeface="Arial" pitchFamily="34" charset="0"/>
                <a:cs typeface="Arial" pitchFamily="34" charset="0"/>
              </a:rPr>
              <a:t>png</a:t>
            </a:r>
            <a:r>
              <a:rPr lang="fr-FR" sz="1200" u="none" dirty="0">
                <a:solidFill>
                  <a:schemeClr val="bg1">
                    <a:lumMod val="50000"/>
                  </a:schemeClr>
                </a:solidFill>
                <a:latin typeface="Arial" pitchFamily="34" charset="0"/>
                <a:cs typeface="Arial" pitchFamily="34" charset="0"/>
              </a:rPr>
              <a:t> sous le nom « maison2 ».</a:t>
            </a:r>
          </a:p>
        </p:txBody>
      </p:sp>
      <p:pic>
        <p:nvPicPr>
          <p:cNvPr id="31752" name="Picture 12" descr="https://1911c179-a-62cb3a1a-s-sites.googlegroups.com/site/brossolettetechnologies/le-raspberry-pi/interface-picoboard/picoboard7.jpg?attachauth=ANoY7cpat_VTnhOvUMdOC0-D13xvgwyR8rHwRO4_nYCYuAHj1Cm3tMdP2HsLt0pg0ncyvVLEd3sCbaEyPJeKQK2I7M78eTEj2GlRFjee9kWJByXz31zfMr74rHJW21I5NaAnEan9ldr4hY49dHQRF0diy5hneOFVKvgb0k7HERCAbhIalD-W3FvXvK-vG7aYSSG2_GC5hGiY3nzOTqmectaMz7duYRUgfIC7OjjY23I6tkb5v0ImzqZyBAB1aMYc4hdawl1XIc0Si5Uyeio7bfP-3qMDb7Zjfg%3D%3D&amp;attredirects=0"/>
          <p:cNvPicPr>
            <a:picLocks noChangeAspect="1" noChangeArrowheads="1"/>
          </p:cNvPicPr>
          <p:nvPr/>
        </p:nvPicPr>
        <p:blipFill>
          <a:blip r:embed="rId4" cstate="email"/>
          <a:srcRect/>
          <a:stretch>
            <a:fillRect/>
          </a:stretch>
        </p:blipFill>
        <p:spPr bwMode="auto">
          <a:xfrm>
            <a:off x="468313" y="1125538"/>
            <a:ext cx="4103687" cy="2532062"/>
          </a:xfrm>
          <a:prstGeom prst="rect">
            <a:avLst/>
          </a:prstGeom>
          <a:noFill/>
          <a:ln w="9525">
            <a:noFill/>
            <a:miter lim="800000"/>
            <a:headEnd/>
            <a:tailEnd/>
          </a:ln>
        </p:spPr>
      </p:pic>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PICOBOARD ET SIMULATION D’ECAIRAGE AUTOMATIQUE</a:t>
            </a:r>
          </a:p>
        </p:txBody>
      </p:sp>
      <p:sp>
        <p:nvSpPr>
          <p:cNvPr id="15" name="Rectangle 14"/>
          <p:cNvSpPr/>
          <p:nvPr/>
        </p:nvSpPr>
        <p:spPr>
          <a:xfrm>
            <a:off x="4789488" y="1630363"/>
            <a:ext cx="3744912" cy="996950"/>
          </a:xfrm>
          <a:prstGeom prst="rect">
            <a:avLst/>
          </a:prstGeom>
        </p:spPr>
        <p:txBody>
          <a:bodyPr>
            <a:spAutoFit/>
          </a:bodyPr>
          <a:lstStyle/>
          <a:p>
            <a:pPr marL="228600" indent="-228600">
              <a:spcBef>
                <a:spcPct val="20000"/>
              </a:spcBef>
              <a:defRPr/>
            </a:pPr>
            <a:r>
              <a:rPr lang="fr-FR" sz="1400" u="none" dirty="0">
                <a:solidFill>
                  <a:schemeClr val="bg1">
                    <a:lumMod val="50000"/>
                  </a:schemeClr>
                </a:solidFill>
                <a:latin typeface="Arial" pitchFamily="34" charset="0"/>
                <a:cs typeface="Arial" pitchFamily="34" charset="0"/>
              </a:rPr>
              <a:t>Scratch permet de réaliser des animations. </a:t>
            </a:r>
          </a:p>
          <a:p>
            <a:pPr marL="228600" indent="-228600">
              <a:spcBef>
                <a:spcPct val="20000"/>
              </a:spcBef>
              <a:defRPr/>
            </a:pPr>
            <a:r>
              <a:rPr lang="fr-FR" sz="1400" u="none" dirty="0">
                <a:solidFill>
                  <a:schemeClr val="bg1">
                    <a:lumMod val="50000"/>
                  </a:schemeClr>
                </a:solidFill>
                <a:latin typeface="Arial" pitchFamily="34" charset="0"/>
                <a:cs typeface="Arial" pitchFamily="34" charset="0"/>
              </a:rPr>
              <a:t>Commencer par dessiner une maquette de maison avec Google </a:t>
            </a:r>
            <a:r>
              <a:rPr lang="fr-FR" sz="1400" u="none" dirty="0" err="1">
                <a:solidFill>
                  <a:schemeClr val="bg1">
                    <a:lumMod val="50000"/>
                  </a:schemeClr>
                </a:solidFill>
                <a:latin typeface="Arial" pitchFamily="34" charset="0"/>
                <a:cs typeface="Arial" pitchFamily="34" charset="0"/>
              </a:rPr>
              <a:t>Sketchup</a:t>
            </a:r>
            <a:r>
              <a:rPr lang="fr-FR" sz="1400" u="none" dirty="0">
                <a:solidFill>
                  <a:schemeClr val="bg1">
                    <a:lumMod val="50000"/>
                  </a:schemeClr>
                </a:solidFill>
                <a:latin typeface="Arial" pitchFamily="34" charset="0"/>
                <a:cs typeface="Arial" pitchFamily="34" charset="0"/>
              </a:rPr>
              <a:t> 8.</a:t>
            </a:r>
            <a:br>
              <a:rPr lang="fr-FR" sz="1400" u="none" dirty="0">
                <a:solidFill>
                  <a:schemeClr val="bg1">
                    <a:lumMod val="50000"/>
                  </a:schemeClr>
                </a:solidFill>
                <a:latin typeface="Arial" pitchFamily="34" charset="0"/>
                <a:cs typeface="Arial" pitchFamily="34" charset="0"/>
              </a:rPr>
            </a:br>
            <a:endParaRPr lang="fr-FR" sz="1400" u="none"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066800" y="1295400"/>
            <a:ext cx="6875463" cy="457200"/>
          </a:xfrm>
          <a:prstGeom prst="rect">
            <a:avLst/>
          </a:prstGeom>
          <a:noFill/>
          <a:ln w="9525">
            <a:noFill/>
            <a:miter lim="800000"/>
            <a:headEnd/>
            <a:tailEnd/>
          </a:ln>
        </p:spPr>
        <p:txBody>
          <a:bodyPr>
            <a:spAutoFit/>
          </a:bodyPr>
          <a:lstStyle/>
          <a:p>
            <a:pPr>
              <a:spcBef>
                <a:spcPct val="50000"/>
              </a:spcBef>
            </a:pPr>
            <a:endParaRPr lang="fr-FR" sz="2400" u="none">
              <a:solidFill>
                <a:schemeClr val="tx1"/>
              </a:solidFill>
              <a:latin typeface="Times New Roman" pitchFamily="18" charset="0"/>
            </a:endParaRP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8" name="Rectangle 7"/>
          <p:cNvSpPr/>
          <p:nvPr/>
        </p:nvSpPr>
        <p:spPr>
          <a:xfrm>
            <a:off x="539750" y="692150"/>
            <a:ext cx="8137525" cy="600164"/>
          </a:xfrm>
          <a:prstGeom prst="rect">
            <a:avLst/>
          </a:prstGeom>
        </p:spPr>
        <p:txBody>
          <a:bodyPr>
            <a:spAutoFit/>
          </a:bodyPr>
          <a:lstStyle/>
          <a:p>
            <a:pPr algn="just">
              <a:spcBef>
                <a:spcPct val="20000"/>
              </a:spcBef>
              <a:defRPr/>
            </a:pPr>
            <a:r>
              <a:rPr lang="fr-FR" sz="1100" u="none" dirty="0">
                <a:solidFill>
                  <a:schemeClr val="bg2">
                    <a:lumMod val="50000"/>
                  </a:schemeClr>
                </a:solidFill>
                <a:latin typeface="Arial" pitchFamily="34" charset="0"/>
                <a:cs typeface="Arial" pitchFamily="34" charset="0"/>
              </a:rPr>
              <a:t>Développé par le groupe de recherche </a:t>
            </a:r>
            <a:r>
              <a:rPr lang="fr-FR" sz="1100" u="none" dirty="0" err="1">
                <a:solidFill>
                  <a:schemeClr val="bg2">
                    <a:lumMod val="50000"/>
                  </a:schemeClr>
                </a:solidFill>
                <a:latin typeface="Arial" pitchFamily="34" charset="0"/>
                <a:cs typeface="Arial" pitchFamily="34" charset="0"/>
              </a:rPr>
              <a:t>Lifelong</a:t>
            </a:r>
            <a:r>
              <a:rPr lang="fr-FR" sz="1100" u="none" dirty="0">
                <a:solidFill>
                  <a:schemeClr val="bg2">
                    <a:lumMod val="50000"/>
                  </a:schemeClr>
                </a:solidFill>
                <a:latin typeface="Arial" pitchFamily="34" charset="0"/>
                <a:cs typeface="Arial" pitchFamily="34" charset="0"/>
              </a:rPr>
              <a:t> </a:t>
            </a:r>
            <a:r>
              <a:rPr lang="fr-FR" sz="1100" u="none" dirty="0" err="1">
                <a:solidFill>
                  <a:schemeClr val="bg2">
                    <a:lumMod val="50000"/>
                  </a:schemeClr>
                </a:solidFill>
                <a:latin typeface="Arial" pitchFamily="34" charset="0"/>
                <a:cs typeface="Arial" pitchFamily="34" charset="0"/>
              </a:rPr>
              <a:t>Kindergarten</a:t>
            </a:r>
            <a:r>
              <a:rPr lang="fr-FR" sz="1100" u="none" dirty="0">
                <a:solidFill>
                  <a:schemeClr val="bg2">
                    <a:lumMod val="50000"/>
                  </a:schemeClr>
                </a:solidFill>
                <a:latin typeface="Arial" pitchFamily="34" charset="0"/>
                <a:cs typeface="Arial" pitchFamily="34" charset="0"/>
              </a:rPr>
              <a:t> auprès du laboratoire Média du MIT, Scratch est un nouveau langage de programmation qui facilite la création d’histoires interactives, de dessins animés, de jeux, de compositions musicales, de simulations numériques ainsi que leurs partages sur le Web.</a:t>
            </a:r>
          </a:p>
        </p:txBody>
      </p:sp>
      <p:sp>
        <p:nvSpPr>
          <p:cNvPr id="9" name="Rectangle 8"/>
          <p:cNvSpPr/>
          <p:nvPr/>
        </p:nvSpPr>
        <p:spPr>
          <a:xfrm>
            <a:off x="539750" y="1341438"/>
            <a:ext cx="8137525" cy="769441"/>
          </a:xfrm>
          <a:prstGeom prst="rect">
            <a:avLst/>
          </a:prstGeom>
        </p:spPr>
        <p:txBody>
          <a:bodyPr>
            <a:spAutoFit/>
          </a:bodyPr>
          <a:lstStyle/>
          <a:p>
            <a:pPr algn="just">
              <a:spcBef>
                <a:spcPct val="20000"/>
              </a:spcBef>
              <a:defRPr/>
            </a:pPr>
            <a:r>
              <a:rPr lang="fr-FR" sz="1100" u="none" dirty="0">
                <a:solidFill>
                  <a:schemeClr val="bg2">
                    <a:lumMod val="50000"/>
                  </a:schemeClr>
                </a:solidFill>
                <a:latin typeface="Arial" pitchFamily="34" charset="0"/>
                <a:cs typeface="Arial" pitchFamily="34" charset="0"/>
              </a:rPr>
              <a:t>Scratch est un logiciel libre conçu pour initier les élèves, dès l’âge de 8 ans, à des concepts fondamentaux en mathématiques et en informatique. Il repose sur une approche ludique de l’algorithmique, pour les aider à créer, à raisonner et à coopérer. Il favorise également le partage sur le Web. A partir de 2007, le </a:t>
            </a:r>
            <a:r>
              <a:rPr lang="fr-FR" sz="1100" b="1" u="none" dirty="0">
                <a:solidFill>
                  <a:srgbClr val="0000FF"/>
                </a:solidFill>
                <a:latin typeface="Arial" pitchFamily="34" charset="0"/>
                <a:cs typeface="Arial" pitchFamily="34" charset="0"/>
              </a:rPr>
              <a:t>site Web</a:t>
            </a:r>
            <a:r>
              <a:rPr lang="fr-FR" sz="1100" u="none" dirty="0">
                <a:solidFill>
                  <a:srgbClr val="0000FF"/>
                </a:solidFill>
                <a:latin typeface="Arial" pitchFamily="34" charset="0"/>
                <a:cs typeface="Arial" pitchFamily="34" charset="0"/>
              </a:rPr>
              <a:t> </a:t>
            </a:r>
            <a:r>
              <a:rPr lang="fr-FR" sz="1100" u="none" dirty="0">
                <a:solidFill>
                  <a:schemeClr val="bg2">
                    <a:lumMod val="50000"/>
                  </a:schemeClr>
                </a:solidFill>
                <a:latin typeface="Arial" pitchFamily="34" charset="0"/>
                <a:cs typeface="Arial" pitchFamily="34" charset="0"/>
              </a:rPr>
              <a:t>a été ouvert afin de permettre à tous d'une part, de publier, donc de faire partager, ses projets sur le Web, et d'autre part d'apporter une aide à la mise en œuvre de </a:t>
            </a:r>
            <a:r>
              <a:rPr lang="fr-FR" sz="1100" b="1" u="none" dirty="0">
                <a:solidFill>
                  <a:srgbClr val="0000FF"/>
                </a:solidFill>
                <a:latin typeface="Arial" pitchFamily="34" charset="0"/>
                <a:cs typeface="Arial" pitchFamily="34" charset="0"/>
              </a:rPr>
              <a:t>Scratch</a:t>
            </a:r>
            <a:r>
              <a:rPr lang="fr-FR" sz="1100" u="none" dirty="0">
                <a:solidFill>
                  <a:schemeClr val="bg2">
                    <a:lumMod val="50000"/>
                  </a:schemeClr>
                </a:solidFill>
                <a:latin typeface="Arial" pitchFamily="34" charset="0"/>
                <a:cs typeface="Arial" pitchFamily="34" charset="0"/>
              </a:rPr>
              <a:t>. </a:t>
            </a:r>
          </a:p>
        </p:txBody>
      </p:sp>
      <p:pic>
        <p:nvPicPr>
          <p:cNvPr id="14342" name="Picture 10" descr="C:\Users\jpbricard\Desktop\Sans titre 1.gif"/>
          <p:cNvPicPr>
            <a:picLocks noChangeAspect="1" noChangeArrowheads="1"/>
          </p:cNvPicPr>
          <p:nvPr/>
        </p:nvPicPr>
        <p:blipFill>
          <a:blip r:embed="rId2" cstate="email"/>
          <a:srcRect/>
          <a:stretch>
            <a:fillRect/>
          </a:stretch>
        </p:blipFill>
        <p:spPr bwMode="auto">
          <a:xfrm>
            <a:off x="395288" y="2133600"/>
            <a:ext cx="2447925" cy="1585913"/>
          </a:xfrm>
          <a:prstGeom prst="rect">
            <a:avLst/>
          </a:prstGeom>
          <a:noFill/>
          <a:ln w="9525">
            <a:noFill/>
            <a:miter lim="800000"/>
            <a:headEnd/>
            <a:tailEnd/>
          </a:ln>
        </p:spPr>
      </p:pic>
      <p:sp>
        <p:nvSpPr>
          <p:cNvPr id="14343" name="ZoneTexte 9"/>
          <p:cNvSpPr txBox="1">
            <a:spLocks noChangeArrowheads="1"/>
          </p:cNvSpPr>
          <p:nvPr/>
        </p:nvSpPr>
        <p:spPr bwMode="auto">
          <a:xfrm>
            <a:off x="539750" y="5229225"/>
            <a:ext cx="2592388" cy="886397"/>
          </a:xfrm>
          <a:prstGeom prst="rect">
            <a:avLst/>
          </a:prstGeom>
          <a:noFill/>
          <a:ln w="9525">
            <a:noFill/>
            <a:miter lim="800000"/>
            <a:headEnd/>
            <a:tailEnd/>
          </a:ln>
        </p:spPr>
        <p:txBody>
          <a:bodyPr>
            <a:spAutoFit/>
          </a:bodyPr>
          <a:lstStyle/>
          <a:p>
            <a:pPr>
              <a:spcBef>
                <a:spcPct val="20000"/>
              </a:spcBef>
            </a:pPr>
            <a:r>
              <a:rPr lang="fr-FR" sz="1200" i="1" u="none" dirty="0">
                <a:latin typeface="Arial" pitchFamily="34" charset="0"/>
                <a:cs typeface="Arial" pitchFamily="34" charset="0"/>
              </a:rPr>
              <a:t>Téléchargements </a:t>
            </a:r>
          </a:p>
          <a:p>
            <a:pPr>
              <a:spcBef>
                <a:spcPct val="20000"/>
              </a:spcBef>
            </a:pPr>
            <a:r>
              <a:rPr lang="fr-FR" sz="1100" u="none" dirty="0">
                <a:latin typeface="Arial" pitchFamily="34" charset="0"/>
                <a:cs typeface="Arial" pitchFamily="34" charset="0"/>
                <a:hlinkClick r:id="rId3"/>
              </a:rPr>
              <a:t>Scratch en version 1.4</a:t>
            </a: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hlinkClick r:id="rId4"/>
              </a:rPr>
              <a:t>Scratch en version 2.0</a:t>
            </a: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hlinkClick r:id="rId5"/>
              </a:rPr>
              <a:t>Tutoriel de prise en main en français</a:t>
            </a:r>
            <a:endParaRPr lang="fr-FR" sz="1100" dirty="0">
              <a:latin typeface="Arial" pitchFamily="34" charset="0"/>
              <a:cs typeface="Arial" pitchFamily="34" charset="0"/>
            </a:endParaRPr>
          </a:p>
        </p:txBody>
      </p:sp>
      <p:sp>
        <p:nvSpPr>
          <p:cNvPr id="11" name="ZoneTexte 10"/>
          <p:cNvSpPr txBox="1"/>
          <p:nvPr/>
        </p:nvSpPr>
        <p:spPr>
          <a:xfrm>
            <a:off x="3132138" y="2276475"/>
            <a:ext cx="5111750" cy="3681008"/>
          </a:xfrm>
          <a:prstGeom prst="rect">
            <a:avLst/>
          </a:prstGeom>
          <a:noFill/>
        </p:spPr>
        <p:txBody>
          <a:bodyPr>
            <a:spAutoFit/>
          </a:bodyPr>
          <a:lstStyle/>
          <a:p>
            <a:pPr>
              <a:spcBef>
                <a:spcPct val="20000"/>
              </a:spcBef>
              <a:defRPr/>
            </a:pPr>
            <a:r>
              <a:rPr lang="fr-FR" sz="1100" i="1" u="none" dirty="0">
                <a:latin typeface="Arial" pitchFamily="34" charset="0"/>
                <a:cs typeface="Arial" pitchFamily="34" charset="0"/>
              </a:rPr>
              <a:t>Qu’est ce que c’est ?</a:t>
            </a:r>
          </a:p>
          <a:p>
            <a:pPr>
              <a:spcBef>
                <a:spcPct val="20000"/>
              </a:spcBef>
              <a:defRPr/>
            </a:pPr>
            <a:endParaRPr lang="fr-FR" sz="1100" i="1" u="none" dirty="0">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 Scratch est dynamique, il permet de modifier le code du programme en cours d’exécution. Orienté multimédia pour l’enseignement à l’univers informatique des enfants, il traite avec une grande facilité des concepts de base de la programmation comme les boucles, les tests, les affectations de variables, et surtout de la manipulation des objets, comme les sons et les vidéos.</a:t>
            </a:r>
          </a:p>
          <a:p>
            <a:pPr>
              <a:spcBef>
                <a:spcPct val="20000"/>
              </a:spcBef>
              <a:defRPr/>
            </a:pP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 Scratch est visuel, tout le code est directement inscrit dans la langue maternelle de l’enfant (une vingtaine de langues européennes est disponible) sous forme de briques en couleurs (par exemple les contrôles en jaune, les variables en rouge, les mouvements en bleu).</a:t>
            </a:r>
          </a:p>
          <a:p>
            <a:pPr>
              <a:spcBef>
                <a:spcPct val="20000"/>
              </a:spcBef>
              <a:defRPr/>
            </a:pP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 Scratch est libre et permet ainsi à l’enseignant de diffuser sa pédagogie par une interactivité quasi-ludique des objets manipulés par ces briques logicielles.</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rPr>
              <a:t>Le nom de Scratch fait référence à cet art de mélanger des sons grâce aux tables de mixage, comme à cette possibilité de réutiliser des objets.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latin typeface="Arial" pitchFamily="34" charset="0"/>
                <a:cs typeface="Arial" pitchFamily="34" charset="0"/>
              </a:rPr>
              <a:t>Nous allons exploiter les différentes possibilités d’interaction  avec  différentes interfaces utilisées au collège.</a:t>
            </a:r>
            <a:r>
              <a:rPr lang="fr-FR" sz="1100" u="none" dirty="0">
                <a:solidFill>
                  <a:schemeClr val="bg1">
                    <a:lumMod val="50000"/>
                  </a:schemeClr>
                </a:solidFill>
                <a:latin typeface="Arial" pitchFamily="34" charset="0"/>
                <a:cs typeface="Arial" pitchFamily="34" charset="0"/>
              </a:rPr>
              <a:t>. </a:t>
            </a:r>
          </a:p>
        </p:txBody>
      </p:sp>
      <p:sp>
        <p:nvSpPr>
          <p:cNvPr id="12" name="ZoneTexte 11"/>
          <p:cNvSpPr txBox="1"/>
          <p:nvPr/>
        </p:nvSpPr>
        <p:spPr>
          <a:xfrm>
            <a:off x="468313" y="3789363"/>
            <a:ext cx="2303462" cy="1089025"/>
          </a:xfrm>
          <a:prstGeom prst="rect">
            <a:avLst/>
          </a:prstGeom>
          <a:noFill/>
        </p:spPr>
        <p:txBody>
          <a:bodyPr>
            <a:spAutoFit/>
          </a:bodyPr>
          <a:lstStyle/>
          <a:p>
            <a:pPr algn="ctr">
              <a:spcBef>
                <a:spcPct val="20000"/>
              </a:spcBef>
              <a:defRPr/>
            </a:pPr>
            <a:r>
              <a:rPr lang="fr-FR" sz="1200" u="none" dirty="0">
                <a:latin typeface="Arial" pitchFamily="34" charset="0"/>
                <a:cs typeface="Arial" pitchFamily="34" charset="0"/>
              </a:rPr>
              <a:t>Le principe</a:t>
            </a:r>
          </a:p>
          <a:p>
            <a:pPr>
              <a:spcBef>
                <a:spcPct val="20000"/>
              </a:spcBef>
              <a:defRPr/>
            </a:pPr>
            <a:endParaRPr lang="fr-FR" sz="1200" dirty="0">
              <a:solidFill>
                <a:schemeClr val="accent4">
                  <a:lumMod val="10000"/>
                </a:schemeClr>
              </a:solidFill>
            </a:endParaRPr>
          </a:p>
          <a:p>
            <a:pPr algn="ctr">
              <a:spcBef>
                <a:spcPct val="20000"/>
              </a:spcBef>
              <a:defRPr/>
            </a:pPr>
            <a:r>
              <a:rPr lang="fr-FR" sz="1200" b="1" u="none" dirty="0">
                <a:solidFill>
                  <a:srgbClr val="C00000"/>
                </a:solidFill>
                <a:latin typeface="Arial" pitchFamily="34" charset="0"/>
                <a:cs typeface="Arial" pitchFamily="34" charset="0"/>
              </a:rPr>
              <a:t>Des « briques » assemblées graphiquement constituent le programme.</a:t>
            </a:r>
          </a:p>
        </p:txBody>
      </p:sp>
      <p:sp>
        <p:nvSpPr>
          <p:cNvPr id="13" name="ZoneTexte 12"/>
          <p:cNvSpPr txBox="1"/>
          <p:nvPr/>
        </p:nvSpPr>
        <p:spPr>
          <a:xfrm>
            <a:off x="539750" y="333375"/>
            <a:ext cx="8135938" cy="338138"/>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600" b="1" u="none" dirty="0">
                <a:solidFill>
                  <a:srgbClr val="F5750B"/>
                </a:solidFill>
                <a:latin typeface="Franklin Gothic Book" pitchFamily="34" charset="0"/>
              </a:rPr>
              <a:t>1. LA PRESENTATION GENERALE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PICOBOARD ET SIMULATION D’ECAIRAGE AUTOMATIQUE</a:t>
            </a:r>
          </a:p>
        </p:txBody>
      </p:sp>
      <p:pic>
        <p:nvPicPr>
          <p:cNvPr id="32773" name="Picture 2" descr="https://sites.google.com/site/brossolettetechnologies/_/rsrc/1373214198853/le-raspberry-pi/interface-picoboard/picoboard4.jpg?height=252&amp;width=400"/>
          <p:cNvPicPr>
            <a:picLocks noChangeAspect="1" noChangeArrowheads="1"/>
          </p:cNvPicPr>
          <p:nvPr/>
        </p:nvPicPr>
        <p:blipFill>
          <a:blip r:embed="rId2" cstate="email"/>
          <a:srcRect/>
          <a:stretch>
            <a:fillRect/>
          </a:stretch>
        </p:blipFill>
        <p:spPr bwMode="auto">
          <a:xfrm>
            <a:off x="395288" y="1268413"/>
            <a:ext cx="3671887" cy="2314575"/>
          </a:xfrm>
          <a:prstGeom prst="rect">
            <a:avLst/>
          </a:prstGeom>
          <a:noFill/>
          <a:ln w="9525">
            <a:noFill/>
            <a:miter lim="800000"/>
            <a:headEnd/>
            <a:tailEnd/>
          </a:ln>
        </p:spPr>
      </p:pic>
      <p:sp>
        <p:nvSpPr>
          <p:cNvPr id="32774" name="Rectangle 12"/>
          <p:cNvSpPr>
            <a:spLocks noChangeArrowheads="1"/>
          </p:cNvSpPr>
          <p:nvPr/>
        </p:nvSpPr>
        <p:spPr bwMode="auto">
          <a:xfrm>
            <a:off x="4211638" y="1125538"/>
            <a:ext cx="4536826" cy="1311128"/>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Dans Scratch 1.4, réalisons le programme suivant :</a:t>
            </a:r>
          </a:p>
          <a:p>
            <a:pPr>
              <a:spcBef>
                <a:spcPct val="20000"/>
              </a:spcBef>
            </a:pPr>
            <a:r>
              <a:rPr lang="fr-FR" sz="1100" u="none" dirty="0">
                <a:latin typeface="Arial" pitchFamily="34" charset="0"/>
                <a:cs typeface="Arial" pitchFamily="34" charset="0"/>
              </a:rPr>
              <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le chat avec le bouton droit et </a:t>
            </a:r>
            <a:r>
              <a:rPr lang="fr-FR" sz="1100" u="none" dirty="0" smtClean="0">
                <a:latin typeface="Arial" pitchFamily="34" charset="0"/>
                <a:cs typeface="Arial" pitchFamily="34" charset="0"/>
              </a:rPr>
              <a:t>faites-le </a:t>
            </a:r>
            <a:r>
              <a:rPr lang="fr-FR" sz="1100" u="none" dirty="0">
                <a:latin typeface="Arial" pitchFamily="34" charset="0"/>
                <a:cs typeface="Arial" pitchFamily="34" charset="0"/>
              </a:rPr>
              <a:t>disparaître !</a:t>
            </a:r>
            <a:br>
              <a:rPr lang="fr-FR" sz="1100" u="none" dirty="0">
                <a:latin typeface="Arial" pitchFamily="34" charset="0"/>
                <a:cs typeface="Arial" pitchFamily="34" charset="0"/>
              </a:rPr>
            </a:br>
            <a:r>
              <a:rPr lang="fr-FR" sz="1100" u="none" dirty="0">
                <a:latin typeface="Arial" pitchFamily="34" charset="0"/>
                <a:cs typeface="Arial" pitchFamily="34" charset="0"/>
              </a:rPr>
              <a:t>Importer un nouvel objet (icône dossier) : maison1.</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l'onglet : </a:t>
            </a:r>
            <a:r>
              <a:rPr lang="fr-FR" sz="1100" u="none" dirty="0" smtClean="0">
                <a:latin typeface="Arial" pitchFamily="34" charset="0"/>
                <a:cs typeface="Arial" pitchFamily="34" charset="0"/>
              </a:rPr>
              <a:t>costumes</a:t>
            </a:r>
            <a:r>
              <a:rPr lang="fr-FR" sz="1100" u="none" dirty="0">
                <a:latin typeface="Arial" pitchFamily="34" charset="0"/>
                <a:cs typeface="Arial" pitchFamily="34" charset="0"/>
              </a:rPr>
              <a:t>.</a:t>
            </a:r>
            <a:br>
              <a:rPr lang="fr-FR" sz="1100" u="none" dirty="0">
                <a:latin typeface="Arial" pitchFamily="34" charset="0"/>
                <a:cs typeface="Arial" pitchFamily="34" charset="0"/>
              </a:rPr>
            </a:br>
            <a:r>
              <a:rPr lang="fr-FR" sz="1100" u="none" dirty="0">
                <a:latin typeface="Arial" pitchFamily="34" charset="0"/>
                <a:cs typeface="Arial" pitchFamily="34" charset="0"/>
              </a:rPr>
              <a:t>Cliquer sur le bouton : </a:t>
            </a:r>
            <a:r>
              <a:rPr lang="fr-FR" sz="1100" u="none" dirty="0" smtClean="0">
                <a:latin typeface="Arial" pitchFamily="34" charset="0"/>
                <a:cs typeface="Arial" pitchFamily="34" charset="0"/>
              </a:rPr>
              <a:t>importer </a:t>
            </a:r>
            <a:r>
              <a:rPr lang="fr-FR" sz="1100" u="none" dirty="0">
                <a:latin typeface="Arial" pitchFamily="34" charset="0"/>
                <a:cs typeface="Arial" pitchFamily="34" charset="0"/>
              </a:rPr>
              <a:t>et récupérer : maison 2.</a:t>
            </a:r>
            <a:br>
              <a:rPr lang="fr-FR" sz="1100" u="none" dirty="0">
                <a:latin typeface="Arial" pitchFamily="34" charset="0"/>
                <a:cs typeface="Arial" pitchFamily="34" charset="0"/>
              </a:rPr>
            </a:br>
            <a:r>
              <a:rPr lang="fr-FR" sz="1100" u="none" dirty="0">
                <a:latin typeface="Arial" pitchFamily="34" charset="0"/>
                <a:cs typeface="Arial" pitchFamily="34" charset="0"/>
              </a:rPr>
              <a:t>Cliquer alors sur l'onglet : </a:t>
            </a:r>
            <a:r>
              <a:rPr lang="fr-FR" sz="1100" u="none" dirty="0" smtClean="0">
                <a:latin typeface="Arial" pitchFamily="34" charset="0"/>
                <a:cs typeface="Arial" pitchFamily="34" charset="0"/>
              </a:rPr>
              <a:t>scripts </a:t>
            </a:r>
            <a:r>
              <a:rPr lang="fr-FR" sz="1100" u="none" dirty="0">
                <a:latin typeface="Arial" pitchFamily="34" charset="0"/>
                <a:cs typeface="Arial" pitchFamily="34" charset="0"/>
              </a:rPr>
              <a:t>et saisir le "corps" du </a:t>
            </a:r>
            <a:r>
              <a:rPr lang="fr-FR" sz="1100" u="none" dirty="0" smtClean="0">
                <a:latin typeface="Arial" pitchFamily="34" charset="0"/>
                <a:cs typeface="Arial" pitchFamily="34" charset="0"/>
              </a:rPr>
              <a:t>programme.</a:t>
            </a:r>
            <a:endParaRPr lang="fr-FR" sz="1100" u="none" dirty="0">
              <a:latin typeface="Arial" pitchFamily="34" charset="0"/>
              <a:cs typeface="Arial" pitchFamily="34" charset="0"/>
            </a:endParaRPr>
          </a:p>
        </p:txBody>
      </p:sp>
      <p:sp>
        <p:nvSpPr>
          <p:cNvPr id="32775" name="Rectangle 15"/>
          <p:cNvSpPr>
            <a:spLocks noChangeArrowheads="1"/>
          </p:cNvSpPr>
          <p:nvPr/>
        </p:nvSpPr>
        <p:spPr bwMode="auto">
          <a:xfrm>
            <a:off x="4211959" y="2564904"/>
            <a:ext cx="4681215" cy="667875"/>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Pour lancer le programme, cliquer sur le drapeau vert.</a:t>
            </a:r>
            <a:endParaRPr lang="fr-FR" sz="1100" dirty="0">
              <a:latin typeface="Arial" pitchFamily="34" charset="0"/>
              <a:cs typeface="Arial" pitchFamily="34" charset="0"/>
            </a:endParaRPr>
          </a:p>
          <a:p>
            <a:pPr>
              <a:spcBef>
                <a:spcPct val="20000"/>
              </a:spcBef>
            </a:pPr>
            <a:r>
              <a:rPr lang="fr-FR" sz="1100" u="none" dirty="0">
                <a:latin typeface="Arial" pitchFamily="34" charset="0"/>
                <a:cs typeface="Arial" pitchFamily="34" charset="0"/>
              </a:rPr>
              <a:t>En appuyant une fois sur le bouton de la </a:t>
            </a:r>
            <a:r>
              <a:rPr lang="fr-FR" sz="1100" u="none" dirty="0" err="1">
                <a:latin typeface="Arial" pitchFamily="34" charset="0"/>
                <a:cs typeface="Arial" pitchFamily="34" charset="0"/>
              </a:rPr>
              <a:t>Picoboard</a:t>
            </a:r>
            <a:r>
              <a:rPr lang="fr-FR" sz="1100" u="none" dirty="0">
                <a:latin typeface="Arial" pitchFamily="34" charset="0"/>
                <a:cs typeface="Arial" pitchFamily="34" charset="0"/>
              </a:rPr>
              <a:t>, la maison s'illumine.</a:t>
            </a:r>
          </a:p>
          <a:p>
            <a:pPr>
              <a:spcBef>
                <a:spcPct val="20000"/>
              </a:spcBef>
            </a:pPr>
            <a:r>
              <a:rPr lang="fr-FR" sz="1100" u="none" dirty="0">
                <a:latin typeface="Arial" pitchFamily="34" charset="0"/>
                <a:cs typeface="Arial" pitchFamily="34" charset="0"/>
              </a:rPr>
              <a:t>En appuyant une nouvelle fois, la maison s'éteint.</a:t>
            </a:r>
            <a:endParaRPr lang="fr-FR" sz="1100" dirty="0">
              <a:latin typeface="Arial" pitchFamily="34" charset="0"/>
              <a:cs typeface="Arial" pitchFamily="34" charset="0"/>
            </a:endParaRPr>
          </a:p>
        </p:txBody>
      </p:sp>
      <p:pic>
        <p:nvPicPr>
          <p:cNvPr id="32776" name="Picture 3"/>
          <p:cNvPicPr>
            <a:picLocks noChangeAspect="1" noChangeArrowheads="1"/>
          </p:cNvPicPr>
          <p:nvPr/>
        </p:nvPicPr>
        <p:blipFill>
          <a:blip r:embed="rId3" cstate="email"/>
          <a:srcRect/>
          <a:stretch>
            <a:fillRect/>
          </a:stretch>
        </p:blipFill>
        <p:spPr bwMode="auto">
          <a:xfrm>
            <a:off x="755650" y="3644900"/>
            <a:ext cx="3671888" cy="2679700"/>
          </a:xfrm>
          <a:prstGeom prst="rect">
            <a:avLst/>
          </a:prstGeom>
          <a:noFill/>
          <a:ln w="9525">
            <a:noFill/>
            <a:miter lim="800000"/>
            <a:headEnd/>
            <a:tailEnd/>
          </a:ln>
        </p:spPr>
      </p:pic>
      <p:pic>
        <p:nvPicPr>
          <p:cNvPr id="32777" name="Picture 4"/>
          <p:cNvPicPr>
            <a:picLocks noChangeAspect="1" noChangeArrowheads="1"/>
          </p:cNvPicPr>
          <p:nvPr/>
        </p:nvPicPr>
        <p:blipFill>
          <a:blip r:embed="rId4" cstate="email"/>
          <a:srcRect/>
          <a:stretch>
            <a:fillRect/>
          </a:stretch>
        </p:blipFill>
        <p:spPr bwMode="auto">
          <a:xfrm>
            <a:off x="4572000" y="3644900"/>
            <a:ext cx="3600450" cy="269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Rectangle à coins arrondis 5"/>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PICOBLOC ET SIMULATION D’ECAIRAGE AUTOMATIQUE</a:t>
            </a:r>
          </a:p>
        </p:txBody>
      </p:sp>
      <p:pic>
        <p:nvPicPr>
          <p:cNvPr id="33797" name="Picture 2" descr="https://1911c179-a-62cb3a1a-s-sites.googlegroups.com/site/brossolettetechnologies/le-raspberry-pi/interface-picoboard/picoboard9.jpg?attachauth=ANoY7crJZyEoeokowAsiyW36wBUKRz4K88pEV0D5OXeR4uoOmkdekE8_EnsNceB1oPLrIVSzRMVoxE52pY40i0GczvVvAxKGs7kpuk640yOT3SZE8Qyr-xJW-_X_Wy0p6Y00lC0O9UeMBqK4h2bTJQp5OOR5pIpUauMj206AfAyfkk1lFDz0c12E3bu67uTPdJj2dvosYFirvUthO22NR_AEPdm1hcVIIGgnPmGLG_r5U0i19ZLH0SW8NxDa6c1eafvdpe4JWfv6Eq9m2MdaPVKqnKLSFrFGlA%3D%3D&amp;attredirects=0"/>
          <p:cNvPicPr>
            <a:picLocks noChangeAspect="1" noChangeArrowheads="1"/>
          </p:cNvPicPr>
          <p:nvPr/>
        </p:nvPicPr>
        <p:blipFill>
          <a:blip r:embed="rId2" cstate="email"/>
          <a:srcRect/>
          <a:stretch>
            <a:fillRect/>
          </a:stretch>
        </p:blipFill>
        <p:spPr bwMode="auto">
          <a:xfrm>
            <a:off x="468313" y="1125538"/>
            <a:ext cx="2943225" cy="2257425"/>
          </a:xfrm>
          <a:prstGeom prst="rect">
            <a:avLst/>
          </a:prstGeom>
          <a:noFill/>
          <a:ln w="9525">
            <a:noFill/>
            <a:miter lim="800000"/>
            <a:headEnd/>
            <a:tailEnd/>
          </a:ln>
        </p:spPr>
      </p:pic>
      <p:pic>
        <p:nvPicPr>
          <p:cNvPr id="33798" name="Picture 4" descr="https://sites.google.com/site/brossolettetechnologies/_/rsrc/1373216273350/le-raspberry-pi/interface-picoboard/picoboard10.jpg"/>
          <p:cNvPicPr>
            <a:picLocks noChangeAspect="1" noChangeArrowheads="1"/>
          </p:cNvPicPr>
          <p:nvPr/>
        </p:nvPicPr>
        <p:blipFill>
          <a:blip r:embed="rId3" cstate="email"/>
          <a:srcRect/>
          <a:stretch>
            <a:fillRect/>
          </a:stretch>
        </p:blipFill>
        <p:spPr bwMode="auto">
          <a:xfrm>
            <a:off x="1403350" y="3500438"/>
            <a:ext cx="6048375" cy="2913062"/>
          </a:xfrm>
          <a:prstGeom prst="rect">
            <a:avLst/>
          </a:prstGeom>
          <a:noFill/>
          <a:ln w="9525">
            <a:noFill/>
            <a:miter lim="800000"/>
            <a:headEnd/>
            <a:tailEnd/>
          </a:ln>
        </p:spPr>
      </p:pic>
      <p:sp>
        <p:nvSpPr>
          <p:cNvPr id="12" name="Rectangle 11"/>
          <p:cNvSpPr/>
          <p:nvPr/>
        </p:nvSpPr>
        <p:spPr>
          <a:xfrm>
            <a:off x="3492500" y="1125538"/>
            <a:ext cx="4572000" cy="46037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Une première variante du programme : éclairage automatique en fonction de l'ambiance lumineuse extérieure (ci-contre).</a:t>
            </a:r>
            <a:endParaRPr lang="fr-FR" dirty="0">
              <a:latin typeface="Arial" pitchFamily="34" charset="0"/>
              <a:cs typeface="Arial" pitchFamily="34" charset="0"/>
            </a:endParaRPr>
          </a:p>
        </p:txBody>
      </p:sp>
      <p:sp>
        <p:nvSpPr>
          <p:cNvPr id="15" name="Rectangle 14"/>
          <p:cNvSpPr/>
          <p:nvPr/>
        </p:nvSpPr>
        <p:spPr>
          <a:xfrm>
            <a:off x="3491879" y="2924944"/>
            <a:ext cx="5256833" cy="276999"/>
          </a:xfrm>
          <a:prstGeom prst="rect">
            <a:avLst/>
          </a:prstGeom>
        </p:spPr>
        <p:txBody>
          <a:bodyPr wrap="square">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Une deuxième variante pour que l'éclairage obéisse aux sons (ci-dessous).</a:t>
            </a:r>
          </a:p>
        </p:txBody>
      </p:sp>
      <p:sp>
        <p:nvSpPr>
          <p:cNvPr id="17" name="ZoneTexte 16"/>
          <p:cNvSpPr txBox="1"/>
          <p:nvPr/>
        </p:nvSpPr>
        <p:spPr>
          <a:xfrm>
            <a:off x="3492500" y="1773238"/>
            <a:ext cx="4679950" cy="461962"/>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seuil de luminosité est fixé à 20%. Ce réglage est à effectuer en fonction de la luminosité ambiante.  </a:t>
            </a:r>
          </a:p>
        </p:txBody>
      </p:sp>
      <p:pic>
        <p:nvPicPr>
          <p:cNvPr id="33802" name="Picture 5"/>
          <p:cNvPicPr>
            <a:picLocks noChangeAspect="1" noChangeArrowheads="1"/>
          </p:cNvPicPr>
          <p:nvPr/>
        </p:nvPicPr>
        <p:blipFill>
          <a:blip r:embed="rId4" cstate="email"/>
          <a:srcRect/>
          <a:stretch>
            <a:fillRect/>
          </a:stretch>
        </p:blipFill>
        <p:spPr bwMode="auto">
          <a:xfrm>
            <a:off x="3563938" y="2349500"/>
            <a:ext cx="2266950" cy="485775"/>
          </a:xfrm>
          <a:prstGeom prst="rect">
            <a:avLst/>
          </a:prstGeom>
          <a:noFill/>
          <a:ln w="9525">
            <a:noFill/>
            <a:miter lim="800000"/>
            <a:headEnd/>
            <a:tailEnd/>
          </a:ln>
        </p:spPr>
      </p:pic>
      <p:sp>
        <p:nvSpPr>
          <p:cNvPr id="18" name="ZoneTexte 17"/>
          <p:cNvSpPr txBox="1"/>
          <p:nvPr/>
        </p:nvSpPr>
        <p:spPr>
          <a:xfrm>
            <a:off x="5867400" y="2420938"/>
            <a:ext cx="2881313" cy="276999"/>
          </a:xfrm>
          <a:prstGeom prst="rect">
            <a:avLst/>
          </a:prstGeom>
          <a:noFill/>
        </p:spPr>
        <p:txBody>
          <a:bodyPr wrap="square">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l’obscurité cette valeur est basse.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4819"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sp>
        <p:nvSpPr>
          <p:cNvPr id="34821" name="Rectangle 6"/>
          <p:cNvSpPr>
            <a:spLocks noChangeArrowheads="1"/>
          </p:cNvSpPr>
          <p:nvPr/>
        </p:nvSpPr>
        <p:spPr bwMode="auto">
          <a:xfrm>
            <a:off x="468313" y="1111250"/>
            <a:ext cx="3743647" cy="972574"/>
          </a:xfrm>
          <a:prstGeom prst="rect">
            <a:avLst/>
          </a:prstGeom>
          <a:noFill/>
          <a:ln w="9525">
            <a:noFill/>
            <a:miter lim="800000"/>
            <a:headEnd/>
            <a:tailEnd/>
          </a:ln>
        </p:spPr>
        <p:txBody>
          <a:bodyPr wrap="square">
            <a:spAutoFit/>
          </a:bodyPr>
          <a:lstStyle/>
          <a:p>
            <a:pPr>
              <a:spcBef>
                <a:spcPct val="20000"/>
              </a:spcBef>
            </a:pPr>
            <a:r>
              <a:rPr lang="fr-FR" sz="1100" u="none" dirty="0">
                <a:latin typeface="Arial" pitchFamily="34" charset="0"/>
                <a:cs typeface="Arial" pitchFamily="34" charset="0"/>
              </a:rPr>
              <a:t>Une toute petite carte que nous pouvons obtenir facilement. Cliquer </a:t>
            </a:r>
            <a:r>
              <a:rPr lang="fr-FR" sz="1100" u="none" dirty="0">
                <a:latin typeface="Arial" pitchFamily="34" charset="0"/>
                <a:cs typeface="Arial" pitchFamily="34" charset="0"/>
                <a:hlinkClick r:id="rId2"/>
              </a:rPr>
              <a:t>ici</a:t>
            </a:r>
            <a:r>
              <a:rPr lang="fr-FR" sz="1100" u="none" dirty="0">
                <a:latin typeface="Arial" pitchFamily="34" charset="0"/>
                <a:cs typeface="Arial" pitchFamily="34" charset="0"/>
              </a:rPr>
              <a:t> pour en savoir plus.</a:t>
            </a:r>
            <a:br>
              <a:rPr lang="fr-FR" sz="1100" u="none" dirty="0">
                <a:latin typeface="Arial" pitchFamily="34" charset="0"/>
                <a:cs typeface="Arial" pitchFamily="34" charset="0"/>
              </a:rPr>
            </a:br>
            <a:endParaRPr lang="fr-FR" sz="1100" u="none" dirty="0">
              <a:latin typeface="Arial" pitchFamily="34" charset="0"/>
              <a:cs typeface="Arial" pitchFamily="34" charset="0"/>
            </a:endParaRPr>
          </a:p>
          <a:p>
            <a:pPr>
              <a:spcBef>
                <a:spcPct val="20000"/>
              </a:spcBef>
            </a:pPr>
            <a:r>
              <a:rPr lang="fr-FR" sz="1100" u="none" dirty="0">
                <a:latin typeface="Arial" pitchFamily="34" charset="0"/>
                <a:cs typeface="Arial" pitchFamily="34" charset="0"/>
              </a:rPr>
              <a:t>Un câble USB est nécessaire pour l'alimenter et lui transférer des programmes.</a:t>
            </a:r>
          </a:p>
        </p:txBody>
      </p:sp>
      <p:sp>
        <p:nvSpPr>
          <p:cNvPr id="9" name="Rectangle 8"/>
          <p:cNvSpPr/>
          <p:nvPr/>
        </p:nvSpPr>
        <p:spPr>
          <a:xfrm>
            <a:off x="468313" y="2276475"/>
            <a:ext cx="3743647" cy="2563779"/>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Une version du logiciel Scratch 1.4 permet de la programmer </a:t>
            </a:r>
            <a:r>
              <a:rPr lang="fr-FR" sz="1100" u="none" dirty="0" smtClean="0">
                <a:solidFill>
                  <a:schemeClr val="bg1">
                    <a:lumMod val="50000"/>
                  </a:schemeClr>
                </a:solidFill>
                <a:latin typeface="Arial" pitchFamily="34" charset="0"/>
                <a:cs typeface="Arial" pitchFamily="34" charset="0"/>
              </a:rPr>
              <a:t>en </a:t>
            </a:r>
            <a:r>
              <a:rPr lang="fr-FR" sz="1100" u="none" dirty="0">
                <a:solidFill>
                  <a:schemeClr val="bg1">
                    <a:lumMod val="50000"/>
                  </a:schemeClr>
                </a:solidFill>
                <a:latin typeface="Arial" pitchFamily="34" charset="0"/>
                <a:cs typeface="Arial" pitchFamily="34" charset="0"/>
              </a:rPr>
              <a:t>temps </a:t>
            </a:r>
            <a:r>
              <a:rPr lang="fr-FR" sz="1100" u="none" dirty="0" smtClean="0">
                <a:solidFill>
                  <a:schemeClr val="bg1">
                    <a:lumMod val="50000"/>
                  </a:schemeClr>
                </a:solidFill>
                <a:latin typeface="Arial" pitchFamily="34" charset="0"/>
                <a:cs typeface="Arial" pitchFamily="34" charset="0"/>
              </a:rPr>
              <a:t>réel.</a:t>
            </a: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Vous pouvez la récupérer à cette adresse </a:t>
            </a:r>
            <a:r>
              <a:rPr lang="fr-FR" sz="1100" u="none" dirty="0" smtClean="0">
                <a:solidFill>
                  <a:schemeClr val="bg1">
                    <a:lumMod val="50000"/>
                  </a:schemeClr>
                </a:solidFill>
                <a:latin typeface="Arial" pitchFamily="34" charset="0"/>
                <a:cs typeface="Arial" pitchFamily="34" charset="0"/>
              </a:rPr>
              <a:t>:</a:t>
            </a:r>
            <a:r>
              <a:rPr lang="fr-FR" sz="1100" u="none" dirty="0">
                <a:solidFill>
                  <a:schemeClr val="bg1">
                    <a:lumMod val="50000"/>
                  </a:schemeClr>
                </a:solidFill>
                <a:latin typeface="Arial" pitchFamily="34" charset="0"/>
                <a:cs typeface="Arial" pitchFamily="34" charset="0"/>
              </a:rPr>
              <a:t> </a:t>
            </a:r>
            <a:r>
              <a:rPr lang="fr-FR" sz="1100" u="none" dirty="0" smtClean="0">
                <a:solidFill>
                  <a:schemeClr val="bg1">
                    <a:lumMod val="50000"/>
                  </a:schemeClr>
                </a:solidFill>
                <a:latin typeface="Arial" pitchFamily="34" charset="0"/>
                <a:cs typeface="Arial" pitchFamily="34" charset="0"/>
                <a:hlinkClick r:id="rId3"/>
              </a:rPr>
              <a:t>http</a:t>
            </a:r>
            <a:r>
              <a:rPr lang="fr-FR" sz="1100" u="none" dirty="0">
                <a:solidFill>
                  <a:schemeClr val="bg1">
                    <a:lumMod val="50000"/>
                  </a:schemeClr>
                </a:solidFill>
                <a:latin typeface="Arial" pitchFamily="34" charset="0"/>
                <a:cs typeface="Arial" pitchFamily="34" charset="0"/>
                <a:hlinkClick r:id="rId3"/>
              </a:rPr>
              <a:t>://s4a.cat/</a:t>
            </a:r>
            <a:r>
              <a:rPr lang="fr-FR" sz="1100" u="none" dirty="0">
                <a:solidFill>
                  <a:schemeClr val="bg1">
                    <a:lumMod val="50000"/>
                  </a:schemeClr>
                </a:solidFill>
                <a:latin typeface="Arial" pitchFamily="34" charset="0"/>
                <a:cs typeface="Arial" pitchFamily="34" charset="0"/>
              </a:rPr>
              <a:t>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Vous aurez également besoin de l'éditeur de programme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que l'on peut récupérer à cette adresse : </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hlinkClick r:id="rId4"/>
              </a:rPr>
              <a:t>http://arduino.googlecode.com/files/arduino-1.0.5-windows.zip</a:t>
            </a:r>
            <a:r>
              <a:rPr lang="fr-FR" sz="1100" u="none" dirty="0">
                <a:solidFill>
                  <a:schemeClr val="bg1">
                    <a:lumMod val="50000"/>
                  </a:schemeClr>
                </a:solidFill>
                <a:latin typeface="Arial" pitchFamily="34" charset="0"/>
                <a:cs typeface="Arial" pitchFamily="34" charset="0"/>
              </a:rPr>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terminer, il faut également récupérer le </a:t>
            </a:r>
            <a:r>
              <a:rPr lang="fr-FR" sz="1100" u="none" dirty="0" err="1">
                <a:solidFill>
                  <a:schemeClr val="bg1">
                    <a:lumMod val="50000"/>
                  </a:schemeClr>
                </a:solidFill>
                <a:latin typeface="Arial" pitchFamily="34" charset="0"/>
                <a:cs typeface="Arial" pitchFamily="34" charset="0"/>
              </a:rPr>
              <a:t>firmware</a:t>
            </a:r>
            <a:r>
              <a:rPr lang="fr-FR" sz="1100" u="none" dirty="0">
                <a:solidFill>
                  <a:schemeClr val="bg1">
                    <a:lumMod val="50000"/>
                  </a:schemeClr>
                </a:solidFill>
                <a:latin typeface="Arial" pitchFamily="34" charset="0"/>
                <a:cs typeface="Arial" pitchFamily="34" charset="0"/>
              </a:rPr>
              <a:t> à cette adresse et le transférer dans la carte avant de lancer Scratch (s4a).</a:t>
            </a:r>
            <a:br>
              <a:rPr lang="fr-FR" sz="1100" u="none" dirty="0">
                <a:solidFill>
                  <a:schemeClr val="bg1">
                    <a:lumMod val="50000"/>
                  </a:schemeClr>
                </a:solidFill>
                <a:latin typeface="Arial" pitchFamily="34" charset="0"/>
                <a:cs typeface="Arial" pitchFamily="34" charset="0"/>
              </a:rPr>
            </a:br>
            <a:r>
              <a:rPr lang="fr-FR" sz="1100" u="none" dirty="0">
                <a:solidFill>
                  <a:schemeClr val="bg1">
                    <a:lumMod val="50000"/>
                  </a:schemeClr>
                </a:solidFill>
                <a:latin typeface="Arial" pitchFamily="34" charset="0"/>
                <a:cs typeface="Arial" pitchFamily="34" charset="0"/>
                <a:hlinkClick r:id="rId5"/>
              </a:rPr>
              <a:t>http://s4a.cat/downloads/S4AFirmware15.ino</a:t>
            </a:r>
            <a:endParaRPr lang="fr-FR" sz="1100" u="none" dirty="0">
              <a:solidFill>
                <a:schemeClr val="bg1">
                  <a:lumMod val="50000"/>
                </a:schemeClr>
              </a:solidFill>
              <a:latin typeface="Arial" pitchFamily="34" charset="0"/>
              <a:cs typeface="Arial" pitchFamily="34" charset="0"/>
            </a:endParaRPr>
          </a:p>
        </p:txBody>
      </p:sp>
      <p:pic>
        <p:nvPicPr>
          <p:cNvPr id="34823" name="Picture 4" descr="https://1911c179-a-62cb3a1a-s-sites.googlegroups.com/site/brossolettetechnologies/carte-arduino-uno/firmware.png?attachauth=ANoY7coaYgTdONBGkIguCEQTXecwqtpq_fGQaUBXEv9-1oE-EP8y7wTkichMnkUYE8vZUcjDk5_MCIUuf0usyPQA47OfB6NWqcpa0m5k3wXhp4T1d5dDmK0GZsX1CC4QI2mf8UOZXJCRoZ3BVOn1DDIAizmM-kYl75jU3NIhmbiG6NnbyhAGOLOmQ5IegiflnWUN_y5gbSOtWZQ4W4Q78KQ4xqDz2SjQn1eJM_TU4Qak5WrnqTxnP323NfVKWvI2oV9pY4HEcnhr&amp;attredirects=0"/>
          <p:cNvPicPr>
            <a:picLocks noChangeAspect="1" noChangeArrowheads="1"/>
          </p:cNvPicPr>
          <p:nvPr/>
        </p:nvPicPr>
        <p:blipFill>
          <a:blip r:embed="rId6" cstate="email"/>
          <a:srcRect/>
          <a:stretch>
            <a:fillRect/>
          </a:stretch>
        </p:blipFill>
        <p:spPr bwMode="auto">
          <a:xfrm>
            <a:off x="4859338" y="4005263"/>
            <a:ext cx="3341687" cy="2519362"/>
          </a:xfrm>
          <a:prstGeom prst="rect">
            <a:avLst/>
          </a:prstGeom>
          <a:noFill/>
          <a:ln w="9525">
            <a:noFill/>
            <a:miter lim="800000"/>
            <a:headEnd/>
            <a:tailEnd/>
          </a:ln>
        </p:spPr>
      </p:pic>
      <p:sp>
        <p:nvSpPr>
          <p:cNvPr id="11" name="Rectangle 10"/>
          <p:cNvSpPr/>
          <p:nvPr/>
        </p:nvSpPr>
        <p:spPr>
          <a:xfrm>
            <a:off x="467544" y="5229200"/>
            <a:ext cx="4247703" cy="1344984"/>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Récupérer ce fichier et le copier sur le bureau par exemple.</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Lancer alors le logiciel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et ouvrir le fichier.</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Au démarrage, répondre OUI pour que le fichier soit mis au bon emplacement.</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p:txBody>
      </p:sp>
      <p:pic>
        <p:nvPicPr>
          <p:cNvPr id="34825" name="Image 11" descr="Sans titre 1.gif"/>
          <p:cNvPicPr>
            <a:picLocks noChangeAspect="1"/>
          </p:cNvPicPr>
          <p:nvPr/>
        </p:nvPicPr>
        <p:blipFill>
          <a:blip r:embed="rId7" cstate="email"/>
          <a:srcRect/>
          <a:stretch>
            <a:fillRect/>
          </a:stretch>
        </p:blipFill>
        <p:spPr bwMode="auto">
          <a:xfrm>
            <a:off x="4211638" y="1125538"/>
            <a:ext cx="45688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5843"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pic>
        <p:nvPicPr>
          <p:cNvPr id="35845" name="Picture 2" descr="https://1911c179-a-62cb3a1a-s-sites.googlegroups.com/site/brossolettetechnologies/carte-arduino-uno/transfert.png?attachauth=ANoY7cpy0VqZ6Ug7WdPKpz6kPMRnFYZ92sd-zFTaK4-wYZYbyVoL4ibOH6H3entpjX6GPoO96fk7ohTEmxqC5JMlSARmspxBGirdqFm_XOuTNqjb5BuI0ouVgSNMWxT_2n1Q_NnJWdjE-aXJ3aHiic0nUgg7KYvc2eUXkPn6_kTt9YQz2-7lYZU6Jb05BBfcmqhgcO-54Ct5_mU5MhbDqLJfnfSBxqClxHKRj_1DyyMjkjsADvoCWHde--tPSHzpm-Kmm-EgPCoi&amp;attredirects=0"/>
          <p:cNvPicPr>
            <a:picLocks noChangeAspect="1" noChangeArrowheads="1"/>
          </p:cNvPicPr>
          <p:nvPr/>
        </p:nvPicPr>
        <p:blipFill>
          <a:blip r:embed="rId2" cstate="email"/>
          <a:srcRect/>
          <a:stretch>
            <a:fillRect/>
          </a:stretch>
        </p:blipFill>
        <p:spPr bwMode="auto">
          <a:xfrm>
            <a:off x="827088" y="1125538"/>
            <a:ext cx="2305050" cy="2341562"/>
          </a:xfrm>
          <a:prstGeom prst="rect">
            <a:avLst/>
          </a:prstGeom>
          <a:noFill/>
          <a:ln w="9525">
            <a:noFill/>
            <a:miter lim="800000"/>
            <a:headEnd/>
            <a:tailEnd/>
          </a:ln>
        </p:spPr>
      </p:pic>
      <p:sp>
        <p:nvSpPr>
          <p:cNvPr id="12" name="Rectangle 11"/>
          <p:cNvSpPr/>
          <p:nvPr/>
        </p:nvSpPr>
        <p:spPr>
          <a:xfrm>
            <a:off x="3348038" y="1484313"/>
            <a:ext cx="4968875" cy="1852815"/>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Brancher alors votre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et cliquer sur le bouton </a:t>
            </a:r>
            <a:r>
              <a:rPr lang="fr-FR" sz="1100" u="none" dirty="0" smtClean="0">
                <a:solidFill>
                  <a:schemeClr val="bg1">
                    <a:lumMod val="50000"/>
                  </a:schemeClr>
                </a:solidFill>
                <a:latin typeface="Arial" pitchFamily="34" charset="0"/>
                <a:cs typeface="Arial" pitchFamily="34" charset="0"/>
              </a:rPr>
              <a:t>« </a:t>
            </a:r>
            <a:r>
              <a:rPr lang="fr-FR" sz="1100" u="none" dirty="0" err="1" smtClean="0">
                <a:solidFill>
                  <a:schemeClr val="bg1">
                    <a:lumMod val="50000"/>
                  </a:schemeClr>
                </a:solidFill>
                <a:latin typeface="Arial" pitchFamily="34" charset="0"/>
                <a:cs typeface="Arial" pitchFamily="34" charset="0"/>
              </a:rPr>
              <a:t>téléverser</a:t>
            </a:r>
            <a:r>
              <a:rPr lang="fr-FR" sz="1100" u="none" dirty="0">
                <a:solidFill>
                  <a:schemeClr val="bg1">
                    <a:lumMod val="50000"/>
                  </a:schemeClr>
                </a:solidFill>
                <a:latin typeface="Arial" pitchFamily="34" charset="0"/>
                <a:cs typeface="Arial" pitchFamily="34" charset="0"/>
              </a:rPr>
              <a:t>" dans le menu fichier.</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Une fois le téléchargement vers la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effectué, le programme devient résident même si </a:t>
            </a:r>
            <a:r>
              <a:rPr lang="fr-FR" sz="1100" u="none" dirty="0" smtClean="0">
                <a:solidFill>
                  <a:schemeClr val="bg1">
                    <a:lumMod val="50000"/>
                  </a:schemeClr>
                </a:solidFill>
                <a:latin typeface="Arial" pitchFamily="34" charset="0"/>
                <a:cs typeface="Arial" pitchFamily="34" charset="0"/>
              </a:rPr>
              <a:t>l'alimentation est </a:t>
            </a:r>
            <a:r>
              <a:rPr lang="fr-FR" sz="1100" u="none" dirty="0">
                <a:solidFill>
                  <a:schemeClr val="bg1">
                    <a:lumMod val="50000"/>
                  </a:schemeClr>
                </a:solidFill>
                <a:latin typeface="Arial" pitchFamily="34" charset="0"/>
                <a:cs typeface="Arial" pitchFamily="34" charset="0"/>
              </a:rPr>
              <a:t>coupée. </a:t>
            </a:r>
            <a:br>
              <a:rPr lang="fr-FR" sz="1100" u="none" dirty="0">
                <a:solidFill>
                  <a:schemeClr val="bg1">
                    <a:lumMod val="50000"/>
                  </a:schemeClr>
                </a:solidFill>
                <a:latin typeface="Arial" pitchFamily="34" charset="0"/>
                <a:cs typeface="Arial" pitchFamily="34" charset="0"/>
              </a:rPr>
            </a:b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On peut alors lancer le logiciel Scratch pour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a:t>
            </a:r>
            <a:r>
              <a:rPr lang="fr-FR" sz="1100" u="none" dirty="0" smtClean="0">
                <a:solidFill>
                  <a:schemeClr val="bg1">
                    <a:lumMod val="50000"/>
                  </a:schemeClr>
                </a:solidFill>
                <a:latin typeface="Arial" pitchFamily="34" charset="0"/>
                <a:cs typeface="Arial" pitchFamily="34" charset="0"/>
              </a:rPr>
              <a:t>En revanche, </a:t>
            </a:r>
            <a:r>
              <a:rPr lang="fr-FR" sz="1100" u="none" dirty="0">
                <a:solidFill>
                  <a:schemeClr val="bg1">
                    <a:lumMod val="50000"/>
                  </a:schemeClr>
                </a:solidFill>
                <a:latin typeface="Arial" pitchFamily="34" charset="0"/>
                <a:cs typeface="Arial" pitchFamily="34" charset="0"/>
              </a:rPr>
              <a:t>on ne peut pas transférer les programmes conçus sous Scratch pour qu'ils deviennent résidents.  C’est un problème en cas de conception de robot </a:t>
            </a:r>
            <a:r>
              <a:rPr lang="fr-FR" sz="1100" u="none" dirty="0" smtClean="0">
                <a:solidFill>
                  <a:schemeClr val="bg1">
                    <a:lumMod val="50000"/>
                  </a:schemeClr>
                </a:solidFill>
                <a:latin typeface="Arial" pitchFamily="34" charset="0"/>
                <a:cs typeface="Arial" pitchFamily="34" charset="0"/>
              </a:rPr>
              <a:t>autonome !</a:t>
            </a:r>
            <a:endParaRPr lang="fr-FR" sz="1100" dirty="0">
              <a:latin typeface="Arial" pitchFamily="34" charset="0"/>
              <a:cs typeface="Arial" pitchFamily="34" charset="0"/>
            </a:endParaRPr>
          </a:p>
        </p:txBody>
      </p:sp>
      <p:sp>
        <p:nvSpPr>
          <p:cNvPr id="13" name="ZoneTexte 12"/>
          <p:cNvSpPr txBox="1"/>
          <p:nvPr/>
        </p:nvSpPr>
        <p:spPr>
          <a:xfrm>
            <a:off x="5219700" y="3573463"/>
            <a:ext cx="3529013" cy="646331"/>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Si l’installation précédente a été réalisée correctement, au démarrage de S4A, le logiciel tente de se connecter à la carte</a:t>
            </a:r>
            <a:r>
              <a:rPr lang="fr-FR" sz="1200" u="none" dirty="0" smtClean="0">
                <a:solidFill>
                  <a:schemeClr val="bg1">
                    <a:lumMod val="50000"/>
                  </a:schemeClr>
                </a:solidFill>
                <a:latin typeface="Arial" pitchFamily="34" charset="0"/>
                <a:cs typeface="Arial" pitchFamily="34" charset="0"/>
              </a:rPr>
              <a:t>.</a:t>
            </a:r>
            <a:endParaRPr lang="fr-FR" sz="1200" u="none" dirty="0">
              <a:solidFill>
                <a:schemeClr val="bg1">
                  <a:lumMod val="50000"/>
                </a:schemeClr>
              </a:solidFill>
            </a:endParaRPr>
          </a:p>
        </p:txBody>
      </p:sp>
      <p:pic>
        <p:nvPicPr>
          <p:cNvPr id="35848" name="Picture 4"/>
          <p:cNvPicPr>
            <a:picLocks noChangeAspect="1" noChangeArrowheads="1"/>
          </p:cNvPicPr>
          <p:nvPr/>
        </p:nvPicPr>
        <p:blipFill>
          <a:blip r:embed="rId3" cstate="email"/>
          <a:srcRect/>
          <a:stretch>
            <a:fillRect/>
          </a:stretch>
        </p:blipFill>
        <p:spPr bwMode="auto">
          <a:xfrm>
            <a:off x="468313" y="3573463"/>
            <a:ext cx="4657725" cy="2933700"/>
          </a:xfrm>
          <a:prstGeom prst="rect">
            <a:avLst/>
          </a:prstGeom>
          <a:noFill/>
          <a:ln w="9525">
            <a:noFill/>
            <a:miter lim="800000"/>
            <a:headEnd/>
            <a:tailEnd/>
          </a:ln>
        </p:spPr>
      </p:pic>
      <p:pic>
        <p:nvPicPr>
          <p:cNvPr id="35849" name="Picture 5"/>
          <p:cNvPicPr>
            <a:picLocks noChangeAspect="1" noChangeArrowheads="1"/>
          </p:cNvPicPr>
          <p:nvPr/>
        </p:nvPicPr>
        <p:blipFill>
          <a:blip r:embed="rId4" cstate="email"/>
          <a:srcRect/>
          <a:stretch>
            <a:fillRect/>
          </a:stretch>
        </p:blipFill>
        <p:spPr bwMode="auto">
          <a:xfrm>
            <a:off x="5364163" y="4508500"/>
            <a:ext cx="1008062" cy="1703388"/>
          </a:xfrm>
          <a:prstGeom prst="rect">
            <a:avLst/>
          </a:prstGeom>
          <a:noFill/>
          <a:ln w="9525">
            <a:noFill/>
            <a:miter lim="800000"/>
            <a:headEnd/>
            <a:tailEnd/>
          </a:ln>
        </p:spPr>
      </p:pic>
      <p:sp>
        <p:nvSpPr>
          <p:cNvPr id="35850" name="ZoneTexte 15"/>
          <p:cNvSpPr txBox="1">
            <a:spLocks noChangeArrowheads="1"/>
          </p:cNvSpPr>
          <p:nvPr/>
        </p:nvSpPr>
        <p:spPr bwMode="auto">
          <a:xfrm>
            <a:off x="6516688" y="4221163"/>
            <a:ext cx="184150" cy="830262"/>
          </a:xfrm>
          <a:prstGeom prst="rect">
            <a:avLst/>
          </a:prstGeom>
          <a:noFill/>
          <a:ln w="9525">
            <a:noFill/>
            <a:miter lim="800000"/>
            <a:headEnd/>
            <a:tailEnd/>
          </a:ln>
        </p:spPr>
        <p:txBody>
          <a:bodyPr wrap="none">
            <a:spAutoFit/>
          </a:bodyPr>
          <a:lstStyle/>
          <a:p>
            <a:pPr algn="ctr">
              <a:spcBef>
                <a:spcPct val="20000"/>
              </a:spcBef>
            </a:pPr>
            <a:endParaRPr lang="fr-FR"/>
          </a:p>
        </p:txBody>
      </p:sp>
      <p:sp>
        <p:nvSpPr>
          <p:cNvPr id="35851" name="ZoneTexte 16"/>
          <p:cNvSpPr txBox="1">
            <a:spLocks noChangeArrowheads="1"/>
          </p:cNvSpPr>
          <p:nvPr/>
        </p:nvSpPr>
        <p:spPr bwMode="auto">
          <a:xfrm>
            <a:off x="6372200" y="4797425"/>
            <a:ext cx="2376264" cy="830997"/>
          </a:xfrm>
          <a:prstGeom prst="rect">
            <a:avLst/>
          </a:prstGeom>
          <a:noFill/>
          <a:ln w="9525">
            <a:noFill/>
            <a:miter lim="800000"/>
            <a:headEnd/>
            <a:tailEnd/>
          </a:ln>
        </p:spPr>
        <p:txBody>
          <a:bodyPr wrap="square">
            <a:spAutoFit/>
          </a:bodyPr>
          <a:lstStyle/>
          <a:p>
            <a:pPr>
              <a:spcBef>
                <a:spcPct val="20000"/>
              </a:spcBef>
            </a:pPr>
            <a:r>
              <a:rPr lang="fr-FR" sz="1200" u="none" dirty="0">
                <a:latin typeface="Arial" pitchFamily="34" charset="0"/>
                <a:cs typeface="Arial" pitchFamily="34" charset="0"/>
              </a:rPr>
              <a:t>Si vous connectez l’interface </a:t>
            </a:r>
            <a:r>
              <a:rPr lang="fr-FR" sz="1200" u="none" dirty="0" err="1">
                <a:latin typeface="Arial" pitchFamily="34" charset="0"/>
                <a:cs typeface="Arial" pitchFamily="34" charset="0"/>
              </a:rPr>
              <a:t>Arduino</a:t>
            </a:r>
            <a:r>
              <a:rPr lang="fr-FR" sz="1200" u="none" dirty="0">
                <a:latin typeface="Arial" pitchFamily="34" charset="0"/>
                <a:cs typeface="Arial" pitchFamily="34" charset="0"/>
              </a:rPr>
              <a:t>®, le message </a:t>
            </a:r>
            <a:r>
              <a:rPr lang="fr-FR" sz="1200" u="none" dirty="0" smtClean="0">
                <a:latin typeface="Arial" pitchFamily="34" charset="0"/>
                <a:cs typeface="Arial" pitchFamily="34" charset="0"/>
              </a:rPr>
              <a:t>ci-contre </a:t>
            </a:r>
            <a:r>
              <a:rPr lang="fr-FR" sz="1200" u="none" dirty="0">
                <a:latin typeface="Arial" pitchFamily="34" charset="0"/>
                <a:cs typeface="Arial" pitchFamily="34" charset="0"/>
              </a:rPr>
              <a:t>indique que la connexion est établie.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6867"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6" name="ZoneTexte 5"/>
          <p:cNvSpPr txBox="1"/>
          <p:nvPr/>
        </p:nvSpPr>
        <p:spPr>
          <a:xfrm>
            <a:off x="468313" y="765175"/>
            <a:ext cx="8280400" cy="277813"/>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LA CARTE ARDUINO « UNO ».</a:t>
            </a:r>
          </a:p>
        </p:txBody>
      </p:sp>
      <p:pic>
        <p:nvPicPr>
          <p:cNvPr id="36869" name="Picture 3"/>
          <p:cNvPicPr>
            <a:picLocks noGrp="1" noChangeAspect="1" noChangeArrowheads="1"/>
          </p:cNvPicPr>
          <p:nvPr>
            <p:ph idx="1"/>
          </p:nvPr>
        </p:nvPicPr>
        <p:blipFill>
          <a:blip r:embed="rId2" cstate="email"/>
          <a:srcRect/>
          <a:stretch>
            <a:fillRect/>
          </a:stretch>
        </p:blipFill>
        <p:spPr>
          <a:xfrm>
            <a:off x="468313" y="1125538"/>
            <a:ext cx="2127250" cy="3657600"/>
          </a:xfrm>
          <a:noFill/>
        </p:spPr>
      </p:pic>
      <p:sp>
        <p:nvSpPr>
          <p:cNvPr id="15" name="ZoneTexte 14"/>
          <p:cNvSpPr txBox="1"/>
          <p:nvPr/>
        </p:nvSpPr>
        <p:spPr>
          <a:xfrm>
            <a:off x="2700338" y="1341438"/>
            <a:ext cx="6048375" cy="46037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S4A, vous découvrez les commandes compatibles avec cette interface, en cliquant sur l’onglet « </a:t>
            </a:r>
            <a:r>
              <a:rPr lang="fr-FR" sz="1200" u="none" dirty="0" smtClean="0">
                <a:solidFill>
                  <a:schemeClr val="bg1">
                    <a:lumMod val="50000"/>
                  </a:schemeClr>
                </a:solidFill>
                <a:latin typeface="Arial" pitchFamily="34" charset="0"/>
                <a:cs typeface="Arial" pitchFamily="34" charset="0"/>
              </a:rPr>
              <a:t>mouvement</a:t>
            </a:r>
            <a:r>
              <a:rPr lang="fr-FR" sz="1200" u="none" dirty="0">
                <a:solidFill>
                  <a:schemeClr val="bg1">
                    <a:lumMod val="50000"/>
                  </a:schemeClr>
                </a:solidFill>
                <a:latin typeface="Arial" pitchFamily="34" charset="0"/>
                <a:cs typeface="Arial" pitchFamily="34" charset="0"/>
              </a:rPr>
              <a:t> ».</a:t>
            </a:r>
          </a:p>
        </p:txBody>
      </p:sp>
      <p:pic>
        <p:nvPicPr>
          <p:cNvPr id="18" name="Image 17" descr="Sans titre 1.gif"/>
          <p:cNvPicPr>
            <a:picLocks noChangeAspect="1"/>
          </p:cNvPicPr>
          <p:nvPr/>
        </p:nvPicPr>
        <p:blipFill>
          <a:blip r:embed="rId3" cstate="email"/>
          <a:stretch>
            <a:fillRect/>
          </a:stretch>
        </p:blipFill>
        <p:spPr>
          <a:xfrm>
            <a:off x="2916238" y="2060575"/>
            <a:ext cx="2232025" cy="2232025"/>
          </a:xfrm>
          <a:prstGeom prst="rect">
            <a:avLst/>
          </a:prstGeom>
          <a:ln>
            <a:solidFill>
              <a:schemeClr val="bg1">
                <a:lumMod val="50000"/>
              </a:schemeClr>
            </a:solidFill>
          </a:ln>
        </p:spPr>
      </p:pic>
      <p:sp>
        <p:nvSpPr>
          <p:cNvPr id="19" name="ZoneTexte 18"/>
          <p:cNvSpPr txBox="1"/>
          <p:nvPr/>
        </p:nvSpPr>
        <p:spPr>
          <a:xfrm>
            <a:off x="5219700" y="1989138"/>
            <a:ext cx="3600450" cy="769441"/>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carte </a:t>
            </a:r>
            <a:r>
              <a:rPr lang="fr-FR" sz="1100" u="none" dirty="0" err="1">
                <a:solidFill>
                  <a:schemeClr val="bg1">
                    <a:lumMod val="50000"/>
                  </a:schemeClr>
                </a:solidFill>
                <a:latin typeface="Arial" pitchFamily="34" charset="0"/>
                <a:cs typeface="Arial" pitchFamily="34" charset="0"/>
              </a:rPr>
              <a:t>Arduino</a:t>
            </a:r>
            <a:r>
              <a:rPr lang="fr-FR" sz="1100" u="none" dirty="0">
                <a:solidFill>
                  <a:schemeClr val="bg1">
                    <a:lumMod val="50000"/>
                  </a:schemeClr>
                </a:solidFill>
                <a:latin typeface="Arial" pitchFamily="34" charset="0"/>
                <a:cs typeface="Arial" pitchFamily="34" charset="0"/>
              </a:rPr>
              <a:t> « UNO » ne suffit pas en elle-même à piloter des actionneurs comme des lampes ou des moteurs électriques. Il faut lui adjoindre une carte de puissance comme celle disponible </a:t>
            </a:r>
            <a:r>
              <a:rPr lang="fr-FR" sz="1100" u="none" dirty="0">
                <a:solidFill>
                  <a:schemeClr val="bg1">
                    <a:lumMod val="50000"/>
                  </a:schemeClr>
                </a:solidFill>
                <a:latin typeface="Arial" pitchFamily="34" charset="0"/>
                <a:cs typeface="Arial" pitchFamily="34" charset="0"/>
                <a:hlinkClick r:id="rId4"/>
              </a:rPr>
              <a:t>ici</a:t>
            </a:r>
            <a:r>
              <a:rPr lang="fr-FR" sz="1100" u="none" dirty="0">
                <a:solidFill>
                  <a:schemeClr val="bg1">
                    <a:lumMod val="50000"/>
                  </a:schemeClr>
                </a:solidFill>
                <a:latin typeface="Arial" pitchFamily="34" charset="0"/>
                <a:cs typeface="Arial" pitchFamily="34" charset="0"/>
              </a:rPr>
              <a:t>.</a:t>
            </a:r>
          </a:p>
        </p:txBody>
      </p:sp>
      <p:sp>
        <p:nvSpPr>
          <p:cNvPr id="36873" name="Rectangle 19"/>
          <p:cNvSpPr>
            <a:spLocks noChangeArrowheads="1"/>
          </p:cNvSpPr>
          <p:nvPr/>
        </p:nvSpPr>
        <p:spPr bwMode="auto">
          <a:xfrm>
            <a:off x="2987675" y="3716338"/>
            <a:ext cx="2016125" cy="646331"/>
          </a:xfrm>
          <a:prstGeom prst="rect">
            <a:avLst/>
          </a:prstGeom>
          <a:noFill/>
          <a:ln w="9525">
            <a:noFill/>
            <a:miter lim="800000"/>
            <a:headEnd/>
            <a:tailEnd/>
          </a:ln>
        </p:spPr>
        <p:txBody>
          <a:bodyPr>
            <a:spAutoFit/>
          </a:bodyPr>
          <a:lstStyle/>
          <a:p>
            <a:pPr algn="ctr">
              <a:spcBef>
                <a:spcPct val="20000"/>
              </a:spcBef>
            </a:pPr>
            <a:r>
              <a:rPr lang="fr-FR" sz="1200" b="1" dirty="0">
                <a:latin typeface="Arial" pitchFamily="34" charset="0"/>
                <a:cs typeface="Arial" pitchFamily="34" charset="0"/>
              </a:rPr>
              <a:t>I/O </a:t>
            </a:r>
            <a:r>
              <a:rPr lang="fr-FR" sz="1200" b="1" dirty="0" err="1">
                <a:latin typeface="Arial" pitchFamily="34" charset="0"/>
                <a:cs typeface="Arial" pitchFamily="34" charset="0"/>
              </a:rPr>
              <a:t>Shield</a:t>
            </a:r>
            <a:r>
              <a:rPr lang="fr-FR" sz="1200" b="1" dirty="0">
                <a:latin typeface="Arial" pitchFamily="34" charset="0"/>
                <a:cs typeface="Arial" pitchFamily="34" charset="0"/>
              </a:rPr>
              <a:t> pour </a:t>
            </a:r>
            <a:r>
              <a:rPr lang="fr-FR" sz="1200" b="1" dirty="0" err="1">
                <a:latin typeface="Arial" pitchFamily="34" charset="0"/>
                <a:cs typeface="Arial" pitchFamily="34" charset="0"/>
              </a:rPr>
              <a:t>Arduino</a:t>
            </a:r>
            <a:r>
              <a:rPr lang="fr-FR" sz="1200" b="1" dirty="0">
                <a:latin typeface="Arial" pitchFamily="34" charset="0"/>
                <a:cs typeface="Arial" pitchFamily="34" charset="0"/>
              </a:rPr>
              <a:t>® kit monté </a:t>
            </a:r>
            <a:r>
              <a:rPr lang="fr-FR" sz="1200" b="1" dirty="0" err="1">
                <a:latin typeface="Arial" pitchFamily="34" charset="0"/>
                <a:cs typeface="Arial" pitchFamily="34" charset="0"/>
              </a:rPr>
              <a:t>Velleman</a:t>
            </a:r>
            <a:r>
              <a:rPr lang="fr-FR" sz="1200" b="1" dirty="0">
                <a:latin typeface="Arial" pitchFamily="34" charset="0"/>
                <a:cs typeface="Arial" pitchFamily="34" charset="0"/>
              </a:rPr>
              <a:t> VMA05</a:t>
            </a:r>
          </a:p>
        </p:txBody>
      </p:sp>
      <p:sp>
        <p:nvSpPr>
          <p:cNvPr id="64515" name="Rectangle 3"/>
          <p:cNvSpPr>
            <a:spLocks noChangeArrowheads="1"/>
          </p:cNvSpPr>
          <p:nvPr/>
        </p:nvSpPr>
        <p:spPr bwMode="auto">
          <a:xfrm>
            <a:off x="5940425" y="2996901"/>
            <a:ext cx="2304990" cy="1237262"/>
          </a:xfrm>
          <a:prstGeom prst="rect">
            <a:avLst/>
          </a:prstGeom>
          <a:noFill/>
          <a:ln w="9525" cap="flat" cmpd="sng">
            <a:solidFill>
              <a:schemeClr val="bg1">
                <a:lumMod val="50000"/>
              </a:schemeClr>
            </a:solidFill>
            <a:prstDash val="solid"/>
            <a:miter lim="800000"/>
            <a:headEnd/>
            <a:tailEnd/>
          </a:ln>
          <a:effectLst/>
        </p:spPr>
        <p:txBody>
          <a:bodyPr wrap="none" anchor="ctr">
            <a:spAutoFit/>
          </a:bodyPr>
          <a:lstStyle/>
          <a:p>
            <a:pPr>
              <a:spcBef>
                <a:spcPct val="20000"/>
              </a:spcBef>
              <a:defRPr/>
            </a:pPr>
            <a:r>
              <a:rPr lang="en-US" sz="1200" b="1" u="none" dirty="0" err="1">
                <a:latin typeface="Arial" pitchFamily="34" charset="0"/>
                <a:cs typeface="Arial" pitchFamily="34" charset="0"/>
              </a:rPr>
              <a:t>Caractéristiques</a:t>
            </a:r>
            <a:r>
              <a:rPr lang="en-US" sz="1200" b="1" u="none" dirty="0">
                <a:latin typeface="Arial" pitchFamily="34" charset="0"/>
                <a:cs typeface="Arial" pitchFamily="34" charset="0"/>
              </a:rPr>
              <a:t> techniques</a:t>
            </a:r>
          </a:p>
          <a:p>
            <a:pPr>
              <a:spcBef>
                <a:spcPct val="20000"/>
              </a:spcBef>
              <a:defRPr/>
            </a:pPr>
            <a:endParaRPr lang="fr-FR" sz="1200" u="none" dirty="0">
              <a:latin typeface="Arial" pitchFamily="34" charset="0"/>
              <a:cs typeface="Arial" pitchFamily="34" charset="0"/>
            </a:endParaRPr>
          </a:p>
          <a:p>
            <a:pPr>
              <a:buFontTx/>
              <a:buChar char="•"/>
              <a:defRPr/>
            </a:pPr>
            <a:r>
              <a:rPr lang="fr-FR" sz="1200" u="none" dirty="0">
                <a:latin typeface="Arial" pitchFamily="34" charset="0"/>
                <a:cs typeface="Arial" pitchFamily="34" charset="0"/>
              </a:rPr>
              <a:t>6 sorties sur relais</a:t>
            </a:r>
          </a:p>
          <a:p>
            <a:pPr>
              <a:buFontTx/>
              <a:buChar char="•"/>
              <a:defRPr/>
            </a:pPr>
            <a:r>
              <a:rPr lang="fr-FR" sz="1200" u="none" dirty="0">
                <a:latin typeface="Arial" pitchFamily="34" charset="0"/>
                <a:cs typeface="Arial" pitchFamily="34" charset="0"/>
              </a:rPr>
              <a:t>6 entrées analogiques</a:t>
            </a:r>
          </a:p>
          <a:p>
            <a:pPr>
              <a:buFontTx/>
              <a:buChar char="•"/>
              <a:defRPr/>
            </a:pPr>
            <a:r>
              <a:rPr lang="fr-FR" sz="1200" u="none" dirty="0">
                <a:latin typeface="Arial" pitchFamily="34" charset="0"/>
                <a:cs typeface="Arial" pitchFamily="34" charset="0"/>
              </a:rPr>
              <a:t>6 entrées numériques</a:t>
            </a:r>
          </a:p>
          <a:p>
            <a:pPr>
              <a:buFontTx/>
              <a:buChar char="•"/>
              <a:defRPr/>
            </a:pPr>
            <a:r>
              <a:rPr lang="fr-FR" sz="1200" u="none" dirty="0">
                <a:latin typeface="Arial" pitchFamily="34" charset="0"/>
                <a:cs typeface="Arial" pitchFamily="34" charset="0"/>
              </a:rPr>
              <a:t>charge de 1A (max.) par sortie</a:t>
            </a:r>
            <a:endParaRPr lang="fr-FR" dirty="0">
              <a:latin typeface="Arial" pitchFamily="34" charset="0"/>
              <a:cs typeface="Arial" pitchFamily="34" charset="0"/>
            </a:endParaRPr>
          </a:p>
        </p:txBody>
      </p:sp>
      <p:sp>
        <p:nvSpPr>
          <p:cNvPr id="36875" name="AutoShape 5" descr="http://f-leb.developpez.com/tutoriels/arduino/univers_arduino/part1/images/DescriptionArduinoUno.jpg"/>
          <p:cNvSpPr>
            <a:spLocks noChangeAspect="1" noChangeArrowheads="1"/>
          </p:cNvSpPr>
          <p:nvPr/>
        </p:nvSpPr>
        <p:spPr bwMode="auto">
          <a:xfrm>
            <a:off x="4159250" y="-1981200"/>
            <a:ext cx="6724650" cy="4133850"/>
          </a:xfrm>
          <a:prstGeom prst="rect">
            <a:avLst/>
          </a:prstGeom>
          <a:noFill/>
          <a:ln w="9525">
            <a:noFill/>
            <a:miter lim="800000"/>
            <a:headEnd/>
            <a:tailEnd/>
          </a:ln>
        </p:spPr>
        <p:txBody>
          <a:bodyPr/>
          <a:lstStyle/>
          <a:p>
            <a:pPr algn="ctr">
              <a:spcBef>
                <a:spcPct val="20000"/>
              </a:spcBef>
            </a:pPr>
            <a:endParaRPr lang="fr-FR"/>
          </a:p>
        </p:txBody>
      </p:sp>
      <p:pic>
        <p:nvPicPr>
          <p:cNvPr id="36876" name="Image 21" descr="Sans titre 1.gif"/>
          <p:cNvPicPr>
            <a:picLocks noChangeAspect="1"/>
          </p:cNvPicPr>
          <p:nvPr/>
        </p:nvPicPr>
        <p:blipFill>
          <a:blip r:embed="rId5" cstate="email"/>
          <a:srcRect/>
          <a:stretch>
            <a:fillRect/>
          </a:stretch>
        </p:blipFill>
        <p:spPr bwMode="auto">
          <a:xfrm>
            <a:off x="5795963" y="4292600"/>
            <a:ext cx="2376487" cy="1671638"/>
          </a:xfrm>
          <a:prstGeom prst="rect">
            <a:avLst/>
          </a:prstGeom>
          <a:noFill/>
          <a:ln w="9525">
            <a:noFill/>
            <a:miter lim="800000"/>
            <a:headEnd/>
            <a:tailEnd/>
          </a:ln>
        </p:spPr>
      </p:pic>
      <p:sp>
        <p:nvSpPr>
          <p:cNvPr id="36877" name="Rectangle 22"/>
          <p:cNvSpPr>
            <a:spLocks noChangeArrowheads="1"/>
          </p:cNvSpPr>
          <p:nvPr/>
        </p:nvSpPr>
        <p:spPr bwMode="auto">
          <a:xfrm>
            <a:off x="2771775" y="4365625"/>
            <a:ext cx="2592388" cy="460375"/>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hlinkClick r:id="rId6"/>
              </a:rPr>
              <a:t>http://www.velleman.co.uk/contents/en-uk/ka05.pdf</a:t>
            </a:r>
            <a:endParaRPr lang="fr-FR" sz="1200" u="none" dirty="0">
              <a:latin typeface="Arial" pitchFamily="34" charset="0"/>
              <a:cs typeface="Arial" pitchFamily="34" charset="0"/>
            </a:endParaRPr>
          </a:p>
        </p:txBody>
      </p:sp>
      <p:sp>
        <p:nvSpPr>
          <p:cNvPr id="36878" name="ZoneTexte 23"/>
          <p:cNvSpPr txBox="1">
            <a:spLocks noChangeArrowheads="1"/>
          </p:cNvSpPr>
          <p:nvPr/>
        </p:nvSpPr>
        <p:spPr bwMode="auto">
          <a:xfrm>
            <a:off x="5508625" y="6021388"/>
            <a:ext cx="3311525" cy="498475"/>
          </a:xfrm>
          <a:prstGeom prst="rect">
            <a:avLst/>
          </a:prstGeom>
          <a:noFill/>
          <a:ln w="9525">
            <a:noFill/>
            <a:miter lim="800000"/>
            <a:headEnd/>
            <a:tailEnd/>
          </a:ln>
        </p:spPr>
        <p:txBody>
          <a:bodyPr>
            <a:spAutoFit/>
          </a:bodyPr>
          <a:lstStyle/>
          <a:p>
            <a:pPr algn="ctr">
              <a:spcBef>
                <a:spcPct val="20000"/>
              </a:spcBef>
            </a:pPr>
            <a:r>
              <a:rPr lang="fr-FR" sz="1200" u="none" dirty="0">
                <a:solidFill>
                  <a:schemeClr val="bg1"/>
                </a:solidFill>
                <a:latin typeface="Arial" pitchFamily="34" charset="0"/>
                <a:cs typeface="Arial" pitchFamily="34" charset="0"/>
              </a:rPr>
              <a:t>Cette carte se monte directement </a:t>
            </a:r>
          </a:p>
          <a:p>
            <a:pPr algn="ctr">
              <a:spcBef>
                <a:spcPct val="20000"/>
              </a:spcBef>
            </a:pPr>
            <a:r>
              <a:rPr lang="fr-FR" sz="1200" u="none" dirty="0">
                <a:solidFill>
                  <a:schemeClr val="bg1"/>
                </a:solidFill>
                <a:latin typeface="Arial" pitchFamily="34" charset="0"/>
                <a:cs typeface="Arial" pitchFamily="34" charset="0"/>
              </a:rPr>
              <a:t>sur la carte </a:t>
            </a:r>
            <a:r>
              <a:rPr lang="fr-FR" sz="1200" u="none" dirty="0" err="1">
                <a:solidFill>
                  <a:schemeClr val="bg1"/>
                </a:solidFill>
                <a:latin typeface="Arial" pitchFamily="34" charset="0"/>
                <a:cs typeface="Arial" pitchFamily="34" charset="0"/>
              </a:rPr>
              <a:t>Arduino</a:t>
            </a:r>
            <a:r>
              <a:rPr lang="fr-FR" sz="1200" u="none" dirty="0">
                <a:solidFill>
                  <a:schemeClr val="bg1"/>
                </a:solidFill>
                <a:latin typeface="Arial" pitchFamily="34" charset="0"/>
                <a:cs typeface="Arial" pitchFamily="34" charset="0"/>
              </a:rPr>
              <a:t>. </a:t>
            </a:r>
          </a:p>
        </p:txBody>
      </p:sp>
      <p:sp>
        <p:nvSpPr>
          <p:cNvPr id="36879" name="ZoneTexte 15"/>
          <p:cNvSpPr txBox="1">
            <a:spLocks noChangeArrowheads="1"/>
          </p:cNvSpPr>
          <p:nvPr/>
        </p:nvSpPr>
        <p:spPr bwMode="auto">
          <a:xfrm>
            <a:off x="323850" y="4941888"/>
            <a:ext cx="2879725" cy="1344984"/>
          </a:xfrm>
          <a:prstGeom prst="rect">
            <a:avLst/>
          </a:prstGeom>
          <a:noFill/>
          <a:ln w="9525">
            <a:noFill/>
            <a:miter lim="800000"/>
            <a:headEnd/>
            <a:tailEnd/>
          </a:ln>
        </p:spPr>
        <p:txBody>
          <a:bodyPr>
            <a:spAutoFit/>
          </a:bodyPr>
          <a:lstStyle/>
          <a:p>
            <a:pPr>
              <a:spcBef>
                <a:spcPct val="20000"/>
              </a:spcBef>
            </a:pPr>
            <a:r>
              <a:rPr lang="fr-FR" sz="1100" u="none" dirty="0">
                <a:solidFill>
                  <a:schemeClr val="bg1"/>
                </a:solidFill>
                <a:latin typeface="Arial" charset="0"/>
                <a:cs typeface="Arial" charset="0"/>
              </a:rPr>
              <a:t>Les instructions : digital n [on ou off] permettent le pilotage des sorties de l’interface.</a:t>
            </a:r>
          </a:p>
          <a:p>
            <a:pPr>
              <a:spcBef>
                <a:spcPct val="20000"/>
              </a:spcBef>
            </a:pPr>
            <a:endParaRPr lang="fr-FR" sz="1100" u="none" dirty="0">
              <a:solidFill>
                <a:schemeClr val="bg1"/>
              </a:solidFill>
              <a:latin typeface="Arial" charset="0"/>
              <a:cs typeface="Arial" charset="0"/>
            </a:endParaRPr>
          </a:p>
          <a:p>
            <a:pPr>
              <a:spcBef>
                <a:spcPct val="20000"/>
              </a:spcBef>
            </a:pPr>
            <a:r>
              <a:rPr lang="fr-FR" sz="1100" u="none" dirty="0">
                <a:solidFill>
                  <a:schemeClr val="bg1"/>
                </a:solidFill>
                <a:latin typeface="Arial" charset="0"/>
                <a:cs typeface="Arial" charset="0"/>
              </a:rPr>
              <a:t>Le compte rendu des entrées logiques ou analogiques se programme à partir de « value of </a:t>
            </a:r>
            <a:r>
              <a:rPr lang="fr-FR" sz="1100" u="none" dirty="0" err="1">
                <a:solidFill>
                  <a:schemeClr val="bg1"/>
                </a:solidFill>
                <a:latin typeface="Arial" charset="0"/>
                <a:cs typeface="Arial" charset="0"/>
              </a:rPr>
              <a:t>sensor</a:t>
            </a:r>
            <a:r>
              <a:rPr lang="fr-FR" sz="1100" u="none" dirty="0">
                <a:solidFill>
                  <a:schemeClr val="bg1"/>
                </a:solidFill>
                <a:latin typeface="Arial" charset="0"/>
                <a:cs typeface="Arial" charset="0"/>
              </a:rPr>
              <a:t> |</a:t>
            </a:r>
            <a:r>
              <a:rPr lang="fr-FR" sz="1100" u="none" dirty="0" err="1">
                <a:solidFill>
                  <a:schemeClr val="bg1"/>
                </a:solidFill>
                <a:latin typeface="Arial" charset="0"/>
                <a:cs typeface="Arial" charset="0"/>
              </a:rPr>
              <a:t>Analog</a:t>
            </a:r>
            <a:r>
              <a:rPr lang="fr-FR" sz="1100" u="none" dirty="0">
                <a:solidFill>
                  <a:schemeClr val="bg1"/>
                </a:solidFill>
                <a:latin typeface="Arial" charset="0"/>
                <a:cs typeface="Arial" charset="0"/>
              </a:rPr>
              <a:t>  ou Digital </a:t>
            </a:r>
            <a:r>
              <a:rPr lang="fr-FR" sz="1100" u="none" dirty="0" smtClean="0">
                <a:solidFill>
                  <a:schemeClr val="bg1"/>
                </a:solidFill>
                <a:latin typeface="Arial" charset="0"/>
                <a:cs typeface="Arial" charset="0"/>
              </a:rPr>
              <a:t>| …».</a:t>
            </a:r>
            <a:endParaRPr lang="fr-FR" sz="1100" dirty="0">
              <a:solidFill>
                <a:schemeClr val="bg1"/>
              </a:solidFill>
              <a:latin typeface="Arial" charset="0"/>
              <a:cs typeface="Arial" charset="0"/>
            </a:endParaRPr>
          </a:p>
        </p:txBody>
      </p:sp>
      <p:pic>
        <p:nvPicPr>
          <p:cNvPr id="36880" name="Picture 15"/>
          <p:cNvPicPr>
            <a:picLocks noChangeAspect="1" noChangeArrowheads="1"/>
          </p:cNvPicPr>
          <p:nvPr/>
        </p:nvPicPr>
        <p:blipFill>
          <a:blip r:embed="rId7" cstate="email"/>
          <a:srcRect/>
          <a:stretch>
            <a:fillRect/>
          </a:stretch>
        </p:blipFill>
        <p:spPr bwMode="auto">
          <a:xfrm>
            <a:off x="3203575" y="4941888"/>
            <a:ext cx="23622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850" y="2060575"/>
            <a:ext cx="8351838" cy="464743"/>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2"/>
              </a:rPr>
              <a:t>http://www.fischertechnik.de/en/PortalData/1/Resources/didactic/documents/activity-booklet/ProfiETech/E-Tech_F.pdf</a:t>
            </a: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[Tutoriel d’utilisation du module E-Tech (que nous n’utiliserons pas dans ce cas)]</a:t>
            </a:r>
          </a:p>
        </p:txBody>
      </p:sp>
      <p:sp>
        <p:nvSpPr>
          <p:cNvPr id="4" name="Rectangle 3"/>
          <p:cNvSpPr/>
          <p:nvPr/>
        </p:nvSpPr>
        <p:spPr>
          <a:xfrm>
            <a:off x="323850" y="1484313"/>
            <a:ext cx="8351838" cy="261610"/>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3"/>
              </a:rPr>
              <a:t>http://ft-datenbank.de/web_document.php?id=46ab361a-2af2-4aea-aa81-a4c7f6c94dc0</a:t>
            </a:r>
            <a:r>
              <a:rPr lang="fr-FR" sz="1100" u="none" dirty="0">
                <a:solidFill>
                  <a:schemeClr val="bg1">
                    <a:lumMod val="50000"/>
                  </a:schemeClr>
                </a:solidFill>
                <a:latin typeface="Arial" pitchFamily="34" charset="0"/>
                <a:cs typeface="Arial" pitchFamily="34" charset="0"/>
              </a:rPr>
              <a:t> [Notice de la boîte et différentes pièces] </a:t>
            </a:r>
          </a:p>
        </p:txBody>
      </p:sp>
      <p:sp>
        <p:nvSpPr>
          <p:cNvPr id="5" name="Rectangle 4"/>
          <p:cNvSpPr/>
          <p:nvPr/>
        </p:nvSpPr>
        <p:spPr>
          <a:xfrm>
            <a:off x="323850" y="1773238"/>
            <a:ext cx="8351838" cy="261610"/>
          </a:xfrm>
          <a:prstGeom prst="rect">
            <a:avLst/>
          </a:prstGeom>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4"/>
              </a:rPr>
              <a:t>http://ft-datenbank.de/web_document.php?id=6825aef8-e096-4f18-addf-979415bbb469</a:t>
            </a:r>
            <a:r>
              <a:rPr lang="fr-FR" sz="1100" u="none" dirty="0">
                <a:solidFill>
                  <a:schemeClr val="bg1">
                    <a:lumMod val="50000"/>
                  </a:schemeClr>
                </a:solidFill>
                <a:latin typeface="Arial" pitchFamily="34" charset="0"/>
                <a:cs typeface="Arial" pitchFamily="34" charset="0"/>
              </a:rPr>
              <a:t> [Page 38 pour construire la maquette]</a:t>
            </a:r>
          </a:p>
        </p:txBody>
      </p:sp>
      <p:pic>
        <p:nvPicPr>
          <p:cNvPr id="37893" name="Picture 1"/>
          <p:cNvPicPr>
            <a:picLocks noChangeAspect="1" noChangeArrowheads="1"/>
          </p:cNvPicPr>
          <p:nvPr/>
        </p:nvPicPr>
        <p:blipFill>
          <a:blip r:embed="rId5" cstate="email"/>
          <a:srcRect/>
          <a:stretch>
            <a:fillRect/>
          </a:stretch>
        </p:blipFill>
        <p:spPr bwMode="auto">
          <a:xfrm>
            <a:off x="468313" y="2781300"/>
            <a:ext cx="3743325" cy="2530475"/>
          </a:xfrm>
          <a:prstGeom prst="rect">
            <a:avLst/>
          </a:prstGeom>
          <a:noFill/>
          <a:ln w="9525">
            <a:noFill/>
            <a:miter lim="800000"/>
            <a:headEnd/>
            <a:tailEnd/>
          </a:ln>
        </p:spPr>
      </p:pic>
      <p:pic>
        <p:nvPicPr>
          <p:cNvPr id="37894" name="Picture 2"/>
          <p:cNvPicPr>
            <a:picLocks noChangeAspect="1" noChangeArrowheads="1"/>
          </p:cNvPicPr>
          <p:nvPr/>
        </p:nvPicPr>
        <p:blipFill>
          <a:blip r:embed="rId6" cstate="email"/>
          <a:srcRect/>
          <a:stretch>
            <a:fillRect/>
          </a:stretch>
        </p:blipFill>
        <p:spPr bwMode="auto">
          <a:xfrm>
            <a:off x="4572000" y="2781300"/>
            <a:ext cx="1900238" cy="2519363"/>
          </a:xfrm>
          <a:prstGeom prst="rect">
            <a:avLst/>
          </a:prstGeom>
          <a:noFill/>
          <a:ln w="9525">
            <a:noFill/>
            <a:miter lim="800000"/>
            <a:headEnd/>
            <a:tailEnd/>
          </a:ln>
        </p:spPr>
      </p:pic>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7896"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1" name="Rectangle 10"/>
          <p:cNvSpPr/>
          <p:nvPr/>
        </p:nvSpPr>
        <p:spPr>
          <a:xfrm>
            <a:off x="251520" y="5589588"/>
            <a:ext cx="8568630" cy="430887"/>
          </a:xfrm>
          <a:prstGeom prst="rect">
            <a:avLst/>
          </a:prstGeom>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hlinkClick r:id="rId7"/>
              </a:rPr>
              <a:t>http://ft-datenbank.de/web_document.php?id=b97581ed-4f74-4a83-8109-c98ef8cb520c</a:t>
            </a:r>
            <a:r>
              <a:rPr lang="fr-FR" sz="1100" u="none" dirty="0">
                <a:solidFill>
                  <a:schemeClr val="bg1">
                    <a:lumMod val="50000"/>
                  </a:schemeClr>
                </a:solidFill>
                <a:latin typeface="Arial" pitchFamily="34" charset="0"/>
                <a:cs typeface="Arial" pitchFamily="34" charset="0"/>
              </a:rPr>
              <a:t> [Documentation technique de l’interface ROBO]</a:t>
            </a:r>
          </a:p>
        </p:txBody>
      </p:sp>
      <p:sp>
        <p:nvSpPr>
          <p:cNvPr id="12" name="Rectangle 11"/>
          <p:cNvSpPr/>
          <p:nvPr/>
        </p:nvSpPr>
        <p:spPr>
          <a:xfrm>
            <a:off x="251520" y="6021288"/>
            <a:ext cx="8351838" cy="461665"/>
          </a:xfrm>
          <a:prstGeom prst="rect">
            <a:avLst/>
          </a:prstGeom>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hlinkClick r:id="rId8"/>
              </a:rPr>
              <a:t>http://ft-datenbank.de/search.php?keyword=</a:t>
            </a:r>
            <a:r>
              <a:rPr lang="fr-FR" sz="1200" u="none" dirty="0">
                <a:solidFill>
                  <a:schemeClr val="bg1">
                    <a:lumMod val="50000"/>
                  </a:schemeClr>
                </a:solidFill>
                <a:latin typeface="Arial" pitchFamily="34" charset="0"/>
                <a:cs typeface="Arial" pitchFamily="34" charset="0"/>
              </a:rPr>
              <a:t> [Lien pour retrouver  une documentation technique de la marque au format PDF]  </a:t>
            </a:r>
          </a:p>
        </p:txBody>
      </p:sp>
      <p:pic>
        <p:nvPicPr>
          <p:cNvPr id="37900" name="Image 48" descr="Sans titre 1.gif"/>
          <p:cNvPicPr>
            <a:picLocks noChangeAspect="1"/>
          </p:cNvPicPr>
          <p:nvPr/>
        </p:nvPicPr>
        <p:blipFill>
          <a:blip r:embed="rId9" cstate="email"/>
          <a:srcRect/>
          <a:stretch>
            <a:fillRect/>
          </a:stretch>
        </p:blipFill>
        <p:spPr bwMode="auto">
          <a:xfrm>
            <a:off x="6732588" y="3213100"/>
            <a:ext cx="1846262" cy="1354138"/>
          </a:xfrm>
          <a:prstGeom prst="rect">
            <a:avLst/>
          </a:prstGeom>
          <a:noFill/>
          <a:ln w="9525">
            <a:noFill/>
            <a:miter lim="800000"/>
            <a:headEnd/>
            <a:tailEnd/>
          </a:ln>
        </p:spPr>
      </p:pic>
      <p:sp>
        <p:nvSpPr>
          <p:cNvPr id="14" name="Rectangle 13"/>
          <p:cNvSpPr/>
          <p:nvPr/>
        </p:nvSpPr>
        <p:spPr>
          <a:xfrm>
            <a:off x="323850" y="1196975"/>
            <a:ext cx="4824413" cy="276225"/>
          </a:xfrm>
          <a:prstGeom prst="rect">
            <a:avLst/>
          </a:prstGeom>
        </p:spPr>
        <p:txBody>
          <a:bodyPr>
            <a:spAutoFit/>
          </a:bodyPr>
          <a:lstStyle/>
          <a:p>
            <a:pPr>
              <a:spcBef>
                <a:spcPct val="20000"/>
              </a:spcBef>
              <a:defRPr/>
            </a:pPr>
            <a:r>
              <a:rPr lang="fr-FR" sz="1200" b="1" u="none" dirty="0">
                <a:solidFill>
                  <a:schemeClr val="bg1">
                    <a:lumMod val="50000"/>
                  </a:schemeClr>
                </a:solidFill>
                <a:latin typeface="Arial" pitchFamily="34" charset="0"/>
                <a:cs typeface="Arial" pitchFamily="34" charset="0"/>
              </a:rPr>
              <a:t>Quelques ressources en ligne :</a:t>
            </a:r>
          </a:p>
        </p:txBody>
      </p:sp>
      <p:sp>
        <p:nvSpPr>
          <p:cNvPr id="15" name="ZoneTexte 14"/>
          <p:cNvSpPr txBox="1"/>
          <p:nvPr/>
        </p:nvSpPr>
        <p:spPr>
          <a:xfrm>
            <a:off x="6948488" y="4581525"/>
            <a:ext cx="1439862" cy="461963"/>
          </a:xfrm>
          <a:prstGeom prst="rect">
            <a:avLst/>
          </a:prstGeom>
          <a:solidFill>
            <a:schemeClr val="tx1"/>
          </a:solidFill>
          <a:ln>
            <a:solidFill>
              <a:schemeClr val="bg1"/>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INTERFACE ROBO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8915"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6" name="ZoneTexte 15"/>
          <p:cNvSpPr txBox="1"/>
          <p:nvPr/>
        </p:nvSpPr>
        <p:spPr>
          <a:xfrm>
            <a:off x="395288" y="1268413"/>
            <a:ext cx="8208962" cy="2055947"/>
          </a:xfrm>
          <a:prstGeom prst="rect">
            <a:avLst/>
          </a:prstGeom>
          <a:noFill/>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Pour installer </a:t>
            </a:r>
            <a:r>
              <a:rPr lang="fr-FR" sz="1100" b="1" u="none" dirty="0" err="1">
                <a:solidFill>
                  <a:schemeClr val="bg1">
                    <a:lumMod val="50000"/>
                  </a:schemeClr>
                </a:solidFill>
                <a:latin typeface="Arial" pitchFamily="34" charset="0"/>
                <a:cs typeface="Arial" pitchFamily="34" charset="0"/>
              </a:rPr>
              <a:t>ScratchFisch</a:t>
            </a:r>
            <a:r>
              <a:rPr lang="fr-FR" sz="1100" b="1" u="none" dirty="0">
                <a:solidFill>
                  <a:schemeClr val="bg1">
                    <a:lumMod val="50000"/>
                  </a:schemeClr>
                </a:solidFill>
                <a:latin typeface="Arial" pitchFamily="34" charset="0"/>
                <a:cs typeface="Arial" pitchFamily="34" charset="0"/>
              </a:rPr>
              <a:t>, respectez bien la procédure ci-dessous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Votre ordinateur doit tourner sur Windows XP ou </a:t>
            </a:r>
            <a:r>
              <a:rPr lang="fr-FR" sz="1100" u="none" dirty="0" smtClean="0">
                <a:solidFill>
                  <a:schemeClr val="bg1">
                    <a:lumMod val="50000"/>
                  </a:schemeClr>
                </a:solidFill>
                <a:latin typeface="Arial" pitchFamily="34" charset="0"/>
                <a:cs typeface="Arial" pitchFamily="34" charset="0"/>
              </a:rPr>
              <a:t>XP-Pro </a:t>
            </a:r>
            <a:r>
              <a:rPr lang="fr-FR" sz="1100" u="none" dirty="0">
                <a:solidFill>
                  <a:schemeClr val="bg1">
                    <a:lumMod val="50000"/>
                  </a:schemeClr>
                </a:solidFill>
                <a:latin typeface="Arial" pitchFamily="34" charset="0"/>
                <a:cs typeface="Arial" pitchFamily="34" charset="0"/>
              </a:rPr>
              <a:t>impérativement.</a:t>
            </a:r>
          </a:p>
          <a:p>
            <a:pPr>
              <a:spcBef>
                <a:spcPct val="20000"/>
              </a:spcBef>
              <a:defRPr/>
            </a:pPr>
            <a:r>
              <a:rPr lang="fr-FR" sz="1100" u="none" dirty="0">
                <a:solidFill>
                  <a:schemeClr val="bg1">
                    <a:lumMod val="50000"/>
                  </a:schemeClr>
                </a:solidFill>
                <a:latin typeface="Arial" pitchFamily="34" charset="0"/>
                <a:cs typeface="Arial" pitchFamily="34" charset="0"/>
              </a:rPr>
              <a:t>Si votre machine est munie d’un client pour permettre l’identification sur un réseau, désinstallez-le si possible.</a:t>
            </a:r>
          </a:p>
          <a:p>
            <a:pPr>
              <a:spcBef>
                <a:spcPct val="20000"/>
              </a:spcBef>
              <a:defRPr/>
            </a:pPr>
            <a:r>
              <a:rPr lang="fr-FR" sz="1100" u="none" dirty="0">
                <a:solidFill>
                  <a:schemeClr val="bg1">
                    <a:lumMod val="50000"/>
                  </a:schemeClr>
                </a:solidFill>
                <a:latin typeface="Arial" pitchFamily="34" charset="0"/>
                <a:cs typeface="Arial" pitchFamily="34" charset="0"/>
              </a:rPr>
              <a:t>Il faut commencer par installer le support JAVA sur l’ordinateur. Vous pouvez le télécharger à cette </a:t>
            </a:r>
            <a:r>
              <a:rPr lang="fr-FR" sz="1100" u="none" dirty="0">
                <a:solidFill>
                  <a:schemeClr val="bg1">
                    <a:lumMod val="50000"/>
                  </a:schemeClr>
                </a:solidFill>
                <a:latin typeface="Arial" pitchFamily="34" charset="0"/>
                <a:cs typeface="Arial" pitchFamily="34" charset="0"/>
                <a:hlinkClick r:id="rId2"/>
              </a:rPr>
              <a:t>adresse</a:t>
            </a:r>
            <a:r>
              <a:rPr lang="fr-FR" sz="1100" u="none" dirty="0">
                <a:solidFill>
                  <a:schemeClr val="bg1">
                    <a:lumMod val="50000"/>
                  </a:schemeClr>
                </a:solidFill>
                <a:latin typeface="Arial" pitchFamily="34" charset="0"/>
                <a:cs typeface="Arial" pitchFamily="34" charset="0"/>
              </a:rPr>
              <a: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Il faut également installer le driver de l’interface ROBO. Vous le trouvez dans le CDROM du logiciel ROBO Pro </a:t>
            </a:r>
            <a:r>
              <a:rPr lang="fr-FR" sz="1100" u="none" dirty="0" smtClean="0">
                <a:solidFill>
                  <a:schemeClr val="bg1">
                    <a:lumMod val="50000"/>
                  </a:schemeClr>
                </a:solidFill>
                <a:latin typeface="Arial" pitchFamily="34" charset="0"/>
                <a:cs typeface="Arial" pitchFamily="34" charset="0"/>
              </a:rPr>
              <a:t>: pour </a:t>
            </a:r>
            <a:r>
              <a:rPr lang="fr-FR" sz="1100" u="none" dirty="0">
                <a:solidFill>
                  <a:schemeClr val="bg1">
                    <a:lumMod val="50000"/>
                  </a:schemeClr>
                </a:solidFill>
                <a:latin typeface="Arial" pitchFamily="34" charset="0"/>
                <a:cs typeface="Arial" pitchFamily="34" charset="0"/>
              </a:rPr>
              <a:t>cela, connecter l’interface ROBO à l’ordinateur, attendre la boîte de dialogue relative à l’installation d’un nouveau matériel. Choisir l’installation manuelle en spécifiant l’emplacement.</a:t>
            </a:r>
          </a:p>
          <a:p>
            <a:pPr>
              <a:spcBef>
                <a:spcPct val="20000"/>
              </a:spcBef>
              <a:defRPr/>
            </a:pPr>
            <a:r>
              <a:rPr lang="fr-FR" sz="1100" u="none" dirty="0">
                <a:solidFill>
                  <a:schemeClr val="bg1">
                    <a:lumMod val="50000"/>
                  </a:schemeClr>
                </a:solidFill>
                <a:latin typeface="Arial" pitchFamily="34" charset="0"/>
                <a:cs typeface="Arial" pitchFamily="34" charset="0"/>
              </a:rPr>
              <a:t> </a:t>
            </a:r>
          </a:p>
        </p:txBody>
      </p:sp>
      <p:pic>
        <p:nvPicPr>
          <p:cNvPr id="38918" name="Picture 2"/>
          <p:cNvPicPr>
            <a:picLocks noChangeAspect="1" noChangeArrowheads="1"/>
          </p:cNvPicPr>
          <p:nvPr/>
        </p:nvPicPr>
        <p:blipFill>
          <a:blip r:embed="rId3" cstate="email"/>
          <a:srcRect/>
          <a:stretch>
            <a:fillRect/>
          </a:stretch>
        </p:blipFill>
        <p:spPr bwMode="auto">
          <a:xfrm>
            <a:off x="611188" y="3284538"/>
            <a:ext cx="7286625" cy="1609725"/>
          </a:xfrm>
          <a:prstGeom prst="rect">
            <a:avLst/>
          </a:prstGeom>
          <a:noFill/>
          <a:ln w="9525">
            <a:noFill/>
            <a:miter lim="800000"/>
            <a:headEnd/>
            <a:tailEnd/>
          </a:ln>
        </p:spPr>
      </p:pic>
      <p:sp>
        <p:nvSpPr>
          <p:cNvPr id="17" name="ZoneTexte 16"/>
          <p:cNvSpPr txBox="1"/>
          <p:nvPr/>
        </p:nvSpPr>
        <p:spPr>
          <a:xfrm>
            <a:off x="395536" y="4941168"/>
            <a:ext cx="8208962" cy="750975"/>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Si vous ne disposez pas du </a:t>
            </a:r>
            <a:r>
              <a:rPr lang="fr-FR" sz="1400" u="none" dirty="0" smtClean="0">
                <a:solidFill>
                  <a:schemeClr val="bg1">
                    <a:lumMod val="50000"/>
                  </a:schemeClr>
                </a:solidFill>
                <a:latin typeface="Arial" pitchFamily="34" charset="0"/>
                <a:cs typeface="Arial" pitchFamily="34" charset="0"/>
              </a:rPr>
              <a:t>cédérom, </a:t>
            </a:r>
            <a:r>
              <a:rPr lang="fr-FR" sz="1400" u="none" dirty="0">
                <a:solidFill>
                  <a:schemeClr val="bg1">
                    <a:lumMod val="50000"/>
                  </a:schemeClr>
                </a:solidFill>
                <a:latin typeface="Arial" pitchFamily="34" charset="0"/>
                <a:cs typeface="Arial" pitchFamily="34" charset="0"/>
              </a:rPr>
              <a:t>vous pouvez récupérer le driver à </a:t>
            </a:r>
            <a:r>
              <a:rPr lang="fr-FR" sz="1400" u="none" dirty="0">
                <a:solidFill>
                  <a:schemeClr val="bg1">
                    <a:lumMod val="50000"/>
                  </a:schemeClr>
                </a:solidFill>
                <a:latin typeface="Arial" pitchFamily="34" charset="0"/>
                <a:cs typeface="Arial" pitchFamily="34" charset="0"/>
                <a:hlinkClick r:id="rId4"/>
              </a:rPr>
              <a:t>cette adresse</a:t>
            </a:r>
            <a:r>
              <a:rPr lang="fr-FR" sz="14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latin typeface="Franklin Gothic Book"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Maintenant, il faut vous rendre à l’adresse de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 </a:t>
            </a:r>
            <a:r>
              <a:rPr lang="fr-FR" sz="1200" u="none" dirty="0">
                <a:solidFill>
                  <a:schemeClr val="bg1">
                    <a:lumMod val="50000"/>
                  </a:schemeClr>
                </a:solidFill>
                <a:latin typeface="Arial" pitchFamily="34" charset="0"/>
                <a:cs typeface="Arial" pitchFamily="34" charset="0"/>
                <a:hlinkClick r:id="rId5"/>
              </a:rPr>
              <a:t>http://www.scratchfisch.org/download.html</a:t>
            </a:r>
            <a:endParaRPr lang="fr-FR" sz="1200" u="none" dirty="0">
              <a:solidFill>
                <a:schemeClr val="bg1">
                  <a:lumMod val="50000"/>
                </a:schemeClr>
              </a:solidFill>
              <a:latin typeface="Arial" pitchFamily="34" charset="0"/>
              <a:cs typeface="Arial" pitchFamily="34" charset="0"/>
            </a:endParaRPr>
          </a:p>
        </p:txBody>
      </p:sp>
      <p:pic>
        <p:nvPicPr>
          <p:cNvPr id="38920" name="Picture 3"/>
          <p:cNvPicPr>
            <a:picLocks noChangeAspect="1" noChangeArrowheads="1"/>
          </p:cNvPicPr>
          <p:nvPr/>
        </p:nvPicPr>
        <p:blipFill>
          <a:blip r:embed="rId6" cstate="email"/>
          <a:srcRect/>
          <a:stretch>
            <a:fillRect/>
          </a:stretch>
        </p:blipFill>
        <p:spPr bwMode="auto">
          <a:xfrm>
            <a:off x="468313" y="5876925"/>
            <a:ext cx="6467475" cy="609600"/>
          </a:xfrm>
          <a:prstGeom prst="rect">
            <a:avLst/>
          </a:prstGeom>
          <a:noFill/>
          <a:ln w="9525">
            <a:noFill/>
            <a:miter lim="800000"/>
            <a:headEnd/>
            <a:tailEnd/>
          </a:ln>
        </p:spPr>
      </p:pic>
      <p:sp>
        <p:nvSpPr>
          <p:cNvPr id="38921" name="ZoneTexte 19"/>
          <p:cNvSpPr txBox="1">
            <a:spLocks noChangeArrowheads="1"/>
          </p:cNvSpPr>
          <p:nvPr/>
        </p:nvSpPr>
        <p:spPr bwMode="auto">
          <a:xfrm>
            <a:off x="6227763" y="5876925"/>
            <a:ext cx="2447925" cy="646113"/>
          </a:xfrm>
          <a:prstGeom prst="rect">
            <a:avLst/>
          </a:prstGeom>
          <a:noFill/>
          <a:ln w="9525">
            <a:noFill/>
            <a:miter lim="800000"/>
            <a:headEnd/>
            <a:tailEnd/>
          </a:ln>
        </p:spPr>
        <p:txBody>
          <a:bodyPr>
            <a:spAutoFit/>
          </a:bodyPr>
          <a:lstStyle/>
          <a:p>
            <a:pPr>
              <a:spcBef>
                <a:spcPct val="20000"/>
              </a:spcBef>
            </a:pPr>
            <a:r>
              <a:rPr lang="fr-FR" sz="1200" u="none" dirty="0">
                <a:solidFill>
                  <a:schemeClr val="bg1"/>
                </a:solidFill>
                <a:latin typeface="Arial" pitchFamily="34" charset="0"/>
                <a:cs typeface="Arial" pitchFamily="34" charset="0"/>
              </a:rPr>
              <a:t>Choisir le deuxième lien correspondant à l’installation manuelle.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39939"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rPr>
              <a:t>PROGRAMMATION DE L’INTERFACE ROBO COMPUTING PORTE DE GARAGE</a:t>
            </a:r>
          </a:p>
        </p:txBody>
      </p:sp>
      <p:pic>
        <p:nvPicPr>
          <p:cNvPr id="39941" name="Picture 2"/>
          <p:cNvPicPr>
            <a:picLocks noChangeAspect="1" noChangeArrowheads="1"/>
          </p:cNvPicPr>
          <p:nvPr/>
        </p:nvPicPr>
        <p:blipFill>
          <a:blip r:embed="rId2" cstate="email"/>
          <a:srcRect/>
          <a:stretch>
            <a:fillRect/>
          </a:stretch>
        </p:blipFill>
        <p:spPr bwMode="auto">
          <a:xfrm>
            <a:off x="395288" y="1196975"/>
            <a:ext cx="5553075" cy="2095500"/>
          </a:xfrm>
          <a:prstGeom prst="rect">
            <a:avLst/>
          </a:prstGeom>
          <a:noFill/>
          <a:ln w="9525">
            <a:noFill/>
            <a:miter lim="800000"/>
            <a:headEnd/>
            <a:tailEnd/>
          </a:ln>
        </p:spPr>
      </p:pic>
      <p:pic>
        <p:nvPicPr>
          <p:cNvPr id="39942" name="Picture 3"/>
          <p:cNvPicPr>
            <a:picLocks noChangeAspect="1" noChangeArrowheads="1"/>
          </p:cNvPicPr>
          <p:nvPr/>
        </p:nvPicPr>
        <p:blipFill>
          <a:blip r:embed="rId3" cstate="email"/>
          <a:srcRect/>
          <a:stretch>
            <a:fillRect/>
          </a:stretch>
        </p:blipFill>
        <p:spPr bwMode="auto">
          <a:xfrm>
            <a:off x="6804025" y="1341438"/>
            <a:ext cx="819150" cy="1019175"/>
          </a:xfrm>
          <a:prstGeom prst="rect">
            <a:avLst/>
          </a:prstGeom>
          <a:noFill/>
          <a:ln w="9525">
            <a:noFill/>
            <a:miter lim="800000"/>
            <a:headEnd/>
            <a:tailEnd/>
          </a:ln>
        </p:spPr>
      </p:pic>
      <p:sp>
        <p:nvSpPr>
          <p:cNvPr id="12" name="ZoneTexte 11"/>
          <p:cNvSpPr txBox="1"/>
          <p:nvPr/>
        </p:nvSpPr>
        <p:spPr>
          <a:xfrm>
            <a:off x="6084888" y="2565400"/>
            <a:ext cx="2663825" cy="46196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Glisser le répertoire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sur le bureau pour le décompresser.</a:t>
            </a:r>
          </a:p>
        </p:txBody>
      </p:sp>
      <p:pic>
        <p:nvPicPr>
          <p:cNvPr id="39944" name="Picture 4"/>
          <p:cNvPicPr>
            <a:picLocks noChangeAspect="1" noChangeArrowheads="1"/>
          </p:cNvPicPr>
          <p:nvPr/>
        </p:nvPicPr>
        <p:blipFill>
          <a:blip r:embed="rId4" cstate="email"/>
          <a:srcRect/>
          <a:stretch>
            <a:fillRect/>
          </a:stretch>
        </p:blipFill>
        <p:spPr bwMode="auto">
          <a:xfrm>
            <a:off x="395288" y="3429000"/>
            <a:ext cx="5545137" cy="1778000"/>
          </a:xfrm>
          <a:prstGeom prst="rect">
            <a:avLst/>
          </a:prstGeom>
          <a:noFill/>
          <a:ln w="9525">
            <a:noFill/>
            <a:miter lim="800000"/>
            <a:headEnd/>
            <a:tailEnd/>
          </a:ln>
        </p:spPr>
      </p:pic>
      <p:sp>
        <p:nvSpPr>
          <p:cNvPr id="14" name="ZoneTexte 13"/>
          <p:cNvSpPr txBox="1"/>
          <p:nvPr/>
        </p:nvSpPr>
        <p:spPr>
          <a:xfrm>
            <a:off x="6156325" y="3644900"/>
            <a:ext cx="2663825" cy="11271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Dans le dossier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 retrouver le </a:t>
            </a:r>
            <a:r>
              <a:rPr lang="fr-FR" sz="1200" u="none" dirty="0" smtClean="0">
                <a:solidFill>
                  <a:schemeClr val="bg1">
                    <a:lumMod val="50000"/>
                  </a:schemeClr>
                </a:solidFill>
                <a:latin typeface="Arial" pitchFamily="34" charset="0"/>
                <a:cs typeface="Arial" pitchFamily="34" charset="0"/>
              </a:rPr>
              <a:t>sous-répertoire </a:t>
            </a:r>
            <a:r>
              <a:rPr lang="fr-FR" sz="1200" u="none" dirty="0" err="1">
                <a:solidFill>
                  <a:schemeClr val="bg1">
                    <a:lumMod val="50000"/>
                  </a:schemeClr>
                </a:solidFill>
                <a:latin typeface="Arial" pitchFamily="34" charset="0"/>
                <a:cs typeface="Arial" pitchFamily="34" charset="0"/>
              </a:rPr>
              <a:t>Binaries</a:t>
            </a:r>
            <a:r>
              <a:rPr lang="fr-FR" sz="1200" u="none" dirty="0">
                <a:solidFill>
                  <a:schemeClr val="bg1">
                    <a:lumMod val="50000"/>
                  </a:schemeClr>
                </a:solidFill>
                <a:latin typeface="Arial" pitchFamily="34" charset="0"/>
                <a:cs typeface="Arial" pitchFamily="34" charset="0"/>
              </a:rPr>
              <a:t>.</a:t>
            </a:r>
          </a:p>
          <a:p>
            <a:pPr>
              <a:spcBef>
                <a:spcPct val="20000"/>
              </a:spcBef>
              <a:defRPr/>
            </a:pPr>
            <a:endParaRPr lang="fr-FR" sz="1200" u="none" dirty="0">
              <a:solidFill>
                <a:schemeClr val="bg1">
                  <a:lumMod val="50000"/>
                </a:schemeClr>
              </a:solidFill>
              <a:latin typeface="Franklin Gothic Book"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Recopier son contenu dans : </a:t>
            </a:r>
          </a:p>
          <a:p>
            <a:pPr>
              <a:spcBef>
                <a:spcPct val="20000"/>
              </a:spcBef>
              <a:defRPr/>
            </a:pPr>
            <a:r>
              <a:rPr lang="fr-FR" sz="1200" u="none" dirty="0">
                <a:solidFill>
                  <a:schemeClr val="bg1">
                    <a:lumMod val="50000"/>
                  </a:schemeClr>
                </a:solidFill>
                <a:latin typeface="Arial" pitchFamily="34" charset="0"/>
                <a:cs typeface="Arial" pitchFamily="34" charset="0"/>
              </a:rPr>
              <a:t>C:\WINDOWS\SYSTEM32</a:t>
            </a:r>
          </a:p>
        </p:txBody>
      </p:sp>
      <p:sp>
        <p:nvSpPr>
          <p:cNvPr id="15" name="ZoneTexte 14"/>
          <p:cNvSpPr txBox="1"/>
          <p:nvPr/>
        </p:nvSpPr>
        <p:spPr>
          <a:xfrm>
            <a:off x="395288" y="5411653"/>
            <a:ext cx="2447925" cy="954107"/>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Dans le répertoire </a:t>
            </a:r>
            <a:r>
              <a:rPr lang="fr-FR" sz="1400" u="none" dirty="0" err="1">
                <a:solidFill>
                  <a:schemeClr val="bg1">
                    <a:lumMod val="50000"/>
                  </a:schemeClr>
                </a:solidFill>
                <a:latin typeface="Arial" pitchFamily="34" charset="0"/>
                <a:cs typeface="Arial" pitchFamily="34" charset="0"/>
              </a:rPr>
              <a:t>ScratchFisch</a:t>
            </a:r>
            <a:r>
              <a:rPr lang="fr-FR" sz="1400" u="none" dirty="0">
                <a:solidFill>
                  <a:schemeClr val="bg1">
                    <a:lumMod val="50000"/>
                  </a:schemeClr>
                </a:solidFill>
                <a:latin typeface="Arial" pitchFamily="34" charset="0"/>
                <a:cs typeface="Arial" pitchFamily="34" charset="0"/>
              </a:rPr>
              <a:t> sur le bureau, lancer l’application Start-ScratchFisch.exe </a:t>
            </a:r>
          </a:p>
        </p:txBody>
      </p:sp>
      <p:pic>
        <p:nvPicPr>
          <p:cNvPr id="39947" name="Picture 5"/>
          <p:cNvPicPr>
            <a:picLocks noChangeAspect="1" noChangeArrowheads="1"/>
          </p:cNvPicPr>
          <p:nvPr/>
        </p:nvPicPr>
        <p:blipFill>
          <a:blip r:embed="rId5" cstate="email"/>
          <a:srcRect/>
          <a:stretch>
            <a:fillRect/>
          </a:stretch>
        </p:blipFill>
        <p:spPr bwMode="auto">
          <a:xfrm>
            <a:off x="2916238" y="5300663"/>
            <a:ext cx="5688012" cy="923925"/>
          </a:xfrm>
          <a:prstGeom prst="rect">
            <a:avLst/>
          </a:prstGeom>
          <a:noFill/>
          <a:ln w="9525">
            <a:noFill/>
            <a:miter lim="800000"/>
            <a:headEnd/>
            <a:tailEnd/>
          </a:ln>
        </p:spPr>
      </p:pic>
      <p:sp>
        <p:nvSpPr>
          <p:cNvPr id="39948" name="ZoneTexte 17"/>
          <p:cNvSpPr txBox="1">
            <a:spLocks noChangeArrowheads="1"/>
          </p:cNvSpPr>
          <p:nvPr/>
        </p:nvSpPr>
        <p:spPr bwMode="auto">
          <a:xfrm>
            <a:off x="2843213" y="6237288"/>
            <a:ext cx="5689600" cy="277812"/>
          </a:xfrm>
          <a:prstGeom prst="rect">
            <a:avLst/>
          </a:prstGeom>
          <a:noFill/>
          <a:ln w="9525">
            <a:noFill/>
            <a:miter lim="800000"/>
            <a:headEnd/>
            <a:tailEnd/>
          </a:ln>
        </p:spPr>
        <p:txBody>
          <a:bodyPr>
            <a:spAutoFit/>
          </a:bodyPr>
          <a:lstStyle/>
          <a:p>
            <a:pPr>
              <a:spcBef>
                <a:spcPct val="20000"/>
              </a:spcBef>
            </a:pPr>
            <a:r>
              <a:rPr lang="fr-FR" sz="1200"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&gt; Ce </a:t>
            </a:r>
            <a:r>
              <a:rPr lang="fr-FR" sz="1200" u="none" dirty="0">
                <a:solidFill>
                  <a:srgbClr val="FF0000"/>
                </a:solidFill>
                <a:effectLst>
                  <a:outerShdw blurRad="38100" dist="38100" dir="2700000" algn="tl">
                    <a:srgbClr val="000000">
                      <a:alpha val="43137"/>
                    </a:srgbClr>
                  </a:outerShdw>
                </a:effectLst>
                <a:latin typeface="Arial" pitchFamily="34" charset="0"/>
                <a:cs typeface="Arial" pitchFamily="34" charset="0"/>
              </a:rPr>
              <a:t>message doit s’afficher si la connexion avec l’interface ROBO est </a:t>
            </a:r>
            <a:r>
              <a:rPr lang="fr-FR" sz="1200" u="none"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correcte</a:t>
            </a:r>
            <a:endParaRPr lang="fr-FR" sz="1200" u="none"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0963"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sp>
        <p:nvSpPr>
          <p:cNvPr id="13" name="ZoneTexte 12"/>
          <p:cNvSpPr txBox="1"/>
          <p:nvPr/>
        </p:nvSpPr>
        <p:spPr>
          <a:xfrm>
            <a:off x="395288" y="1196975"/>
            <a:ext cx="8280400" cy="2762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Il faut maintenant récupérer Scratch 1.4 à l’adresse suivante : </a:t>
            </a:r>
            <a:r>
              <a:rPr lang="fr-FR" sz="1200" u="none" dirty="0">
                <a:solidFill>
                  <a:schemeClr val="bg1">
                    <a:lumMod val="50000"/>
                  </a:schemeClr>
                </a:solidFill>
                <a:latin typeface="Arial" pitchFamily="34" charset="0"/>
                <a:cs typeface="Arial" pitchFamily="34" charset="0"/>
                <a:hlinkClick r:id="rId2"/>
              </a:rPr>
              <a:t>http://scratch.mit.edu/scratch_1.4/  </a:t>
            </a:r>
            <a:endParaRPr lang="fr-FR" sz="1200" u="none" dirty="0">
              <a:solidFill>
                <a:schemeClr val="bg1">
                  <a:lumMod val="50000"/>
                </a:schemeClr>
              </a:solidFill>
              <a:latin typeface="Arial" pitchFamily="34" charset="0"/>
              <a:cs typeface="Arial" pitchFamily="34" charset="0"/>
            </a:endParaRPr>
          </a:p>
        </p:txBody>
      </p:sp>
      <p:sp>
        <p:nvSpPr>
          <p:cNvPr id="16" name="ZoneTexte 15"/>
          <p:cNvSpPr txBox="1"/>
          <p:nvPr/>
        </p:nvSpPr>
        <p:spPr>
          <a:xfrm>
            <a:off x="395288" y="1484313"/>
            <a:ext cx="8280400" cy="683264"/>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Il ne reste </a:t>
            </a:r>
            <a:r>
              <a:rPr lang="fr-FR" sz="1200" u="none" dirty="0" smtClean="0">
                <a:solidFill>
                  <a:schemeClr val="bg1">
                    <a:lumMod val="50000"/>
                  </a:schemeClr>
                </a:solidFill>
                <a:latin typeface="Arial" pitchFamily="34" charset="0"/>
                <a:cs typeface="Arial" pitchFamily="34" charset="0"/>
              </a:rPr>
              <a:t>plus qu’à </a:t>
            </a:r>
            <a:r>
              <a:rPr lang="fr-FR" sz="1200" u="none" dirty="0">
                <a:solidFill>
                  <a:schemeClr val="bg1">
                    <a:lumMod val="50000"/>
                  </a:schemeClr>
                </a:solidFill>
                <a:latin typeface="Arial" pitchFamily="34" charset="0"/>
                <a:cs typeface="Arial" pitchFamily="34" charset="0"/>
              </a:rPr>
              <a:t>installer et à lancer Scratch 1.4.</a:t>
            </a:r>
          </a:p>
          <a:p>
            <a:pPr>
              <a:spcBef>
                <a:spcPct val="20000"/>
              </a:spcBef>
              <a:defRPr/>
            </a:pPr>
            <a:r>
              <a:rPr lang="fr-FR" sz="1200" u="none" dirty="0">
                <a:solidFill>
                  <a:schemeClr val="bg1">
                    <a:lumMod val="50000"/>
                  </a:schemeClr>
                </a:solidFill>
                <a:latin typeface="Arial" pitchFamily="34" charset="0"/>
                <a:cs typeface="Arial" pitchFamily="34" charset="0"/>
              </a:rPr>
              <a:t>Pour pouvoir piloter l’interface ROBO, il faut encore créer un fichier de démarrage vide mais qui contient le protocole pour que le logiciel communique avec l’interface</a:t>
            </a:r>
            <a:r>
              <a:rPr lang="fr-FR" sz="1200" u="none" dirty="0" smtClean="0">
                <a:solidFill>
                  <a:schemeClr val="bg1">
                    <a:lumMod val="50000"/>
                  </a:schemeClr>
                </a:solidFill>
                <a:latin typeface="Arial" pitchFamily="34" charset="0"/>
                <a:cs typeface="Arial" pitchFamily="34" charset="0"/>
              </a:rPr>
              <a:t>.</a:t>
            </a:r>
            <a:endParaRPr lang="fr-FR" sz="1200" u="none" dirty="0">
              <a:solidFill>
                <a:schemeClr val="bg1">
                  <a:lumMod val="50000"/>
                </a:schemeClr>
              </a:solidFill>
              <a:latin typeface="Franklin Gothic Book" pitchFamily="34" charset="0"/>
            </a:endParaRPr>
          </a:p>
        </p:txBody>
      </p:sp>
      <p:pic>
        <p:nvPicPr>
          <p:cNvPr id="40967" name="Picture 2"/>
          <p:cNvPicPr>
            <a:picLocks noChangeAspect="1" noChangeArrowheads="1"/>
          </p:cNvPicPr>
          <p:nvPr/>
        </p:nvPicPr>
        <p:blipFill>
          <a:blip r:embed="rId3" cstate="email"/>
          <a:srcRect/>
          <a:stretch>
            <a:fillRect/>
          </a:stretch>
        </p:blipFill>
        <p:spPr bwMode="auto">
          <a:xfrm>
            <a:off x="468313" y="2276475"/>
            <a:ext cx="5940425" cy="2146300"/>
          </a:xfrm>
          <a:prstGeom prst="rect">
            <a:avLst/>
          </a:prstGeom>
          <a:noFill/>
          <a:ln w="9525">
            <a:noFill/>
            <a:miter lim="800000"/>
            <a:headEnd/>
            <a:tailEnd/>
          </a:ln>
        </p:spPr>
      </p:pic>
      <p:sp>
        <p:nvSpPr>
          <p:cNvPr id="17" name="ZoneTexte 16"/>
          <p:cNvSpPr txBox="1"/>
          <p:nvPr/>
        </p:nvSpPr>
        <p:spPr>
          <a:xfrm>
            <a:off x="6516688" y="2349500"/>
            <a:ext cx="1943100" cy="1014413"/>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A partir de Scratch, ouvrir le fichier « </a:t>
            </a:r>
            <a:r>
              <a:rPr lang="fr-FR" sz="1200" u="none" dirty="0" err="1">
                <a:solidFill>
                  <a:schemeClr val="bg1">
                    <a:lumMod val="50000"/>
                  </a:schemeClr>
                </a:solidFill>
                <a:latin typeface="Arial" pitchFamily="34" charset="0"/>
                <a:cs typeface="Arial" pitchFamily="34" charset="0"/>
              </a:rPr>
              <a:t>Heartbeat</a:t>
            </a:r>
            <a:r>
              <a:rPr lang="fr-FR" sz="1200" u="none" dirty="0">
                <a:solidFill>
                  <a:schemeClr val="bg1">
                    <a:lumMod val="50000"/>
                  </a:schemeClr>
                </a:solidFill>
                <a:latin typeface="Arial" pitchFamily="34" charset="0"/>
                <a:cs typeface="Arial" pitchFamily="34" charset="0"/>
              </a:rPr>
              <a:t> » situé dans les exemples « </a:t>
            </a:r>
            <a:r>
              <a:rPr lang="fr-FR" sz="1200" u="none" dirty="0" err="1">
                <a:solidFill>
                  <a:schemeClr val="bg1">
                    <a:lumMod val="50000"/>
                  </a:schemeClr>
                </a:solidFill>
                <a:latin typeface="Arial" pitchFamily="34" charset="0"/>
                <a:cs typeface="Arial" pitchFamily="34" charset="0"/>
              </a:rPr>
              <a:t>Beispiele</a:t>
            </a:r>
            <a:r>
              <a:rPr lang="fr-FR" sz="1200" u="none" dirty="0">
                <a:solidFill>
                  <a:schemeClr val="bg1">
                    <a:lumMod val="50000"/>
                  </a:schemeClr>
                </a:solidFill>
                <a:latin typeface="Arial" pitchFamily="34" charset="0"/>
                <a:cs typeface="Arial" pitchFamily="34" charset="0"/>
              </a:rPr>
              <a:t> » du répertoire </a:t>
            </a:r>
            <a:r>
              <a:rPr lang="fr-FR" sz="1200" u="none" dirty="0" err="1">
                <a:solidFill>
                  <a:schemeClr val="bg1">
                    <a:lumMod val="50000"/>
                  </a:schemeClr>
                </a:solidFill>
                <a:latin typeface="Arial" pitchFamily="34" charset="0"/>
                <a:cs typeface="Arial" pitchFamily="34" charset="0"/>
              </a:rPr>
              <a:t>ScratchFisch</a:t>
            </a:r>
            <a:r>
              <a:rPr lang="fr-FR" sz="1200" u="none" dirty="0">
                <a:solidFill>
                  <a:schemeClr val="bg1">
                    <a:lumMod val="50000"/>
                  </a:schemeClr>
                </a:solidFill>
                <a:latin typeface="Arial" pitchFamily="34" charset="0"/>
                <a:cs typeface="Arial" pitchFamily="34" charset="0"/>
              </a:rPr>
              <a:t>.</a:t>
            </a:r>
          </a:p>
        </p:txBody>
      </p:sp>
      <p:pic>
        <p:nvPicPr>
          <p:cNvPr id="40969" name="Picture 3"/>
          <p:cNvPicPr>
            <a:picLocks noChangeAspect="1" noChangeArrowheads="1"/>
          </p:cNvPicPr>
          <p:nvPr/>
        </p:nvPicPr>
        <p:blipFill>
          <a:blip r:embed="rId4" cstate="email"/>
          <a:srcRect/>
          <a:stretch>
            <a:fillRect/>
          </a:stretch>
        </p:blipFill>
        <p:spPr bwMode="auto">
          <a:xfrm>
            <a:off x="468313" y="4581525"/>
            <a:ext cx="2295525" cy="1104900"/>
          </a:xfrm>
          <a:prstGeom prst="rect">
            <a:avLst/>
          </a:prstGeom>
          <a:noFill/>
          <a:ln w="9525">
            <a:noFill/>
            <a:miter lim="800000"/>
            <a:headEnd/>
            <a:tailEnd/>
          </a:ln>
        </p:spPr>
      </p:pic>
      <p:sp>
        <p:nvSpPr>
          <p:cNvPr id="40970" name="ZoneTexte 18"/>
          <p:cNvSpPr txBox="1">
            <a:spLocks noChangeArrowheads="1"/>
          </p:cNvSpPr>
          <p:nvPr/>
        </p:nvSpPr>
        <p:spPr bwMode="auto">
          <a:xfrm>
            <a:off x="2916238" y="4724400"/>
            <a:ext cx="5832475" cy="585788"/>
          </a:xfrm>
          <a:prstGeom prst="rect">
            <a:avLst/>
          </a:prstGeom>
          <a:noFill/>
          <a:ln w="9525">
            <a:noFill/>
            <a:miter lim="800000"/>
            <a:headEnd/>
            <a:tailEnd/>
          </a:ln>
        </p:spPr>
        <p:txBody>
          <a:bodyPr>
            <a:spAutoFit/>
          </a:bodyPr>
          <a:lstStyle/>
          <a:p>
            <a:pPr>
              <a:spcBef>
                <a:spcPct val="20000"/>
              </a:spcBef>
            </a:pPr>
            <a:r>
              <a:rPr lang="fr-FR" sz="1600" u="none" dirty="0">
                <a:latin typeface="Arial" pitchFamily="34" charset="0"/>
                <a:cs typeface="Arial" pitchFamily="34" charset="0"/>
              </a:rPr>
              <a:t>Créer un nouveau lutin en allant chercher le chat dans la bibliothèque, dans le répertoire « </a:t>
            </a:r>
            <a:r>
              <a:rPr lang="fr-FR" sz="1600" u="none" dirty="0" err="1">
                <a:latin typeface="Arial" pitchFamily="34" charset="0"/>
                <a:cs typeface="Arial" pitchFamily="34" charset="0"/>
              </a:rPr>
              <a:t>Animals</a:t>
            </a:r>
            <a:r>
              <a:rPr lang="fr-FR" sz="1600" u="none" dirty="0">
                <a:latin typeface="Arial" pitchFamily="34" charset="0"/>
                <a:cs typeface="Arial" pitchFamily="34" charset="0"/>
              </a:rPr>
              <a:t> ».</a:t>
            </a:r>
          </a:p>
        </p:txBody>
      </p:sp>
      <p:sp>
        <p:nvSpPr>
          <p:cNvPr id="40971" name="ZoneTexte 19"/>
          <p:cNvSpPr txBox="1">
            <a:spLocks noChangeArrowheads="1"/>
          </p:cNvSpPr>
          <p:nvPr/>
        </p:nvSpPr>
        <p:spPr bwMode="auto">
          <a:xfrm>
            <a:off x="468312" y="5732463"/>
            <a:ext cx="7991475" cy="523220"/>
          </a:xfrm>
          <a:prstGeom prst="rect">
            <a:avLst/>
          </a:prstGeom>
          <a:noFill/>
          <a:ln w="9525">
            <a:noFill/>
            <a:miter lim="800000"/>
            <a:headEnd/>
            <a:tailEnd/>
          </a:ln>
        </p:spPr>
        <p:txBody>
          <a:bodyPr wrap="square">
            <a:spAutoFit/>
          </a:bodyPr>
          <a:lstStyle/>
          <a:p>
            <a:pPr>
              <a:spcBef>
                <a:spcPct val="20000"/>
              </a:spcBef>
            </a:pPr>
            <a:r>
              <a:rPr lang="fr-FR" sz="1400" u="none" dirty="0">
                <a:solidFill>
                  <a:schemeClr val="bg1"/>
                </a:solidFill>
                <a:latin typeface="Arial" pitchFamily="34" charset="0"/>
                <a:cs typeface="Arial" pitchFamily="34" charset="0"/>
              </a:rPr>
              <a:t>Supprimer les objets « Trommel » et « Hertz </a:t>
            </a:r>
            <a:r>
              <a:rPr lang="fr-FR" sz="1400" u="none" dirty="0" smtClean="0">
                <a:solidFill>
                  <a:schemeClr val="bg1"/>
                </a:solidFill>
                <a:latin typeface="Arial" pitchFamily="34" charset="0"/>
                <a:cs typeface="Arial" pitchFamily="34" charset="0"/>
              </a:rPr>
              <a:t>». Enregistrer </a:t>
            </a:r>
            <a:r>
              <a:rPr lang="fr-FR" sz="1400" u="none" dirty="0">
                <a:solidFill>
                  <a:schemeClr val="bg1"/>
                </a:solidFill>
                <a:latin typeface="Arial" pitchFamily="34" charset="0"/>
                <a:cs typeface="Arial" pitchFamily="34" charset="0"/>
              </a:rPr>
              <a:t>ce fichier « vide » sur le </a:t>
            </a:r>
            <a:r>
              <a:rPr lang="fr-FR" sz="1400" b="1" u="none" dirty="0" smtClean="0">
                <a:solidFill>
                  <a:schemeClr val="bg1"/>
                </a:solidFill>
                <a:latin typeface="Arial" pitchFamily="34" charset="0"/>
                <a:cs typeface="Arial" pitchFamily="34" charset="0"/>
              </a:rPr>
              <a:t>bureau</a:t>
            </a:r>
            <a:r>
              <a:rPr lang="fr-FR" sz="1400" u="none" dirty="0" smtClean="0">
                <a:solidFill>
                  <a:schemeClr val="bg1"/>
                </a:solidFill>
                <a:latin typeface="Arial" pitchFamily="34" charset="0"/>
                <a:cs typeface="Arial" pitchFamily="34" charset="0"/>
              </a:rPr>
              <a:t> avec </a:t>
            </a:r>
            <a:r>
              <a:rPr lang="fr-FR" sz="1400" u="none" dirty="0">
                <a:solidFill>
                  <a:schemeClr val="bg1"/>
                </a:solidFill>
                <a:latin typeface="Arial" pitchFamily="34" charset="0"/>
                <a:cs typeface="Arial" pitchFamily="34" charset="0"/>
              </a:rPr>
              <a:t>le nom « Scratch pour ROBO ». C’est à partir de ce fichier que Scratch 1.4 sera lancé dorénavant.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1987"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836613"/>
            <a:ext cx="82804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1989" name="Image 14" descr="Sans titre 1.gif"/>
          <p:cNvPicPr>
            <a:picLocks noChangeAspect="1"/>
          </p:cNvPicPr>
          <p:nvPr/>
        </p:nvPicPr>
        <p:blipFill>
          <a:blip r:embed="rId2" cstate="email"/>
          <a:srcRect/>
          <a:stretch>
            <a:fillRect/>
          </a:stretch>
        </p:blipFill>
        <p:spPr bwMode="auto">
          <a:xfrm>
            <a:off x="3708400" y="1773238"/>
            <a:ext cx="719138" cy="523875"/>
          </a:xfrm>
          <a:prstGeom prst="rect">
            <a:avLst/>
          </a:prstGeom>
          <a:noFill/>
          <a:ln w="9525">
            <a:noFill/>
            <a:miter lim="800000"/>
            <a:headEnd/>
            <a:tailEnd/>
          </a:ln>
        </p:spPr>
      </p:pic>
      <p:pic>
        <p:nvPicPr>
          <p:cNvPr id="41990" name="Image 17" descr="Sans titre 1.gif"/>
          <p:cNvPicPr>
            <a:picLocks noChangeAspect="1"/>
          </p:cNvPicPr>
          <p:nvPr/>
        </p:nvPicPr>
        <p:blipFill>
          <a:blip r:embed="rId3" cstate="email"/>
          <a:srcRect/>
          <a:stretch>
            <a:fillRect/>
          </a:stretch>
        </p:blipFill>
        <p:spPr bwMode="auto">
          <a:xfrm>
            <a:off x="4211638" y="1125538"/>
            <a:ext cx="1368425" cy="838200"/>
          </a:xfrm>
          <a:prstGeom prst="rect">
            <a:avLst/>
          </a:prstGeom>
          <a:noFill/>
          <a:ln w="9525">
            <a:noFill/>
            <a:miter lim="800000"/>
            <a:headEnd/>
            <a:tailEnd/>
          </a:ln>
        </p:spPr>
      </p:pic>
      <p:pic>
        <p:nvPicPr>
          <p:cNvPr id="41991" name="Image 20" descr="Sans titre 1.gif"/>
          <p:cNvPicPr>
            <a:picLocks noChangeAspect="1"/>
          </p:cNvPicPr>
          <p:nvPr/>
        </p:nvPicPr>
        <p:blipFill>
          <a:blip r:embed="rId4" cstate="email"/>
          <a:srcRect/>
          <a:stretch>
            <a:fillRect/>
          </a:stretch>
        </p:blipFill>
        <p:spPr bwMode="auto">
          <a:xfrm>
            <a:off x="1116013" y="1196975"/>
            <a:ext cx="1654175" cy="1166813"/>
          </a:xfrm>
          <a:prstGeom prst="rect">
            <a:avLst/>
          </a:prstGeom>
          <a:noFill/>
          <a:ln w="9525">
            <a:noFill/>
            <a:miter lim="800000"/>
            <a:headEnd/>
            <a:tailEnd/>
          </a:ln>
        </p:spPr>
      </p:pic>
      <p:pic>
        <p:nvPicPr>
          <p:cNvPr id="41992" name="Image 21" descr="Sans titre 1.gif"/>
          <p:cNvPicPr>
            <a:picLocks noChangeAspect="1"/>
          </p:cNvPicPr>
          <p:nvPr/>
        </p:nvPicPr>
        <p:blipFill>
          <a:blip r:embed="rId5" cstate="email"/>
          <a:srcRect/>
          <a:stretch>
            <a:fillRect/>
          </a:stretch>
        </p:blipFill>
        <p:spPr bwMode="auto">
          <a:xfrm>
            <a:off x="2411413" y="1341438"/>
            <a:ext cx="1173162" cy="436562"/>
          </a:xfrm>
          <a:prstGeom prst="rect">
            <a:avLst/>
          </a:prstGeom>
          <a:noFill/>
          <a:ln w="9525">
            <a:noFill/>
            <a:miter lim="800000"/>
            <a:headEnd/>
            <a:tailEnd/>
          </a:ln>
        </p:spPr>
      </p:pic>
      <p:pic>
        <p:nvPicPr>
          <p:cNvPr id="41993" name="Image 22" descr="Sans titre 1.gif"/>
          <p:cNvPicPr>
            <a:picLocks noChangeAspect="1"/>
          </p:cNvPicPr>
          <p:nvPr/>
        </p:nvPicPr>
        <p:blipFill>
          <a:blip r:embed="rId2" cstate="email"/>
          <a:srcRect/>
          <a:stretch>
            <a:fillRect/>
          </a:stretch>
        </p:blipFill>
        <p:spPr bwMode="auto">
          <a:xfrm>
            <a:off x="5580063" y="1773238"/>
            <a:ext cx="720725" cy="523875"/>
          </a:xfrm>
          <a:prstGeom prst="rect">
            <a:avLst/>
          </a:prstGeom>
          <a:noFill/>
          <a:ln w="9525">
            <a:noFill/>
            <a:miter lim="800000"/>
            <a:headEnd/>
            <a:tailEnd/>
          </a:ln>
        </p:spPr>
      </p:pic>
      <p:pic>
        <p:nvPicPr>
          <p:cNvPr id="41994" name="Image 23" descr="Sans titre 1.gif"/>
          <p:cNvPicPr>
            <a:picLocks noChangeAspect="1"/>
          </p:cNvPicPr>
          <p:nvPr/>
        </p:nvPicPr>
        <p:blipFill>
          <a:blip r:embed="rId2" cstate="email"/>
          <a:srcRect/>
          <a:stretch>
            <a:fillRect/>
          </a:stretch>
        </p:blipFill>
        <p:spPr bwMode="auto">
          <a:xfrm>
            <a:off x="323850" y="1268413"/>
            <a:ext cx="719138" cy="525462"/>
          </a:xfrm>
          <a:prstGeom prst="rect">
            <a:avLst/>
          </a:prstGeom>
          <a:noFill/>
          <a:ln w="9525">
            <a:noFill/>
            <a:miter lim="800000"/>
            <a:headEnd/>
            <a:tailEnd/>
          </a:ln>
        </p:spPr>
      </p:pic>
      <p:pic>
        <p:nvPicPr>
          <p:cNvPr id="58374" name="Picture 6"/>
          <p:cNvPicPr>
            <a:picLocks noChangeAspect="1" noChangeArrowheads="1"/>
          </p:cNvPicPr>
          <p:nvPr/>
        </p:nvPicPr>
        <p:blipFill>
          <a:blip r:embed="rId6" cstate="email"/>
          <a:srcRect/>
          <a:stretch>
            <a:fillRect/>
          </a:stretch>
        </p:blipFill>
        <p:spPr bwMode="auto">
          <a:xfrm>
            <a:off x="468313" y="2565400"/>
            <a:ext cx="5922962" cy="3527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cap="flat" cmpd="sng">
            <a:solidFill>
              <a:schemeClr val="bg1">
                <a:lumMod val="50000"/>
              </a:schemeClr>
            </a:solidFill>
            <a:prstDash val="solid"/>
            <a:miter lim="800000"/>
            <a:headEnd/>
            <a:tailEnd/>
          </a:ln>
        </p:spPr>
      </p:pic>
      <p:sp>
        <p:nvSpPr>
          <p:cNvPr id="25" name="ZoneTexte 24"/>
          <p:cNvSpPr txBox="1"/>
          <p:nvPr/>
        </p:nvSpPr>
        <p:spPr>
          <a:xfrm>
            <a:off x="6443663" y="1341438"/>
            <a:ext cx="2160587" cy="4745037"/>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I1 pour déclencher l’ouverture et la fermeture de la porte.</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l’entrée I3 pour détecter la porte en position ouverte.</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Contacteur fin de course à relier sur I2 pour détecter la porte en position fermée. </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Le moteur est à relier sur la sortie M1.</a:t>
            </a:r>
          </a:p>
          <a:p>
            <a:pPr>
              <a:spcBef>
                <a:spcPct val="20000"/>
              </a:spcBef>
              <a:defRPr/>
            </a:pPr>
            <a:endParaRPr lang="fr-FR" sz="1400" u="none" dirty="0">
              <a:solidFill>
                <a:schemeClr val="bg1">
                  <a:lumMod val="50000"/>
                </a:schemeClr>
              </a:solidFill>
              <a:latin typeface="Arial" pitchFamily="34" charset="0"/>
              <a:cs typeface="Arial" pitchFamily="34" charset="0"/>
            </a:endParaRPr>
          </a:p>
          <a:p>
            <a:pPr>
              <a:spcBef>
                <a:spcPct val="20000"/>
              </a:spcBef>
              <a:defRPr/>
            </a:pPr>
            <a:r>
              <a:rPr lang="fr-FR" sz="1400" u="none" dirty="0">
                <a:solidFill>
                  <a:schemeClr val="bg1">
                    <a:lumMod val="50000"/>
                  </a:schemeClr>
                </a:solidFill>
                <a:latin typeface="Arial" pitchFamily="34" charset="0"/>
                <a:cs typeface="Arial" pitchFamily="34" charset="0"/>
              </a:rPr>
              <a:t>L’avertisseur sonore est à relier sur la sortie M2.</a:t>
            </a:r>
          </a:p>
        </p:txBody>
      </p:sp>
      <p:sp>
        <p:nvSpPr>
          <p:cNvPr id="41997" name="ZoneTexte 25"/>
          <p:cNvSpPr txBox="1">
            <a:spLocks noChangeArrowheads="1"/>
          </p:cNvSpPr>
          <p:nvPr/>
        </p:nvSpPr>
        <p:spPr bwMode="auto">
          <a:xfrm>
            <a:off x="539750" y="1844675"/>
            <a:ext cx="360363" cy="288925"/>
          </a:xfrm>
          <a:prstGeom prst="rect">
            <a:avLst/>
          </a:prstGeom>
          <a:noFill/>
          <a:ln w="9525">
            <a:noFill/>
            <a:miter lim="800000"/>
            <a:headEnd/>
            <a:tailEnd/>
          </a:ln>
        </p:spPr>
        <p:txBody>
          <a:bodyPr>
            <a:spAutoFit/>
          </a:bodyPr>
          <a:lstStyle/>
          <a:p>
            <a:pPr algn="ctr">
              <a:spcBef>
                <a:spcPct val="20000"/>
              </a:spcBef>
            </a:pPr>
            <a:r>
              <a:rPr lang="fr-FR" sz="1200" u="none"/>
              <a:t>I1</a:t>
            </a:r>
          </a:p>
        </p:txBody>
      </p:sp>
      <p:sp>
        <p:nvSpPr>
          <p:cNvPr id="41998" name="ZoneTexte 26"/>
          <p:cNvSpPr txBox="1">
            <a:spLocks noChangeArrowheads="1"/>
          </p:cNvSpPr>
          <p:nvPr/>
        </p:nvSpPr>
        <p:spPr bwMode="auto">
          <a:xfrm>
            <a:off x="4356100" y="1916113"/>
            <a:ext cx="360363" cy="288925"/>
          </a:xfrm>
          <a:prstGeom prst="rect">
            <a:avLst/>
          </a:prstGeom>
          <a:noFill/>
          <a:ln w="9525">
            <a:noFill/>
            <a:miter lim="800000"/>
            <a:headEnd/>
            <a:tailEnd/>
          </a:ln>
        </p:spPr>
        <p:txBody>
          <a:bodyPr>
            <a:spAutoFit/>
          </a:bodyPr>
          <a:lstStyle/>
          <a:p>
            <a:pPr algn="ctr">
              <a:spcBef>
                <a:spcPct val="20000"/>
              </a:spcBef>
            </a:pPr>
            <a:r>
              <a:rPr lang="fr-FR" sz="1200" u="none"/>
              <a:t>I2</a:t>
            </a:r>
          </a:p>
        </p:txBody>
      </p:sp>
      <p:sp>
        <p:nvSpPr>
          <p:cNvPr id="41999" name="ZoneTexte 27"/>
          <p:cNvSpPr txBox="1">
            <a:spLocks noChangeArrowheads="1"/>
          </p:cNvSpPr>
          <p:nvPr/>
        </p:nvSpPr>
        <p:spPr bwMode="auto">
          <a:xfrm>
            <a:off x="5292725" y="1989138"/>
            <a:ext cx="358775" cy="287337"/>
          </a:xfrm>
          <a:prstGeom prst="rect">
            <a:avLst/>
          </a:prstGeom>
          <a:noFill/>
          <a:ln w="9525">
            <a:noFill/>
            <a:miter lim="800000"/>
            <a:headEnd/>
            <a:tailEnd/>
          </a:ln>
        </p:spPr>
        <p:txBody>
          <a:bodyPr>
            <a:spAutoFit/>
          </a:bodyPr>
          <a:lstStyle/>
          <a:p>
            <a:pPr algn="ctr">
              <a:spcBef>
                <a:spcPct val="20000"/>
              </a:spcBef>
            </a:pPr>
            <a:r>
              <a:rPr lang="fr-FR" sz="1200" u="none"/>
              <a:t>I3</a:t>
            </a:r>
          </a:p>
        </p:txBody>
      </p:sp>
      <p:sp>
        <p:nvSpPr>
          <p:cNvPr id="42000" name="ZoneTexte 28"/>
          <p:cNvSpPr txBox="1">
            <a:spLocks noChangeArrowheads="1"/>
          </p:cNvSpPr>
          <p:nvPr/>
        </p:nvSpPr>
        <p:spPr bwMode="auto">
          <a:xfrm>
            <a:off x="5292725" y="1268413"/>
            <a:ext cx="1223963" cy="461962"/>
          </a:xfrm>
          <a:prstGeom prst="rect">
            <a:avLst/>
          </a:prstGeom>
          <a:noFill/>
          <a:ln w="9525">
            <a:noFill/>
            <a:miter lim="800000"/>
            <a:headEnd/>
            <a:tailEnd/>
          </a:ln>
        </p:spPr>
        <p:txBody>
          <a:bodyPr>
            <a:spAutoFit/>
          </a:bodyPr>
          <a:lstStyle/>
          <a:p>
            <a:pPr>
              <a:spcBef>
                <a:spcPct val="20000"/>
              </a:spcBef>
            </a:pPr>
            <a:r>
              <a:rPr lang="fr-FR" sz="1200" u="none"/>
              <a:t>Moteur électrique</a:t>
            </a:r>
          </a:p>
        </p:txBody>
      </p:sp>
      <p:sp>
        <p:nvSpPr>
          <p:cNvPr id="42001" name="ZoneTexte 29"/>
          <p:cNvSpPr txBox="1">
            <a:spLocks noChangeArrowheads="1"/>
          </p:cNvSpPr>
          <p:nvPr/>
        </p:nvSpPr>
        <p:spPr bwMode="auto">
          <a:xfrm>
            <a:off x="3635375" y="1196975"/>
            <a:ext cx="865188" cy="461963"/>
          </a:xfrm>
          <a:prstGeom prst="rect">
            <a:avLst/>
          </a:prstGeom>
          <a:noFill/>
          <a:ln w="9525">
            <a:noFill/>
            <a:miter lim="800000"/>
            <a:headEnd/>
            <a:tailEnd/>
          </a:ln>
        </p:spPr>
        <p:txBody>
          <a:bodyPr>
            <a:spAutoFit/>
          </a:bodyPr>
          <a:lstStyle/>
          <a:p>
            <a:pPr>
              <a:spcBef>
                <a:spcPct val="20000"/>
              </a:spcBef>
            </a:pPr>
            <a:r>
              <a:rPr lang="fr-FR" sz="1200" u="none"/>
              <a:t>Avertisseur sonore</a:t>
            </a:r>
          </a:p>
        </p:txBody>
      </p:sp>
      <p:sp>
        <p:nvSpPr>
          <p:cNvPr id="42002" name="ZoneTexte 31"/>
          <p:cNvSpPr txBox="1">
            <a:spLocks noChangeArrowheads="1"/>
          </p:cNvSpPr>
          <p:nvPr/>
        </p:nvSpPr>
        <p:spPr bwMode="auto">
          <a:xfrm>
            <a:off x="2411413" y="2060575"/>
            <a:ext cx="936625" cy="461963"/>
          </a:xfrm>
          <a:prstGeom prst="rect">
            <a:avLst/>
          </a:prstGeom>
          <a:noFill/>
          <a:ln w="9525">
            <a:noFill/>
            <a:miter lim="800000"/>
            <a:headEnd/>
            <a:tailEnd/>
          </a:ln>
        </p:spPr>
        <p:txBody>
          <a:bodyPr>
            <a:spAutoFit/>
          </a:bodyPr>
          <a:lstStyle/>
          <a:p>
            <a:pPr algn="ctr">
              <a:spcBef>
                <a:spcPct val="20000"/>
              </a:spcBef>
            </a:pPr>
            <a:r>
              <a:rPr lang="fr-FR" sz="1200" u="none"/>
              <a:t>Interface ROBO</a:t>
            </a:r>
          </a:p>
        </p:txBody>
      </p:sp>
      <p:sp>
        <p:nvSpPr>
          <p:cNvPr id="42003" name="ZoneTexte 32"/>
          <p:cNvSpPr txBox="1">
            <a:spLocks noChangeArrowheads="1"/>
          </p:cNvSpPr>
          <p:nvPr/>
        </p:nvSpPr>
        <p:spPr bwMode="auto">
          <a:xfrm>
            <a:off x="4356100" y="5157788"/>
            <a:ext cx="1584325" cy="738187"/>
          </a:xfrm>
          <a:prstGeom prst="rect">
            <a:avLst/>
          </a:prstGeom>
          <a:noFill/>
          <a:ln w="9525">
            <a:noFill/>
            <a:miter lim="800000"/>
            <a:headEnd/>
            <a:tailEnd/>
          </a:ln>
        </p:spPr>
        <p:txBody>
          <a:bodyPr>
            <a:spAutoFit/>
          </a:bodyPr>
          <a:lstStyle/>
          <a:p>
            <a:pPr algn="ctr">
              <a:spcBef>
                <a:spcPct val="20000"/>
              </a:spcBef>
            </a:pPr>
            <a:r>
              <a:rPr lang="fr-FR" sz="1400" u="none" dirty="0">
                <a:latin typeface="Arial" pitchFamily="34" charset="0"/>
                <a:cs typeface="Arial" pitchFamily="34" charset="0"/>
              </a:rPr>
              <a:t>Câblage des composants  sur l’interface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à coins arrondis 3"/>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5" name="Rectangle 4"/>
          <p:cNvSpPr/>
          <p:nvPr/>
        </p:nvSpPr>
        <p:spPr>
          <a:xfrm>
            <a:off x="2555875" y="404813"/>
            <a:ext cx="6192838" cy="430887"/>
          </a:xfrm>
          <a:prstGeom prst="rect">
            <a:avLst/>
          </a:prstGeom>
        </p:spPr>
        <p:txBody>
          <a:bodyPr>
            <a:spAutoFit/>
          </a:bodyPr>
          <a:lstStyle/>
          <a:p>
            <a:pPr>
              <a:spcBef>
                <a:spcPct val="20000"/>
              </a:spcBef>
              <a:defRPr/>
            </a:pPr>
            <a:r>
              <a:rPr lang="fr-FR" sz="1100" dirty="0">
                <a:solidFill>
                  <a:schemeClr val="accent4">
                    <a:lumMod val="10000"/>
                  </a:schemeClr>
                </a:solidFill>
                <a:latin typeface="Arial" pitchFamily="34" charset="0"/>
                <a:cs typeface="Arial" pitchFamily="34" charset="0"/>
              </a:rPr>
              <a:t>http://www.cndp.fr/ecolenumerique/tous-les-numeros/boite-a-outices/apprendre-par-le-jeu/article/article/aide-memoire-recapitulatif-scratch.html</a:t>
            </a:r>
          </a:p>
        </p:txBody>
      </p:sp>
      <p:sp>
        <p:nvSpPr>
          <p:cNvPr id="6" name="Rectangle 5"/>
          <p:cNvSpPr/>
          <p:nvPr/>
        </p:nvSpPr>
        <p:spPr>
          <a:xfrm>
            <a:off x="2555875" y="908050"/>
            <a:ext cx="3779838" cy="261610"/>
          </a:xfrm>
          <a:prstGeom prst="rect">
            <a:avLst/>
          </a:prstGeom>
        </p:spPr>
        <p:txBody>
          <a:bodyPr>
            <a:spAutoFit/>
          </a:bodyPr>
          <a:lstStyle/>
          <a:p>
            <a:pPr>
              <a:spcBef>
                <a:spcPct val="20000"/>
              </a:spcBef>
              <a:defRPr/>
            </a:pPr>
            <a:r>
              <a:rPr lang="fr-FR" sz="1100" dirty="0">
                <a:solidFill>
                  <a:schemeClr val="accent4">
                    <a:lumMod val="10000"/>
                  </a:schemeClr>
                </a:solidFill>
                <a:latin typeface="Arial" pitchFamily="34" charset="0"/>
                <a:cs typeface="Arial" pitchFamily="34" charset="0"/>
              </a:rPr>
              <a:t>http://scratch.mit.edu/help/</a:t>
            </a:r>
          </a:p>
        </p:txBody>
      </p:sp>
      <p:pic>
        <p:nvPicPr>
          <p:cNvPr id="15365" name="Picture 5" descr="interfaceol824554.jpg"/>
          <p:cNvPicPr>
            <a:picLocks noChangeAspect="1" noChangeArrowheads="1"/>
          </p:cNvPicPr>
          <p:nvPr/>
        </p:nvPicPr>
        <p:blipFill>
          <a:blip r:embed="rId2" cstate="email"/>
          <a:srcRect/>
          <a:stretch>
            <a:fillRect/>
          </a:stretch>
        </p:blipFill>
        <p:spPr bwMode="auto">
          <a:xfrm>
            <a:off x="611188" y="1244600"/>
            <a:ext cx="7848600" cy="5276850"/>
          </a:xfrm>
          <a:prstGeom prst="rect">
            <a:avLst/>
          </a:prstGeom>
          <a:noFill/>
          <a:ln w="9525">
            <a:noFill/>
            <a:miter lim="800000"/>
            <a:headEnd/>
            <a:tailEnd/>
          </a:ln>
        </p:spPr>
      </p:pic>
      <p:sp>
        <p:nvSpPr>
          <p:cNvPr id="15366" name="ZoneTexte 7"/>
          <p:cNvSpPr txBox="1">
            <a:spLocks noChangeArrowheads="1"/>
          </p:cNvSpPr>
          <p:nvPr/>
        </p:nvSpPr>
        <p:spPr bwMode="auto">
          <a:xfrm>
            <a:off x="468313" y="620713"/>
            <a:ext cx="2016125" cy="276225"/>
          </a:xfrm>
          <a:prstGeom prst="rect">
            <a:avLst/>
          </a:prstGeom>
          <a:noFill/>
          <a:ln w="9525">
            <a:noFill/>
            <a:miter lim="800000"/>
            <a:headEnd/>
            <a:tailEnd/>
          </a:ln>
        </p:spPr>
        <p:txBody>
          <a:bodyPr>
            <a:spAutoFit/>
          </a:bodyPr>
          <a:lstStyle/>
          <a:p>
            <a:pPr algn="ctr">
              <a:spcBef>
                <a:spcPct val="20000"/>
              </a:spcBef>
            </a:pPr>
            <a:r>
              <a:rPr lang="fr-FR" sz="1200" u="none" dirty="0">
                <a:latin typeface="Arial" pitchFamily="34" charset="0"/>
                <a:cs typeface="Arial" pitchFamily="34" charset="0"/>
              </a:rPr>
              <a:t>Sites incontournables</a:t>
            </a:r>
          </a:p>
        </p:txBody>
      </p:sp>
      <p:sp>
        <p:nvSpPr>
          <p:cNvPr id="9" name="ZoneTexte 8"/>
          <p:cNvSpPr txBox="1"/>
          <p:nvPr/>
        </p:nvSpPr>
        <p:spPr>
          <a:xfrm>
            <a:off x="4859338" y="5949950"/>
            <a:ext cx="1944687" cy="430887"/>
          </a:xfrm>
          <a:prstGeom prst="rect">
            <a:avLst/>
          </a:prstGeom>
          <a:noFill/>
        </p:spPr>
        <p:txBody>
          <a:bodyPr>
            <a:spAutoFit/>
          </a:bodyPr>
          <a:lstStyle/>
          <a:p>
            <a:pPr algn="ctr">
              <a:spcBef>
                <a:spcPct val="20000"/>
              </a:spcBef>
              <a:defRPr/>
            </a:pPr>
            <a:r>
              <a:rPr lang="fr-FR" sz="1100" b="1" u="none" dirty="0">
                <a:solidFill>
                  <a:schemeClr val="accent2">
                    <a:lumMod val="60000"/>
                    <a:lumOff val="40000"/>
                  </a:schemeClr>
                </a:solidFill>
                <a:latin typeface="Arial" pitchFamily="34" charset="0"/>
                <a:cs typeface="Arial" pitchFamily="34" charset="0"/>
              </a:rPr>
              <a:t>Scratch 1.4 est un logiciel multi plateformes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3011"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765175"/>
            <a:ext cx="8280400" cy="276225"/>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3013" name="Picture 6"/>
          <p:cNvPicPr>
            <a:picLocks noChangeAspect="1" noChangeArrowheads="1"/>
          </p:cNvPicPr>
          <p:nvPr/>
        </p:nvPicPr>
        <p:blipFill>
          <a:blip r:embed="rId3" cstate="email"/>
          <a:srcRect/>
          <a:stretch>
            <a:fillRect/>
          </a:stretch>
        </p:blipFill>
        <p:spPr bwMode="auto">
          <a:xfrm>
            <a:off x="395288" y="1628775"/>
            <a:ext cx="2762250" cy="2078038"/>
          </a:xfrm>
          <a:prstGeom prst="rect">
            <a:avLst/>
          </a:prstGeom>
          <a:noFill/>
          <a:ln w="9525">
            <a:noFill/>
            <a:miter lim="800000"/>
            <a:headEnd/>
            <a:tailEnd/>
          </a:ln>
        </p:spPr>
      </p:pic>
      <p:pic>
        <p:nvPicPr>
          <p:cNvPr id="43014" name="Picture 7"/>
          <p:cNvPicPr>
            <a:picLocks noChangeAspect="1" noChangeArrowheads="1"/>
          </p:cNvPicPr>
          <p:nvPr/>
        </p:nvPicPr>
        <p:blipFill>
          <a:blip r:embed="rId4" cstate="email"/>
          <a:srcRect/>
          <a:stretch>
            <a:fillRect/>
          </a:stretch>
        </p:blipFill>
        <p:spPr bwMode="auto">
          <a:xfrm>
            <a:off x="3203575" y="1628775"/>
            <a:ext cx="2752725" cy="2079625"/>
          </a:xfrm>
          <a:prstGeom prst="rect">
            <a:avLst/>
          </a:prstGeom>
          <a:noFill/>
          <a:ln w="9525">
            <a:noFill/>
            <a:miter lim="800000"/>
            <a:headEnd/>
            <a:tailEnd/>
          </a:ln>
        </p:spPr>
      </p:pic>
      <p:pic>
        <p:nvPicPr>
          <p:cNvPr id="43015" name="Picture 8"/>
          <p:cNvPicPr>
            <a:picLocks noChangeAspect="1" noChangeArrowheads="1"/>
          </p:cNvPicPr>
          <p:nvPr/>
        </p:nvPicPr>
        <p:blipFill>
          <a:blip r:embed="rId5" cstate="email"/>
          <a:srcRect/>
          <a:stretch>
            <a:fillRect/>
          </a:stretch>
        </p:blipFill>
        <p:spPr bwMode="auto">
          <a:xfrm>
            <a:off x="395288" y="3789363"/>
            <a:ext cx="2736850" cy="2052637"/>
          </a:xfrm>
          <a:prstGeom prst="rect">
            <a:avLst/>
          </a:prstGeom>
          <a:noFill/>
          <a:ln w="9525">
            <a:noFill/>
            <a:miter lim="800000"/>
            <a:headEnd/>
            <a:tailEnd/>
          </a:ln>
        </p:spPr>
      </p:pic>
      <p:pic>
        <p:nvPicPr>
          <p:cNvPr id="43016" name="Picture 9"/>
          <p:cNvPicPr>
            <a:picLocks noChangeAspect="1" noChangeArrowheads="1"/>
          </p:cNvPicPr>
          <p:nvPr/>
        </p:nvPicPr>
        <p:blipFill>
          <a:blip r:embed="rId6" cstate="email"/>
          <a:srcRect/>
          <a:stretch>
            <a:fillRect/>
          </a:stretch>
        </p:blipFill>
        <p:spPr bwMode="auto">
          <a:xfrm>
            <a:off x="3203575" y="3789363"/>
            <a:ext cx="2736850" cy="2058987"/>
          </a:xfrm>
          <a:prstGeom prst="rect">
            <a:avLst/>
          </a:prstGeom>
          <a:noFill/>
          <a:ln w="9525">
            <a:noFill/>
            <a:miter lim="800000"/>
            <a:headEnd/>
            <a:tailEnd/>
          </a:ln>
        </p:spPr>
      </p:pic>
      <p:sp>
        <p:nvSpPr>
          <p:cNvPr id="43017" name="ZoneTexte 14"/>
          <p:cNvSpPr txBox="1">
            <a:spLocks noChangeArrowheads="1"/>
          </p:cNvSpPr>
          <p:nvPr/>
        </p:nvSpPr>
        <p:spPr bwMode="auto">
          <a:xfrm>
            <a:off x="250825" y="6021388"/>
            <a:ext cx="8569325" cy="338137"/>
          </a:xfrm>
          <a:prstGeom prst="rect">
            <a:avLst/>
          </a:prstGeom>
          <a:noFill/>
          <a:ln w="9525">
            <a:noFill/>
            <a:miter lim="800000"/>
            <a:headEnd/>
            <a:tailEnd/>
          </a:ln>
        </p:spPr>
        <p:txBody>
          <a:bodyPr>
            <a:spAutoFit/>
          </a:bodyPr>
          <a:lstStyle/>
          <a:p>
            <a:pPr algn="ctr">
              <a:spcBef>
                <a:spcPct val="20000"/>
              </a:spcBef>
            </a:pPr>
            <a:r>
              <a:rPr lang="fr-FR" sz="1600" u="none" dirty="0">
                <a:solidFill>
                  <a:srgbClr val="FF0000"/>
                </a:solidFill>
                <a:latin typeface="Arial" pitchFamily="34" charset="0"/>
                <a:cs typeface="Arial" pitchFamily="34" charset="0"/>
              </a:rPr>
              <a:t>La réalisation de la maquette peut être envisagée dans le cadre de la réalisation collective</a:t>
            </a:r>
            <a:r>
              <a:rPr lang="fr-FR" sz="1600" u="none" dirty="0">
                <a:solidFill>
                  <a:srgbClr val="FFC000"/>
                </a:solidFill>
                <a:latin typeface="Arial" pitchFamily="34" charset="0"/>
                <a:cs typeface="Arial" pitchFamily="34" charset="0"/>
              </a:rPr>
              <a:t>.</a:t>
            </a:r>
          </a:p>
        </p:txBody>
      </p:sp>
      <p:sp>
        <p:nvSpPr>
          <p:cNvPr id="16" name="ZoneTexte 15"/>
          <p:cNvSpPr txBox="1"/>
          <p:nvPr/>
        </p:nvSpPr>
        <p:spPr>
          <a:xfrm>
            <a:off x="395288" y="1125538"/>
            <a:ext cx="8280400" cy="306387"/>
          </a:xfrm>
          <a:prstGeom prst="rect">
            <a:avLst/>
          </a:prstGeom>
          <a:noFill/>
        </p:spPr>
        <p:txBody>
          <a:bodyPr>
            <a:spAutoFit/>
          </a:bodyPr>
          <a:lstStyle/>
          <a:p>
            <a:pPr algn="ctr">
              <a:spcBef>
                <a:spcPct val="20000"/>
              </a:spcBef>
              <a:defRPr/>
            </a:pPr>
            <a:r>
              <a:rPr lang="fr-FR" sz="1400" u="none" dirty="0">
                <a:solidFill>
                  <a:schemeClr val="bg1">
                    <a:lumMod val="50000"/>
                  </a:schemeClr>
                </a:solidFill>
                <a:latin typeface="Arial" pitchFamily="34" charset="0"/>
                <a:cs typeface="Arial" pitchFamily="34" charset="0"/>
              </a:rPr>
              <a:t>Comment rendre l’ouverture et la fermeture de la porte moins dangereuses ?</a:t>
            </a:r>
          </a:p>
        </p:txBody>
      </p:sp>
      <p:sp>
        <p:nvSpPr>
          <p:cNvPr id="17" name="ZoneTexte 16"/>
          <p:cNvSpPr txBox="1"/>
          <p:nvPr/>
        </p:nvSpPr>
        <p:spPr>
          <a:xfrm>
            <a:off x="6011863" y="1628775"/>
            <a:ext cx="2736850" cy="3341688"/>
          </a:xfrm>
          <a:prstGeom prst="rect">
            <a:avLst/>
          </a:prstGeom>
          <a:noFill/>
        </p:spPr>
        <p:txBody>
          <a:bodyPr>
            <a:spAutoFit/>
          </a:bodyPr>
          <a:lstStyle/>
          <a:p>
            <a:pPr>
              <a:spcBef>
                <a:spcPct val="20000"/>
              </a:spcBef>
              <a:defRPr/>
            </a:pPr>
            <a:r>
              <a:rPr lang="fr-FR" sz="1200" u="none" dirty="0">
                <a:effectLst>
                  <a:outerShdw blurRad="38100" dist="38100" dir="2700000" algn="tl">
                    <a:srgbClr val="000000">
                      <a:alpha val="43137"/>
                    </a:srgbClr>
                  </a:outerShdw>
                </a:effectLst>
                <a:latin typeface="Arial" pitchFamily="34" charset="0"/>
                <a:cs typeface="Arial" pitchFamily="34" charset="0"/>
              </a:rPr>
              <a:t>Réponses possibles :</a:t>
            </a:r>
          </a:p>
          <a:p>
            <a:pPr>
              <a:spcBef>
                <a:spcPct val="20000"/>
              </a:spcBef>
              <a:defRPr/>
            </a:pPr>
            <a:endParaRPr lang="fr-FR" sz="1200"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éclencher </a:t>
            </a:r>
            <a:r>
              <a:rPr lang="fr-FR" sz="1200" u="none" dirty="0">
                <a:latin typeface="Arial" pitchFamily="34" charset="0"/>
                <a:cs typeface="Arial" pitchFamily="34" charset="0"/>
              </a:rPr>
              <a:t>un avertisseur sonore pendant l’ouverture et la fermeture de la </a:t>
            </a:r>
            <a:r>
              <a:rPr lang="fr-FR" sz="1200" u="none" dirty="0" smtClean="0">
                <a:latin typeface="Arial" pitchFamily="34" charset="0"/>
                <a:cs typeface="Arial" pitchFamily="34" charset="0"/>
              </a:rPr>
              <a:t>porte ;</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éclencher </a:t>
            </a:r>
            <a:r>
              <a:rPr lang="fr-FR" sz="1200" u="none" dirty="0">
                <a:latin typeface="Arial" pitchFamily="34" charset="0"/>
                <a:cs typeface="Arial" pitchFamily="34" charset="0"/>
              </a:rPr>
              <a:t>une lumière clignotante pendant l’ouverture et la fermeture de la </a:t>
            </a:r>
            <a:r>
              <a:rPr lang="fr-FR" sz="1200" u="none" dirty="0" smtClean="0">
                <a:latin typeface="Arial" pitchFamily="34" charset="0"/>
                <a:cs typeface="Arial" pitchFamily="34" charset="0"/>
              </a:rPr>
              <a:t>porte ;</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latin typeface="Arial" pitchFamily="34" charset="0"/>
                <a:cs typeface="Arial" pitchFamily="34" charset="0"/>
              </a:rPr>
              <a:t>d</a:t>
            </a:r>
            <a:r>
              <a:rPr lang="fr-FR" sz="1200" u="none" dirty="0" smtClean="0">
                <a:latin typeface="Arial" pitchFamily="34" charset="0"/>
                <a:cs typeface="Arial" pitchFamily="34" charset="0"/>
              </a:rPr>
              <a:t>étecter </a:t>
            </a:r>
            <a:r>
              <a:rPr lang="fr-FR" sz="1200" u="none" dirty="0">
                <a:latin typeface="Arial" pitchFamily="34" charset="0"/>
                <a:cs typeface="Arial" pitchFamily="34" charset="0"/>
              </a:rPr>
              <a:t>une difficulté de fermeture ou d’ouverture de la </a:t>
            </a:r>
            <a:r>
              <a:rPr lang="fr-FR" sz="1200" u="none" dirty="0" smtClean="0">
                <a:latin typeface="Arial" pitchFamily="34" charset="0"/>
                <a:cs typeface="Arial" pitchFamily="34" charset="0"/>
              </a:rPr>
              <a:t>porte.</a:t>
            </a:r>
            <a:endParaRPr lang="fr-FR" sz="1200" u="none" dirty="0">
              <a:latin typeface="Arial" pitchFamily="34" charset="0"/>
              <a:cs typeface="Arial" pitchFamily="34" charset="0"/>
            </a:endParaRPr>
          </a:p>
          <a:p>
            <a:pPr>
              <a:spcBef>
                <a:spcPct val="20000"/>
              </a:spcBef>
              <a:defRPr/>
            </a:pPr>
            <a:endParaRPr lang="fr-FR" sz="1200" u="none" dirty="0">
              <a:latin typeface="Arial" pitchFamily="34" charset="0"/>
              <a:cs typeface="Arial" pitchFamily="34" charset="0"/>
            </a:endParaRPr>
          </a:p>
          <a:p>
            <a:pPr>
              <a:spcBef>
                <a:spcPct val="20000"/>
              </a:spcBef>
              <a:defRPr/>
            </a:pPr>
            <a:r>
              <a:rPr lang="fr-FR" sz="1200" u="none" dirty="0">
                <a:solidFill>
                  <a:schemeClr val="bg1">
                    <a:lumMod val="50000"/>
                  </a:schemeClr>
                </a:solidFill>
                <a:latin typeface="Arial" pitchFamily="34" charset="0"/>
                <a:cs typeface="Arial" pitchFamily="34" charset="0"/>
              </a:rPr>
              <a:t>Les programmes suivants permettent de comprendre comment déclencher deux actions simultanément</a:t>
            </a:r>
            <a:r>
              <a:rPr lang="fr-FR" sz="1200" u="none" dirty="0">
                <a:solidFill>
                  <a:schemeClr val="bg1">
                    <a:lumMod val="50000"/>
                  </a:schemeClr>
                </a:solidFill>
                <a:latin typeface="Franklin Gothic Book"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à coins arrondis 7"/>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44035" name="ZoneTexte 5"/>
          <p:cNvSpPr txBox="1">
            <a:spLocks noChangeArrowheads="1"/>
          </p:cNvSpPr>
          <p:nvPr/>
        </p:nvSpPr>
        <p:spPr bwMode="auto">
          <a:xfrm>
            <a:off x="395288"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PROGRAMMER LES INTERFACES DU LABORATOIRE</a:t>
            </a:r>
          </a:p>
        </p:txBody>
      </p:sp>
      <p:sp>
        <p:nvSpPr>
          <p:cNvPr id="10" name="ZoneTexte 9"/>
          <p:cNvSpPr txBox="1"/>
          <p:nvPr/>
        </p:nvSpPr>
        <p:spPr>
          <a:xfrm>
            <a:off x="395288" y="765175"/>
            <a:ext cx="8280400" cy="276225"/>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solidFill>
                  <a:schemeClr val="bg1">
                    <a:lumMod val="50000"/>
                  </a:schemeClr>
                </a:solidFill>
                <a:latin typeface="Arial" pitchFamily="34" charset="0"/>
                <a:cs typeface="Arial" pitchFamily="34" charset="0"/>
              </a:rPr>
              <a:t>PROGRAMMATION DE L’INTERFACE ROBO COMPUTING PORTE DE GARAGE</a:t>
            </a:r>
          </a:p>
        </p:txBody>
      </p:sp>
      <p:pic>
        <p:nvPicPr>
          <p:cNvPr id="44037" name="Picture 2"/>
          <p:cNvPicPr>
            <a:picLocks noChangeAspect="1" noChangeArrowheads="1"/>
          </p:cNvPicPr>
          <p:nvPr/>
        </p:nvPicPr>
        <p:blipFill>
          <a:blip r:embed="rId2" cstate="email"/>
          <a:srcRect/>
          <a:stretch>
            <a:fillRect/>
          </a:stretch>
        </p:blipFill>
        <p:spPr bwMode="auto">
          <a:xfrm>
            <a:off x="468313" y="1196975"/>
            <a:ext cx="3382962" cy="2544763"/>
          </a:xfrm>
          <a:prstGeom prst="rect">
            <a:avLst/>
          </a:prstGeom>
          <a:noFill/>
          <a:ln w="9525">
            <a:noFill/>
            <a:miter lim="800000"/>
            <a:headEnd/>
            <a:tailEnd/>
          </a:ln>
        </p:spPr>
      </p:pic>
      <p:pic>
        <p:nvPicPr>
          <p:cNvPr id="44038" name="Picture 3"/>
          <p:cNvPicPr>
            <a:picLocks noChangeAspect="1" noChangeArrowheads="1"/>
          </p:cNvPicPr>
          <p:nvPr/>
        </p:nvPicPr>
        <p:blipFill>
          <a:blip r:embed="rId3" cstate="email"/>
          <a:srcRect/>
          <a:stretch>
            <a:fillRect/>
          </a:stretch>
        </p:blipFill>
        <p:spPr bwMode="auto">
          <a:xfrm>
            <a:off x="4500563" y="1196975"/>
            <a:ext cx="3938587" cy="4248150"/>
          </a:xfrm>
          <a:prstGeom prst="rect">
            <a:avLst/>
          </a:prstGeom>
          <a:noFill/>
          <a:ln w="9525">
            <a:noFill/>
            <a:miter lim="800000"/>
            <a:headEnd/>
            <a:tailEnd/>
          </a:ln>
        </p:spPr>
      </p:pic>
      <p:pic>
        <p:nvPicPr>
          <p:cNvPr id="72708" name="Picture 4"/>
          <p:cNvPicPr>
            <a:picLocks noChangeAspect="1" noChangeArrowheads="1"/>
          </p:cNvPicPr>
          <p:nvPr/>
        </p:nvPicPr>
        <p:blipFill>
          <a:blip r:embed="rId4" cstate="email"/>
          <a:srcRect/>
          <a:stretch>
            <a:fillRect/>
          </a:stretch>
        </p:blipFill>
        <p:spPr bwMode="auto">
          <a:xfrm>
            <a:off x="4787900" y="4724400"/>
            <a:ext cx="1209675" cy="1773238"/>
          </a:xfrm>
          <a:prstGeom prst="rect">
            <a:avLst/>
          </a:prstGeom>
          <a:noFill/>
          <a:ln w="9525" cap="flat" cmpd="sng">
            <a:solidFill>
              <a:schemeClr val="bg1">
                <a:lumMod val="50000"/>
              </a:schemeClr>
            </a:solidFill>
            <a:prstDash val="solid"/>
            <a:miter lim="800000"/>
            <a:headEnd/>
            <a:tailEnd/>
          </a:ln>
        </p:spPr>
      </p:pic>
      <p:sp>
        <p:nvSpPr>
          <p:cNvPr id="14" name="ZoneTexte 13"/>
          <p:cNvSpPr txBox="1"/>
          <p:nvPr/>
        </p:nvSpPr>
        <p:spPr>
          <a:xfrm>
            <a:off x="395288" y="3789363"/>
            <a:ext cx="3889375"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Le premier programme permet l’ouverture et la fermeture de la porte de garage à partir d’un appui sur le contacteur fin de course relié sur I1 « Eingang1 » .</a:t>
            </a:r>
          </a:p>
        </p:txBody>
      </p:sp>
      <p:sp>
        <p:nvSpPr>
          <p:cNvPr id="16" name="ZoneTexte 15"/>
          <p:cNvSpPr txBox="1"/>
          <p:nvPr/>
        </p:nvSpPr>
        <p:spPr>
          <a:xfrm>
            <a:off x="395288" y="4437063"/>
            <a:ext cx="3960812" cy="120956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sortie Motor1.7 :</a:t>
            </a:r>
          </a:p>
          <a:p>
            <a:pPr>
              <a:spcBef>
                <a:spcPct val="20000"/>
              </a:spcBef>
              <a:defRPr/>
            </a:pPr>
            <a:r>
              <a:rPr lang="fr-FR" sz="1100" u="none" dirty="0">
                <a:solidFill>
                  <a:schemeClr val="bg1">
                    <a:lumMod val="50000"/>
                  </a:schemeClr>
                </a:solidFill>
                <a:latin typeface="Arial" pitchFamily="34" charset="0"/>
                <a:cs typeface="Arial" pitchFamily="34" charset="0"/>
              </a:rPr>
              <a:t>1 est le </a:t>
            </a:r>
            <a:r>
              <a:rPr lang="fr-FR" sz="1100" u="none" dirty="0" smtClean="0">
                <a:solidFill>
                  <a:schemeClr val="bg1">
                    <a:lumMod val="50000"/>
                  </a:schemeClr>
                </a:solidFill>
                <a:latin typeface="Arial" pitchFamily="34" charset="0"/>
                <a:cs typeface="Arial" pitchFamily="34" charset="0"/>
              </a:rPr>
              <a:t>numéro de </a:t>
            </a:r>
            <a:r>
              <a:rPr lang="fr-FR" sz="1100" u="none" dirty="0">
                <a:solidFill>
                  <a:schemeClr val="bg1">
                    <a:lumMod val="50000"/>
                  </a:schemeClr>
                </a:solidFill>
                <a:latin typeface="Arial" pitchFamily="34" charset="0"/>
                <a:cs typeface="Arial" pitchFamily="34" charset="0"/>
              </a:rPr>
              <a:t>la sortie ici M1.</a:t>
            </a:r>
          </a:p>
          <a:p>
            <a:pPr>
              <a:spcBef>
                <a:spcPct val="20000"/>
              </a:spcBef>
              <a:defRPr/>
            </a:pPr>
            <a:r>
              <a:rPr lang="fr-FR" sz="1100" u="none" dirty="0">
                <a:solidFill>
                  <a:schemeClr val="bg1">
                    <a:lumMod val="50000"/>
                  </a:schemeClr>
                </a:solidFill>
                <a:latin typeface="Arial" pitchFamily="34" charset="0"/>
                <a:cs typeface="Arial" pitchFamily="34" charset="0"/>
              </a:rPr>
              <a:t>-7 et +7 correspondent à la quantité de courant envoyé au moteur ainsi que son sens de rotation. La vitesse de rotation du moteur peut varier de 0 à 8.</a:t>
            </a:r>
          </a:p>
          <a:p>
            <a:pPr>
              <a:spcBef>
                <a:spcPct val="20000"/>
              </a:spcBef>
              <a:defRPr/>
            </a:pPr>
            <a:endParaRPr lang="fr-FR" sz="1100" u="none" dirty="0">
              <a:solidFill>
                <a:schemeClr val="bg1">
                  <a:lumMod val="50000"/>
                </a:schemeClr>
              </a:solidFill>
              <a:latin typeface="Arial" pitchFamily="34" charset="0"/>
              <a:cs typeface="Arial" pitchFamily="34" charset="0"/>
            </a:endParaRPr>
          </a:p>
        </p:txBody>
      </p:sp>
      <p:sp>
        <p:nvSpPr>
          <p:cNvPr id="18" name="ZoneTexte 17"/>
          <p:cNvSpPr txBox="1"/>
          <p:nvPr/>
        </p:nvSpPr>
        <p:spPr>
          <a:xfrm>
            <a:off x="6084888" y="5445125"/>
            <a:ext cx="2519362" cy="93871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variable « son » quand elle prend la valeur 1, permet de déclencher l’avertisseur sonore par intermittence pendant l’ouverture ou la fermeture de la porte.</a:t>
            </a:r>
          </a:p>
        </p:txBody>
      </p:sp>
      <p:sp>
        <p:nvSpPr>
          <p:cNvPr id="19" name="ZoneTexte 18"/>
          <p:cNvSpPr txBox="1"/>
          <p:nvPr/>
        </p:nvSpPr>
        <p:spPr>
          <a:xfrm>
            <a:off x="395288" y="5589588"/>
            <a:ext cx="3889375" cy="682625"/>
          </a:xfrm>
          <a:prstGeom prst="rect">
            <a:avLst/>
          </a:prstGeom>
          <a:noFill/>
        </p:spPr>
        <p:txBody>
          <a:bodyPr>
            <a:spAutoFit/>
          </a:bodyPr>
          <a:lstStyle/>
          <a:p>
            <a:pPr>
              <a:spcBef>
                <a:spcPct val="20000"/>
              </a:spcBef>
              <a:defRPr/>
            </a:pPr>
            <a:r>
              <a:rPr lang="fr-FR" sz="1200" u="none" dirty="0">
                <a:solidFill>
                  <a:schemeClr val="bg1">
                    <a:lumMod val="50000"/>
                  </a:schemeClr>
                </a:solidFill>
                <a:latin typeface="Arial" pitchFamily="34" charset="0"/>
                <a:cs typeface="Arial" pitchFamily="34" charset="0"/>
              </a:rPr>
              <a:t>Le second programme permet de faire retentir une alarme pendant l’ouverture et la fermeture de la porte.</a:t>
            </a:r>
          </a:p>
          <a:p>
            <a:pPr>
              <a:spcBef>
                <a:spcPct val="20000"/>
              </a:spcBef>
              <a:defRPr/>
            </a:pPr>
            <a:r>
              <a:rPr lang="fr-FR" sz="1200" u="none" dirty="0">
                <a:solidFill>
                  <a:schemeClr val="bg1">
                    <a:lumMod val="50000"/>
                  </a:schemeClr>
                </a:solidFill>
                <a:latin typeface="Arial" pitchFamily="34" charset="0"/>
                <a:cs typeface="Arial" pitchFamily="34" charset="0"/>
              </a:rPr>
              <a:t>Il est nécessaire de créer une variable.</a:t>
            </a:r>
          </a:p>
        </p:txBody>
      </p:sp>
      <p:sp>
        <p:nvSpPr>
          <p:cNvPr id="20" name="ZoneTexte 19"/>
          <p:cNvSpPr txBox="1"/>
          <p:nvPr/>
        </p:nvSpPr>
        <p:spPr>
          <a:xfrm>
            <a:off x="2268538" y="1268413"/>
            <a:ext cx="1511300"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latin typeface="Arial" pitchFamily="34" charset="0"/>
                <a:cs typeface="Arial" pitchFamily="34" charset="0"/>
              </a:rPr>
              <a:t>Programme initial</a:t>
            </a:r>
          </a:p>
        </p:txBody>
      </p:sp>
      <p:sp>
        <p:nvSpPr>
          <p:cNvPr id="21" name="ZoneTexte 20"/>
          <p:cNvSpPr txBox="1"/>
          <p:nvPr/>
        </p:nvSpPr>
        <p:spPr>
          <a:xfrm>
            <a:off x="6875463" y="1268413"/>
            <a:ext cx="1512887" cy="277812"/>
          </a:xfrm>
          <a:prstGeom prst="rect">
            <a:avLst/>
          </a:prstGeom>
          <a:solidFill>
            <a:schemeClr val="tx1"/>
          </a:solidFill>
          <a:ln>
            <a:solidFill>
              <a:schemeClr val="bg1">
                <a:lumMod val="50000"/>
              </a:schemeClr>
            </a:solidFill>
          </a:ln>
        </p:spPr>
        <p:txBody>
          <a:bodyPr>
            <a:spAutoFit/>
          </a:bodyPr>
          <a:lstStyle/>
          <a:p>
            <a:pPr algn="ctr">
              <a:spcBef>
                <a:spcPct val="20000"/>
              </a:spcBef>
              <a:defRPr/>
            </a:pPr>
            <a:r>
              <a:rPr lang="fr-FR" sz="1200" u="none" dirty="0">
                <a:latin typeface="Arial" pitchFamily="34" charset="0"/>
                <a:cs typeface="Arial" pitchFamily="34" charset="0"/>
              </a:rPr>
              <a:t>Programme modifié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6387"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sp>
        <p:nvSpPr>
          <p:cNvPr id="8" name="ZoneTexte 7"/>
          <p:cNvSpPr txBox="1"/>
          <p:nvPr/>
        </p:nvSpPr>
        <p:spPr>
          <a:xfrm>
            <a:off x="468313" y="765175"/>
            <a:ext cx="8280400" cy="600164"/>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nouvelle version de Scratch inclut dans ses possibilités l’exploitation d’une caméra vidéo utilisée comme capteur. Nous allons réaliser un programme de détection de mouvement dans une zone précise. Les mouvements détectés vont déclencher une alarme. Ce programme peut être utilisé dans le cadre du thème confort et domotique, pour illustrer la fonction sécurité.</a:t>
            </a:r>
          </a:p>
        </p:txBody>
      </p:sp>
      <p:pic>
        <p:nvPicPr>
          <p:cNvPr id="16389" name="Picture 4"/>
          <p:cNvPicPr>
            <a:picLocks noChangeAspect="1" noChangeArrowheads="1"/>
          </p:cNvPicPr>
          <p:nvPr/>
        </p:nvPicPr>
        <p:blipFill>
          <a:blip r:embed="rId2" cstate="email"/>
          <a:srcRect/>
          <a:stretch>
            <a:fillRect/>
          </a:stretch>
        </p:blipFill>
        <p:spPr bwMode="auto">
          <a:xfrm>
            <a:off x="539750" y="1557338"/>
            <a:ext cx="4703763" cy="2951162"/>
          </a:xfrm>
          <a:prstGeom prst="rect">
            <a:avLst/>
          </a:prstGeom>
          <a:noFill/>
          <a:ln w="9525">
            <a:noFill/>
            <a:miter lim="800000"/>
            <a:headEnd/>
            <a:tailEnd/>
          </a:ln>
        </p:spPr>
      </p:pic>
      <p:sp>
        <p:nvSpPr>
          <p:cNvPr id="10" name="ZoneTexte 9"/>
          <p:cNvSpPr txBox="1"/>
          <p:nvPr/>
        </p:nvSpPr>
        <p:spPr>
          <a:xfrm>
            <a:off x="5435600" y="1557338"/>
            <a:ext cx="3313113" cy="100642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Quand Scratch 2.0 est lancé, passer le logiciel en français en cliquant sur l’icône représentant un globe terrestre.</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Faites disparaître le chat.</a:t>
            </a:r>
          </a:p>
        </p:txBody>
      </p:sp>
      <p:pic>
        <p:nvPicPr>
          <p:cNvPr id="16391" name="Picture 5"/>
          <p:cNvPicPr>
            <a:picLocks noChangeAspect="1" noChangeArrowheads="1"/>
          </p:cNvPicPr>
          <p:nvPr/>
        </p:nvPicPr>
        <p:blipFill>
          <a:blip r:embed="rId3" cstate="email"/>
          <a:srcRect/>
          <a:stretch>
            <a:fillRect/>
          </a:stretch>
        </p:blipFill>
        <p:spPr bwMode="auto">
          <a:xfrm>
            <a:off x="5508625" y="2636838"/>
            <a:ext cx="2979738" cy="1828800"/>
          </a:xfrm>
          <a:prstGeom prst="rect">
            <a:avLst/>
          </a:prstGeom>
          <a:noFill/>
          <a:ln w="9525">
            <a:noFill/>
            <a:miter lim="800000"/>
            <a:headEnd/>
            <a:tailEnd/>
          </a:ln>
        </p:spPr>
      </p:pic>
      <p:pic>
        <p:nvPicPr>
          <p:cNvPr id="16392" name="Picture 6"/>
          <p:cNvPicPr>
            <a:picLocks noChangeAspect="1" noChangeArrowheads="1"/>
          </p:cNvPicPr>
          <p:nvPr/>
        </p:nvPicPr>
        <p:blipFill>
          <a:blip r:embed="rId4" cstate="email"/>
          <a:srcRect/>
          <a:stretch>
            <a:fillRect/>
          </a:stretch>
        </p:blipFill>
        <p:spPr bwMode="auto">
          <a:xfrm>
            <a:off x="539750" y="4581525"/>
            <a:ext cx="4191000" cy="1924050"/>
          </a:xfrm>
          <a:prstGeom prst="rect">
            <a:avLst/>
          </a:prstGeom>
          <a:noFill/>
          <a:ln w="9525">
            <a:noFill/>
            <a:miter lim="800000"/>
            <a:headEnd/>
            <a:tailEnd/>
          </a:ln>
        </p:spPr>
      </p:pic>
      <p:sp>
        <p:nvSpPr>
          <p:cNvPr id="16393" name="ZoneTexte 12"/>
          <p:cNvSpPr txBox="1">
            <a:spLocks noChangeArrowheads="1"/>
          </p:cNvSpPr>
          <p:nvPr/>
        </p:nvSpPr>
        <p:spPr bwMode="auto">
          <a:xfrm>
            <a:off x="4787900" y="4652963"/>
            <a:ext cx="3816350" cy="1228028"/>
          </a:xfrm>
          <a:prstGeom prst="rect">
            <a:avLst/>
          </a:prstGeom>
          <a:noFill/>
          <a:ln w="9525">
            <a:noFill/>
            <a:miter lim="800000"/>
            <a:headEnd/>
            <a:tailEnd/>
          </a:ln>
        </p:spPr>
        <p:txBody>
          <a:bodyPr>
            <a:spAutoFit/>
          </a:bodyPr>
          <a:lstStyle/>
          <a:p>
            <a:pPr>
              <a:spcBef>
                <a:spcPct val="20000"/>
              </a:spcBef>
            </a:pPr>
            <a:r>
              <a:rPr lang="fr-FR" sz="1100" u="none" dirty="0">
                <a:solidFill>
                  <a:schemeClr val="bg1"/>
                </a:solidFill>
                <a:latin typeface="Arial" pitchFamily="34" charset="0"/>
                <a:cs typeface="Arial" pitchFamily="34" charset="0"/>
              </a:rPr>
              <a:t>Cliquer sur l’onglet « Scripts ». Choisir le menu « Evènements ». Faire glisser la commande dans la zone réservée aux programmes.</a:t>
            </a:r>
          </a:p>
          <a:p>
            <a:pPr>
              <a:spcBef>
                <a:spcPct val="20000"/>
              </a:spcBef>
            </a:pPr>
            <a:endParaRPr lang="fr-FR" sz="1200" u="none" dirty="0">
              <a:solidFill>
                <a:schemeClr val="bg1"/>
              </a:solidFill>
            </a:endParaRPr>
          </a:p>
          <a:p>
            <a:pPr>
              <a:spcBef>
                <a:spcPct val="20000"/>
              </a:spcBef>
            </a:pPr>
            <a:r>
              <a:rPr lang="fr-FR" sz="1100" u="none" dirty="0">
                <a:solidFill>
                  <a:schemeClr val="bg1"/>
                </a:solidFill>
                <a:latin typeface="Arial" pitchFamily="34" charset="0"/>
                <a:cs typeface="Arial" pitchFamily="34" charset="0"/>
              </a:rPr>
              <a:t>Le programme démarrera en cliquant sur le drapeau de couleur verte.</a:t>
            </a:r>
          </a:p>
        </p:txBody>
      </p:sp>
      <p:sp>
        <p:nvSpPr>
          <p:cNvPr id="16394" name="Flèche droite 14"/>
          <p:cNvSpPr>
            <a:spLocks noChangeArrowheads="1"/>
          </p:cNvSpPr>
          <p:nvPr/>
        </p:nvSpPr>
        <p:spPr bwMode="auto">
          <a:xfrm rot="-1287276">
            <a:off x="2282825" y="5994400"/>
            <a:ext cx="1084263" cy="287338"/>
          </a:xfrm>
          <a:prstGeom prst="rightArrow">
            <a:avLst>
              <a:gd name="adj1" fmla="val 50000"/>
              <a:gd name="adj2" fmla="val 50086"/>
            </a:avLst>
          </a:prstGeom>
          <a:solidFill>
            <a:schemeClr val="accent1"/>
          </a:solidFill>
          <a:ln w="9525" algn="ctr">
            <a:solidFill>
              <a:schemeClr val="tx1"/>
            </a:solidFill>
            <a:miter lim="800000"/>
            <a:headEnd/>
            <a:tailEnd/>
          </a:ln>
        </p:spPr>
        <p:txBody>
          <a:bodyPr wrap="none"/>
          <a:lstStyle/>
          <a:p>
            <a:pPr algn="ctr">
              <a:spcBef>
                <a:spcPct val="20000"/>
              </a:spcBef>
            </a:pPr>
            <a:endParaRPr lang="fr-FR"/>
          </a:p>
        </p:txBody>
      </p:sp>
      <p:sp>
        <p:nvSpPr>
          <p:cNvPr id="16" name="ZoneTexte 15"/>
          <p:cNvSpPr txBox="1"/>
          <p:nvPr/>
        </p:nvSpPr>
        <p:spPr>
          <a:xfrm>
            <a:off x="4932363" y="5876925"/>
            <a:ext cx="3455987" cy="585788"/>
          </a:xfrm>
          <a:prstGeom prst="rect">
            <a:avLst/>
          </a:prstGeom>
          <a:noFill/>
        </p:spPr>
        <p:txBody>
          <a:bodyPr>
            <a:spAutoFit/>
          </a:bodyPr>
          <a:lstStyle/>
          <a:p>
            <a:pPr algn="ctr">
              <a:spcBef>
                <a:spcPct val="20000"/>
              </a:spcBef>
              <a:defRPr/>
            </a:pPr>
            <a:r>
              <a:rPr lang="fr-FR" sz="1600" b="1" u="none" dirty="0">
                <a:solidFill>
                  <a:schemeClr val="accent6">
                    <a:lumMod val="60000"/>
                    <a:lumOff val="40000"/>
                  </a:schemeClr>
                </a:solidFill>
                <a:latin typeface="Arial" pitchFamily="34" charset="0"/>
                <a:cs typeface="Arial" pitchFamily="34" charset="0"/>
              </a:rPr>
              <a:t>Attention, Scratch 2.0 fonctionne exclusivement sous Windows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7411"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a:solidFill>
                  <a:srgbClr val="F5750B"/>
                </a:solidFill>
                <a:latin typeface="Franklin Gothic Book" pitchFamily="34" charset="0"/>
              </a:rPr>
              <a:t>3. PREMIER PROGRAMME AVEC SCRATCH 2</a:t>
            </a:r>
          </a:p>
        </p:txBody>
      </p:sp>
      <p:sp>
        <p:nvSpPr>
          <p:cNvPr id="11" name="ZoneTexte 10"/>
          <p:cNvSpPr txBox="1"/>
          <p:nvPr/>
        </p:nvSpPr>
        <p:spPr>
          <a:xfrm>
            <a:off x="468313" y="836613"/>
            <a:ext cx="8280400"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un deuxième temps, nous allons configurer la caméra. Cliquer sur l’option « </a:t>
            </a:r>
            <a:r>
              <a:rPr lang="fr-FR" sz="1100" u="none" dirty="0" smtClean="0">
                <a:solidFill>
                  <a:srgbClr val="FF0000"/>
                </a:solidFill>
                <a:latin typeface="Arial" pitchFamily="34" charset="0"/>
                <a:cs typeface="Arial" pitchFamily="34" charset="0"/>
              </a:rPr>
              <a:t>c</a:t>
            </a:r>
            <a:r>
              <a:rPr lang="fr-FR" sz="1100" u="none" dirty="0" smtClean="0">
                <a:solidFill>
                  <a:schemeClr val="bg1">
                    <a:lumMod val="50000"/>
                  </a:schemeClr>
                </a:solidFill>
                <a:latin typeface="Arial" pitchFamily="34" charset="0"/>
                <a:cs typeface="Arial" pitchFamily="34" charset="0"/>
              </a:rPr>
              <a:t>apteurs</a:t>
            </a:r>
            <a:r>
              <a:rPr lang="fr-FR" sz="1100" u="none" dirty="0">
                <a:solidFill>
                  <a:schemeClr val="bg1">
                    <a:lumMod val="50000"/>
                  </a:schemeClr>
                </a:solidFill>
                <a:latin typeface="Arial" pitchFamily="34" charset="0"/>
                <a:cs typeface="Arial" pitchFamily="34" charset="0"/>
              </a:rPr>
              <a:t> ».</a:t>
            </a:r>
          </a:p>
        </p:txBody>
      </p:sp>
      <p:pic>
        <p:nvPicPr>
          <p:cNvPr id="17413" name="Picture 2"/>
          <p:cNvPicPr>
            <a:picLocks noChangeAspect="1" noChangeArrowheads="1"/>
          </p:cNvPicPr>
          <p:nvPr/>
        </p:nvPicPr>
        <p:blipFill>
          <a:blip r:embed="rId2" cstate="email"/>
          <a:srcRect/>
          <a:stretch>
            <a:fillRect/>
          </a:stretch>
        </p:blipFill>
        <p:spPr bwMode="auto">
          <a:xfrm>
            <a:off x="539750" y="1196975"/>
            <a:ext cx="2619375" cy="1104900"/>
          </a:xfrm>
          <a:prstGeom prst="rect">
            <a:avLst/>
          </a:prstGeom>
          <a:noFill/>
          <a:ln w="9525">
            <a:noFill/>
            <a:miter lim="800000"/>
            <a:headEnd/>
            <a:tailEnd/>
          </a:ln>
        </p:spPr>
      </p:pic>
      <p:sp>
        <p:nvSpPr>
          <p:cNvPr id="14" name="ZoneTexte 13"/>
          <p:cNvSpPr txBox="1"/>
          <p:nvPr/>
        </p:nvSpPr>
        <p:spPr>
          <a:xfrm>
            <a:off x="3348038" y="1268413"/>
            <a:ext cx="5400675" cy="83715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Faire glisser et poser les deux blocs </a:t>
            </a:r>
            <a:r>
              <a:rPr lang="fr-FR" sz="1100" u="none" dirty="0" smtClean="0">
                <a:solidFill>
                  <a:schemeClr val="bg1">
                    <a:lumMod val="50000"/>
                  </a:schemeClr>
                </a:solidFill>
                <a:latin typeface="Arial" pitchFamily="34" charset="0"/>
                <a:cs typeface="Arial" pitchFamily="34" charset="0"/>
              </a:rPr>
              <a:t>ci</a:t>
            </a:r>
            <a:r>
              <a:rPr lang="fr-FR" sz="1100" u="none" dirty="0" smtClean="0">
                <a:solidFill>
                  <a:srgbClr val="FF0000"/>
                </a:solidFill>
                <a:latin typeface="Arial" pitchFamily="34" charset="0"/>
                <a:cs typeface="Arial" pitchFamily="34" charset="0"/>
              </a:rPr>
              <a:t>-</a:t>
            </a:r>
            <a:r>
              <a:rPr lang="fr-FR" sz="1100" u="none" dirty="0" smtClean="0">
                <a:solidFill>
                  <a:schemeClr val="bg1">
                    <a:lumMod val="50000"/>
                  </a:schemeClr>
                </a:solidFill>
                <a:latin typeface="Arial" pitchFamily="34" charset="0"/>
                <a:cs typeface="Arial" pitchFamily="34" charset="0"/>
              </a:rPr>
              <a:t>contre</a:t>
            </a:r>
            <a:r>
              <a:rPr lang="fr-FR" sz="1100" u="none" dirty="0">
                <a:solidFill>
                  <a:schemeClr val="bg1">
                    <a:lumMod val="50000"/>
                  </a:schemeClr>
                </a:solidFill>
                <a:latin typeface="Arial" pitchFamily="34" charset="0"/>
                <a:cs typeface="Arial" pitchFamily="34" charset="0"/>
              </a:rPr>
              <a:t>. Les accrocher au bloc précédent.</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Cliquer sur le bloc « activer la vidéo ». Cet essai est réalisé avec une caméra vidéo intégrée à l’ordinateur  portable.</a:t>
            </a:r>
          </a:p>
        </p:txBody>
      </p:sp>
      <p:pic>
        <p:nvPicPr>
          <p:cNvPr id="17415" name="Picture 3"/>
          <p:cNvPicPr>
            <a:picLocks noChangeAspect="1" noChangeArrowheads="1"/>
          </p:cNvPicPr>
          <p:nvPr/>
        </p:nvPicPr>
        <p:blipFill>
          <a:blip r:embed="rId3" cstate="email"/>
          <a:srcRect/>
          <a:stretch>
            <a:fillRect/>
          </a:stretch>
        </p:blipFill>
        <p:spPr bwMode="auto">
          <a:xfrm>
            <a:off x="539750" y="2420938"/>
            <a:ext cx="2243138" cy="1998662"/>
          </a:xfrm>
          <a:prstGeom prst="rect">
            <a:avLst/>
          </a:prstGeom>
          <a:noFill/>
          <a:ln w="9525">
            <a:noFill/>
            <a:miter lim="800000"/>
            <a:headEnd/>
            <a:tailEnd/>
          </a:ln>
        </p:spPr>
      </p:pic>
      <p:sp>
        <p:nvSpPr>
          <p:cNvPr id="16" name="ZoneTexte 15"/>
          <p:cNvSpPr txBox="1"/>
          <p:nvPr/>
        </p:nvSpPr>
        <p:spPr>
          <a:xfrm>
            <a:off x="539750" y="4437063"/>
            <a:ext cx="2232025"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vidéo est maintenant activée.</a:t>
            </a:r>
          </a:p>
        </p:txBody>
      </p:sp>
      <p:pic>
        <p:nvPicPr>
          <p:cNvPr id="17417" name="Picture 4"/>
          <p:cNvPicPr>
            <a:picLocks noChangeAspect="1" noChangeArrowheads="1"/>
          </p:cNvPicPr>
          <p:nvPr/>
        </p:nvPicPr>
        <p:blipFill>
          <a:blip r:embed="rId4" cstate="email"/>
          <a:srcRect/>
          <a:stretch>
            <a:fillRect/>
          </a:stretch>
        </p:blipFill>
        <p:spPr bwMode="auto">
          <a:xfrm>
            <a:off x="2987675" y="2420938"/>
            <a:ext cx="3455988" cy="2016125"/>
          </a:xfrm>
          <a:prstGeom prst="rect">
            <a:avLst/>
          </a:prstGeom>
          <a:noFill/>
          <a:ln w="9525">
            <a:noFill/>
            <a:miter lim="800000"/>
            <a:headEnd/>
            <a:tailEnd/>
          </a:ln>
        </p:spPr>
      </p:pic>
      <p:sp>
        <p:nvSpPr>
          <p:cNvPr id="17" name="ZoneTexte 16"/>
          <p:cNvSpPr txBox="1"/>
          <p:nvPr/>
        </p:nvSpPr>
        <p:spPr>
          <a:xfrm>
            <a:off x="6516688" y="2636838"/>
            <a:ext cx="2159000" cy="1175706"/>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Nous allons créer une zone sensible sur l’écran. </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Ce lutin, encore appelé « </a:t>
            </a:r>
            <a:r>
              <a:rPr lang="fr-FR" sz="1100" u="none" dirty="0" err="1">
                <a:solidFill>
                  <a:schemeClr val="bg1">
                    <a:lumMod val="50000"/>
                  </a:schemeClr>
                </a:solidFill>
                <a:latin typeface="Arial" pitchFamily="34" charset="0"/>
                <a:cs typeface="Arial" pitchFamily="34" charset="0"/>
              </a:rPr>
              <a:t>sprite</a:t>
            </a:r>
            <a:r>
              <a:rPr lang="fr-FR" sz="1100" u="none" dirty="0">
                <a:solidFill>
                  <a:schemeClr val="bg1">
                    <a:lumMod val="50000"/>
                  </a:schemeClr>
                </a:solidFill>
                <a:latin typeface="Arial" pitchFamily="34" charset="0"/>
                <a:cs typeface="Arial" pitchFamily="34" charset="0"/>
              </a:rPr>
              <a:t> » prendra la forme d’un rectangle de couleur rouge.</a:t>
            </a:r>
          </a:p>
        </p:txBody>
      </p:sp>
      <p:pic>
        <p:nvPicPr>
          <p:cNvPr id="17419" name="Picture 5"/>
          <p:cNvPicPr>
            <a:picLocks noChangeAspect="1" noChangeArrowheads="1"/>
          </p:cNvPicPr>
          <p:nvPr/>
        </p:nvPicPr>
        <p:blipFill>
          <a:blip r:embed="rId5" cstate="email"/>
          <a:srcRect/>
          <a:stretch>
            <a:fillRect/>
          </a:stretch>
        </p:blipFill>
        <p:spPr bwMode="auto">
          <a:xfrm>
            <a:off x="539750" y="4941888"/>
            <a:ext cx="1914525" cy="1143000"/>
          </a:xfrm>
          <a:prstGeom prst="rect">
            <a:avLst/>
          </a:prstGeom>
          <a:noFill/>
          <a:ln w="9525">
            <a:noFill/>
            <a:miter lim="800000"/>
            <a:headEnd/>
            <a:tailEnd/>
          </a:ln>
        </p:spPr>
      </p:pic>
      <p:sp>
        <p:nvSpPr>
          <p:cNvPr id="19" name="ZoneTexte 18"/>
          <p:cNvSpPr txBox="1"/>
          <p:nvPr/>
        </p:nvSpPr>
        <p:spPr>
          <a:xfrm>
            <a:off x="2627313" y="5229225"/>
            <a:ext cx="2520950" cy="837152"/>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Choisir une couleur et dessiner un rectangle dans l’éditeur.</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Cliquer sur le bouton « </a:t>
            </a:r>
            <a:r>
              <a:rPr lang="fr-FR" sz="1100" u="none" dirty="0" err="1">
                <a:solidFill>
                  <a:schemeClr val="bg1">
                    <a:lumMod val="50000"/>
                  </a:schemeClr>
                </a:solidFill>
                <a:latin typeface="Arial" pitchFamily="34" charset="0"/>
                <a:cs typeface="Arial" pitchFamily="34" charset="0"/>
              </a:rPr>
              <a:t>v</a:t>
            </a:r>
            <a:r>
              <a:rPr lang="fr-FR" sz="1100" u="none" dirty="0" err="1" smtClean="0">
                <a:solidFill>
                  <a:schemeClr val="bg1">
                    <a:lumMod val="50000"/>
                  </a:schemeClr>
                </a:solidFill>
                <a:latin typeface="Arial" pitchFamily="34" charset="0"/>
                <a:cs typeface="Arial" pitchFamily="34" charset="0"/>
              </a:rPr>
              <a:t>ectoriser</a:t>
            </a:r>
            <a:r>
              <a:rPr lang="fr-FR" sz="1100" u="none" dirty="0">
                <a:solidFill>
                  <a:schemeClr val="bg1">
                    <a:lumMod val="50000"/>
                  </a:schemeClr>
                </a:solidFill>
                <a:latin typeface="Arial" pitchFamily="34" charset="0"/>
                <a:cs typeface="Arial" pitchFamily="34" charset="0"/>
              </a:rPr>
              <a:t> ».</a:t>
            </a:r>
          </a:p>
        </p:txBody>
      </p:sp>
      <p:pic>
        <p:nvPicPr>
          <p:cNvPr id="17421" name="Picture 6"/>
          <p:cNvPicPr>
            <a:picLocks noChangeAspect="1" noChangeArrowheads="1"/>
          </p:cNvPicPr>
          <p:nvPr/>
        </p:nvPicPr>
        <p:blipFill>
          <a:blip r:embed="rId6" cstate="email"/>
          <a:srcRect/>
          <a:stretch>
            <a:fillRect/>
          </a:stretch>
        </p:blipFill>
        <p:spPr bwMode="auto">
          <a:xfrm>
            <a:off x="5219700" y="4581525"/>
            <a:ext cx="3005138" cy="1897063"/>
          </a:xfrm>
          <a:prstGeom prst="rect">
            <a:avLst/>
          </a:prstGeom>
          <a:noFill/>
          <a:ln w="9525">
            <a:noFill/>
            <a:miter lim="800000"/>
            <a:headEnd/>
            <a:tailEnd/>
          </a:ln>
        </p:spPr>
      </p:pic>
      <p:sp>
        <p:nvSpPr>
          <p:cNvPr id="15" name="Ellipse 14"/>
          <p:cNvSpPr/>
          <p:nvPr/>
        </p:nvSpPr>
        <p:spPr bwMode="auto">
          <a:xfrm>
            <a:off x="5580063" y="2420938"/>
            <a:ext cx="360362" cy="360362"/>
          </a:xfrm>
          <a:prstGeom prst="ellipse">
            <a:avLst/>
          </a:prstGeom>
          <a:noFill/>
          <a:ln w="31750" cap="flat" cmpd="sng" algn="ctr">
            <a:solidFill>
              <a:schemeClr val="accent2">
                <a:lumMod val="60000"/>
                <a:lumOff val="4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8435" name="ZoneTexte 6"/>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pic>
        <p:nvPicPr>
          <p:cNvPr id="18436" name="Picture 4"/>
          <p:cNvPicPr>
            <a:picLocks noChangeAspect="1" noChangeArrowheads="1"/>
          </p:cNvPicPr>
          <p:nvPr/>
        </p:nvPicPr>
        <p:blipFill>
          <a:blip r:embed="rId2" cstate="email">
            <a:lum bright="-32000" contrast="46000"/>
          </a:blip>
          <a:srcRect/>
          <a:stretch>
            <a:fillRect/>
          </a:stretch>
        </p:blipFill>
        <p:spPr bwMode="auto">
          <a:xfrm>
            <a:off x="468313" y="836613"/>
            <a:ext cx="2452687" cy="1998662"/>
          </a:xfrm>
          <a:prstGeom prst="rect">
            <a:avLst/>
          </a:prstGeom>
          <a:noFill/>
          <a:ln w="9525">
            <a:noFill/>
            <a:miter lim="800000"/>
            <a:headEnd/>
            <a:tailEnd/>
          </a:ln>
        </p:spPr>
      </p:pic>
      <p:sp>
        <p:nvSpPr>
          <p:cNvPr id="18437" name="ZoneTexte 9"/>
          <p:cNvSpPr txBox="1">
            <a:spLocks noChangeArrowheads="1"/>
          </p:cNvSpPr>
          <p:nvPr/>
        </p:nvSpPr>
        <p:spPr bwMode="auto">
          <a:xfrm>
            <a:off x="468313" y="2924175"/>
            <a:ext cx="2447925" cy="600164"/>
          </a:xfrm>
          <a:prstGeom prst="rect">
            <a:avLst/>
          </a:prstGeom>
          <a:noFill/>
          <a:ln w="9525">
            <a:noFill/>
            <a:miter lim="800000"/>
            <a:headEnd/>
            <a:tailEnd/>
          </a:ln>
        </p:spPr>
        <p:txBody>
          <a:bodyPr>
            <a:spAutoFit/>
          </a:bodyPr>
          <a:lstStyle/>
          <a:p>
            <a:pPr algn="ctr">
              <a:spcBef>
                <a:spcPct val="20000"/>
              </a:spcBef>
            </a:pPr>
            <a:r>
              <a:rPr lang="fr-FR" sz="1100" u="none" dirty="0">
                <a:latin typeface="Arial" pitchFamily="34" charset="0"/>
                <a:cs typeface="Arial" pitchFamily="34" charset="0"/>
              </a:rPr>
              <a:t>La zone « sensible » est définie. Passer la main devant la caméra pour faire un </a:t>
            </a:r>
            <a:r>
              <a:rPr lang="fr-FR" sz="1100" u="none" dirty="0" smtClean="0">
                <a:latin typeface="Arial" pitchFamily="34" charset="0"/>
                <a:cs typeface="Arial" pitchFamily="34" charset="0"/>
              </a:rPr>
              <a:t>essai.</a:t>
            </a:r>
            <a:endParaRPr lang="fr-FR" sz="1100" u="none" dirty="0">
              <a:latin typeface="Arial" pitchFamily="34" charset="0"/>
              <a:cs typeface="Arial" pitchFamily="34" charset="0"/>
            </a:endParaRPr>
          </a:p>
        </p:txBody>
      </p:sp>
      <p:sp>
        <p:nvSpPr>
          <p:cNvPr id="11" name="ZoneTexte 10"/>
          <p:cNvSpPr txBox="1"/>
          <p:nvPr/>
        </p:nvSpPr>
        <p:spPr>
          <a:xfrm>
            <a:off x="3059113" y="836613"/>
            <a:ext cx="4105275" cy="600164"/>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Cliquer à présent sur l’onglet « Script ». C’est normal qu’il soit vide car le script précédent  est attaché à la scène. Faire glisser cette instruction. C’est le début du programme.</a:t>
            </a:r>
          </a:p>
        </p:txBody>
      </p:sp>
      <p:pic>
        <p:nvPicPr>
          <p:cNvPr id="18439" name="Picture 5"/>
          <p:cNvPicPr>
            <a:picLocks noChangeAspect="1" noChangeArrowheads="1"/>
          </p:cNvPicPr>
          <p:nvPr/>
        </p:nvPicPr>
        <p:blipFill>
          <a:blip r:embed="rId3" cstate="email"/>
          <a:srcRect/>
          <a:stretch>
            <a:fillRect/>
          </a:stretch>
        </p:blipFill>
        <p:spPr bwMode="auto">
          <a:xfrm>
            <a:off x="7380288" y="908050"/>
            <a:ext cx="1200150" cy="457200"/>
          </a:xfrm>
          <a:prstGeom prst="rect">
            <a:avLst/>
          </a:prstGeom>
          <a:noFill/>
          <a:ln w="9525">
            <a:noFill/>
            <a:miter lim="800000"/>
            <a:headEnd/>
            <a:tailEnd/>
          </a:ln>
        </p:spPr>
      </p:pic>
      <p:sp>
        <p:nvSpPr>
          <p:cNvPr id="13" name="ZoneTexte 12"/>
          <p:cNvSpPr txBox="1"/>
          <p:nvPr/>
        </p:nvSpPr>
        <p:spPr>
          <a:xfrm>
            <a:off x="3059113" y="2349500"/>
            <a:ext cx="2808287" cy="430887"/>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Créer maintenant une boucle à répétition infinie.</a:t>
            </a:r>
          </a:p>
        </p:txBody>
      </p:sp>
      <p:pic>
        <p:nvPicPr>
          <p:cNvPr id="18441" name="Picture 6"/>
          <p:cNvPicPr>
            <a:picLocks noChangeAspect="1" noChangeArrowheads="1"/>
          </p:cNvPicPr>
          <p:nvPr/>
        </p:nvPicPr>
        <p:blipFill>
          <a:blip r:embed="rId4" cstate="email"/>
          <a:srcRect/>
          <a:stretch>
            <a:fillRect/>
          </a:stretch>
        </p:blipFill>
        <p:spPr bwMode="auto">
          <a:xfrm>
            <a:off x="7380288" y="1484313"/>
            <a:ext cx="1362075" cy="923925"/>
          </a:xfrm>
          <a:prstGeom prst="rect">
            <a:avLst/>
          </a:prstGeom>
          <a:noFill/>
          <a:ln w="9525">
            <a:noFill/>
            <a:miter lim="800000"/>
            <a:headEnd/>
            <a:tailEnd/>
          </a:ln>
        </p:spPr>
      </p:pic>
      <p:sp>
        <p:nvSpPr>
          <p:cNvPr id="15" name="ZoneTexte 14"/>
          <p:cNvSpPr txBox="1"/>
          <p:nvPr/>
        </p:nvSpPr>
        <p:spPr>
          <a:xfrm>
            <a:off x="3059113" y="2924175"/>
            <a:ext cx="4105275" cy="261610"/>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Créer maintenant un test. </a:t>
            </a:r>
          </a:p>
        </p:txBody>
      </p:sp>
      <p:pic>
        <p:nvPicPr>
          <p:cNvPr id="18443" name="Picture 7"/>
          <p:cNvPicPr>
            <a:picLocks noChangeAspect="1" noChangeArrowheads="1"/>
          </p:cNvPicPr>
          <p:nvPr/>
        </p:nvPicPr>
        <p:blipFill>
          <a:blip r:embed="rId5" cstate="email"/>
          <a:srcRect/>
          <a:stretch>
            <a:fillRect/>
          </a:stretch>
        </p:blipFill>
        <p:spPr bwMode="auto">
          <a:xfrm>
            <a:off x="7380288" y="2492375"/>
            <a:ext cx="1343025" cy="1247775"/>
          </a:xfrm>
          <a:prstGeom prst="rect">
            <a:avLst/>
          </a:prstGeom>
          <a:noFill/>
          <a:ln w="9525">
            <a:noFill/>
            <a:miter lim="800000"/>
            <a:headEnd/>
            <a:tailEnd/>
          </a:ln>
        </p:spPr>
      </p:pic>
      <p:sp>
        <p:nvSpPr>
          <p:cNvPr id="17" name="ZoneTexte 16"/>
          <p:cNvSpPr txBox="1"/>
          <p:nvPr/>
        </p:nvSpPr>
        <p:spPr>
          <a:xfrm>
            <a:off x="323850" y="3860800"/>
            <a:ext cx="2376488" cy="261610"/>
          </a:xfrm>
          <a:prstGeom prst="rect">
            <a:avLst/>
          </a:prstGeom>
          <a:solidFill>
            <a:schemeClr val="bg2">
              <a:lumMod val="20000"/>
              <a:lumOff val="80000"/>
            </a:schemeClr>
          </a:solidFill>
          <a:ln>
            <a:solidFill>
              <a:schemeClr val="bg1">
                <a:lumMod val="50000"/>
              </a:schemeClr>
            </a:solidFill>
          </a:ln>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Comment détecter le mouvement ?</a:t>
            </a:r>
          </a:p>
        </p:txBody>
      </p:sp>
      <p:pic>
        <p:nvPicPr>
          <p:cNvPr id="18445" name="Picture 8"/>
          <p:cNvPicPr>
            <a:picLocks noChangeAspect="1" noChangeArrowheads="1"/>
          </p:cNvPicPr>
          <p:nvPr/>
        </p:nvPicPr>
        <p:blipFill>
          <a:blip r:embed="rId6" cstate="email"/>
          <a:srcRect/>
          <a:stretch>
            <a:fillRect/>
          </a:stretch>
        </p:blipFill>
        <p:spPr bwMode="auto">
          <a:xfrm>
            <a:off x="1116013" y="4292600"/>
            <a:ext cx="895350" cy="390525"/>
          </a:xfrm>
          <a:prstGeom prst="rect">
            <a:avLst/>
          </a:prstGeom>
          <a:noFill/>
          <a:ln w="9525">
            <a:noFill/>
            <a:miter lim="800000"/>
            <a:headEnd/>
            <a:tailEnd/>
          </a:ln>
        </p:spPr>
      </p:pic>
      <p:sp>
        <p:nvSpPr>
          <p:cNvPr id="19" name="ZoneTexte 18"/>
          <p:cNvSpPr txBox="1"/>
          <p:nvPr/>
        </p:nvSpPr>
        <p:spPr>
          <a:xfrm>
            <a:off x="2051050" y="4365625"/>
            <a:ext cx="2233613"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Il faut créer un opérateur.</a:t>
            </a:r>
          </a:p>
        </p:txBody>
      </p:sp>
      <p:pic>
        <p:nvPicPr>
          <p:cNvPr id="18447" name="Picture 9"/>
          <p:cNvPicPr>
            <a:picLocks noChangeAspect="1" noChangeArrowheads="1"/>
          </p:cNvPicPr>
          <p:nvPr/>
        </p:nvPicPr>
        <p:blipFill>
          <a:blip r:embed="rId7" cstate="email"/>
          <a:srcRect/>
          <a:stretch>
            <a:fillRect/>
          </a:stretch>
        </p:blipFill>
        <p:spPr bwMode="auto">
          <a:xfrm>
            <a:off x="468313" y="4868863"/>
            <a:ext cx="2419350" cy="361950"/>
          </a:xfrm>
          <a:prstGeom prst="rect">
            <a:avLst/>
          </a:prstGeom>
          <a:noFill/>
          <a:ln w="9525">
            <a:noFill/>
            <a:miter lim="800000"/>
            <a:headEnd/>
            <a:tailEnd/>
          </a:ln>
        </p:spPr>
      </p:pic>
      <p:sp>
        <p:nvSpPr>
          <p:cNvPr id="22" name="ZoneTexte 21"/>
          <p:cNvSpPr txBox="1"/>
          <p:nvPr/>
        </p:nvSpPr>
        <p:spPr>
          <a:xfrm>
            <a:off x="2987675" y="4797425"/>
            <a:ext cx="22320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Préparer l’instruction de détection de mouvement</a:t>
            </a:r>
          </a:p>
        </p:txBody>
      </p:sp>
      <p:sp>
        <p:nvSpPr>
          <p:cNvPr id="23" name="ZoneTexte 22"/>
          <p:cNvSpPr txBox="1"/>
          <p:nvPr/>
        </p:nvSpPr>
        <p:spPr>
          <a:xfrm>
            <a:off x="468312" y="5300663"/>
            <a:ext cx="4823767" cy="261610"/>
          </a:xfrm>
          <a:prstGeom prst="rect">
            <a:avLst/>
          </a:prstGeom>
          <a:noFill/>
        </p:spPr>
        <p:txBody>
          <a:bodyPr wrap="square">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Détection </a:t>
            </a:r>
            <a:r>
              <a:rPr lang="fr-FR" sz="1100" u="none" dirty="0" smtClean="0">
                <a:solidFill>
                  <a:schemeClr val="bg1">
                    <a:lumMod val="50000"/>
                  </a:schemeClr>
                </a:solidFill>
                <a:latin typeface="Arial" pitchFamily="34" charset="0"/>
                <a:cs typeface="Arial" pitchFamily="34" charset="0"/>
              </a:rPr>
              <a:t>d’un </a:t>
            </a:r>
            <a:r>
              <a:rPr lang="fr-FR" sz="1100" u="none" dirty="0">
                <a:solidFill>
                  <a:schemeClr val="bg1">
                    <a:lumMod val="50000"/>
                  </a:schemeClr>
                </a:solidFill>
                <a:latin typeface="Arial" pitchFamily="34" charset="0"/>
                <a:cs typeface="Arial" pitchFamily="34" charset="0"/>
              </a:rPr>
              <a:t>point  en  mouvement dans la zone c’est-à-dire sur le lutin.</a:t>
            </a:r>
          </a:p>
        </p:txBody>
      </p:sp>
      <p:pic>
        <p:nvPicPr>
          <p:cNvPr id="18450" name="Picture 10"/>
          <p:cNvPicPr>
            <a:picLocks noChangeAspect="1" noChangeArrowheads="1"/>
          </p:cNvPicPr>
          <p:nvPr/>
        </p:nvPicPr>
        <p:blipFill>
          <a:blip r:embed="rId8" cstate="email"/>
          <a:srcRect/>
          <a:stretch>
            <a:fillRect/>
          </a:stretch>
        </p:blipFill>
        <p:spPr bwMode="auto">
          <a:xfrm>
            <a:off x="468313" y="5661025"/>
            <a:ext cx="2876550" cy="342900"/>
          </a:xfrm>
          <a:prstGeom prst="rect">
            <a:avLst/>
          </a:prstGeom>
          <a:noFill/>
          <a:ln w="9525">
            <a:noFill/>
            <a:miter lim="800000"/>
            <a:headEnd/>
            <a:tailEnd/>
          </a:ln>
        </p:spPr>
      </p:pic>
      <p:sp>
        <p:nvSpPr>
          <p:cNvPr id="25" name="ZoneTexte 24"/>
          <p:cNvSpPr txBox="1"/>
          <p:nvPr/>
        </p:nvSpPr>
        <p:spPr>
          <a:xfrm>
            <a:off x="3419475" y="5589588"/>
            <a:ext cx="22320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Si le mouvement détecté dans la zone est supérieur à 70%</a:t>
            </a:r>
          </a:p>
        </p:txBody>
      </p:sp>
      <p:sp>
        <p:nvSpPr>
          <p:cNvPr id="27" name="ZoneTexte 26"/>
          <p:cNvSpPr txBox="1"/>
          <p:nvPr/>
        </p:nvSpPr>
        <p:spPr>
          <a:xfrm>
            <a:off x="468313" y="6165850"/>
            <a:ext cx="4608512"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ce cas, une alarme va être déclenchée sous forme d’un son joué.</a:t>
            </a:r>
          </a:p>
        </p:txBody>
      </p:sp>
      <p:pic>
        <p:nvPicPr>
          <p:cNvPr id="18453" name="Picture 11"/>
          <p:cNvPicPr>
            <a:picLocks noChangeAspect="1" noChangeArrowheads="1"/>
          </p:cNvPicPr>
          <p:nvPr/>
        </p:nvPicPr>
        <p:blipFill>
          <a:blip r:embed="rId9" cstate="email"/>
          <a:srcRect/>
          <a:stretch>
            <a:fillRect/>
          </a:stretch>
        </p:blipFill>
        <p:spPr bwMode="auto">
          <a:xfrm>
            <a:off x="5364163" y="4149725"/>
            <a:ext cx="3384550" cy="1303338"/>
          </a:xfrm>
          <a:prstGeom prst="rect">
            <a:avLst/>
          </a:prstGeom>
          <a:noFill/>
          <a:ln w="9525">
            <a:noFill/>
            <a:miter lim="800000"/>
            <a:headEnd/>
            <a:tailEnd/>
          </a:ln>
        </p:spPr>
      </p:pic>
      <p:sp>
        <p:nvSpPr>
          <p:cNvPr id="29" name="ZoneTexte 28"/>
          <p:cNvSpPr txBox="1"/>
          <p:nvPr/>
        </p:nvSpPr>
        <p:spPr>
          <a:xfrm>
            <a:off x="6011863" y="3860800"/>
            <a:ext cx="2232025"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Le programme complet</a:t>
            </a:r>
          </a:p>
        </p:txBody>
      </p:sp>
      <p:pic>
        <p:nvPicPr>
          <p:cNvPr id="18455" name="Picture 12"/>
          <p:cNvPicPr>
            <a:picLocks noChangeAspect="1" noChangeArrowheads="1"/>
          </p:cNvPicPr>
          <p:nvPr/>
        </p:nvPicPr>
        <p:blipFill>
          <a:blip r:embed="rId10" cstate="email"/>
          <a:srcRect/>
          <a:stretch>
            <a:fillRect/>
          </a:stretch>
        </p:blipFill>
        <p:spPr bwMode="auto">
          <a:xfrm>
            <a:off x="6011863" y="5732463"/>
            <a:ext cx="628650" cy="361950"/>
          </a:xfrm>
          <a:prstGeom prst="rect">
            <a:avLst/>
          </a:prstGeom>
          <a:noFill/>
          <a:ln w="9525">
            <a:noFill/>
            <a:miter lim="800000"/>
            <a:headEnd/>
            <a:tailEnd/>
          </a:ln>
        </p:spPr>
      </p:pic>
      <p:sp>
        <p:nvSpPr>
          <p:cNvPr id="31" name="ZoneTexte 30"/>
          <p:cNvSpPr txBox="1"/>
          <p:nvPr/>
        </p:nvSpPr>
        <p:spPr>
          <a:xfrm>
            <a:off x="6659563" y="5661025"/>
            <a:ext cx="2016125" cy="430887"/>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Il ne reste plus qu’à lancer et tester le programme.</a:t>
            </a:r>
          </a:p>
        </p:txBody>
      </p:sp>
      <p:pic>
        <p:nvPicPr>
          <p:cNvPr id="18457" name="Picture 13"/>
          <p:cNvPicPr>
            <a:picLocks noChangeAspect="1" noChangeArrowheads="1"/>
          </p:cNvPicPr>
          <p:nvPr/>
        </p:nvPicPr>
        <p:blipFill>
          <a:blip r:embed="rId11" cstate="email"/>
          <a:srcRect/>
          <a:stretch>
            <a:fillRect/>
          </a:stretch>
        </p:blipFill>
        <p:spPr bwMode="auto">
          <a:xfrm>
            <a:off x="4427538" y="1557338"/>
            <a:ext cx="1236662" cy="669925"/>
          </a:xfrm>
          <a:prstGeom prst="rect">
            <a:avLst/>
          </a:prstGeom>
          <a:noFill/>
          <a:ln w="9525">
            <a:noFill/>
            <a:miter lim="800000"/>
            <a:headEnd/>
            <a:tailEnd/>
          </a:ln>
        </p:spPr>
      </p:pic>
      <p:pic>
        <p:nvPicPr>
          <p:cNvPr id="18458" name="Picture 14"/>
          <p:cNvPicPr>
            <a:picLocks noChangeAspect="1" noChangeArrowheads="1"/>
          </p:cNvPicPr>
          <p:nvPr/>
        </p:nvPicPr>
        <p:blipFill>
          <a:blip r:embed="rId12" cstate="email"/>
          <a:srcRect/>
          <a:stretch>
            <a:fillRect/>
          </a:stretch>
        </p:blipFill>
        <p:spPr bwMode="auto">
          <a:xfrm>
            <a:off x="5940425" y="2205038"/>
            <a:ext cx="1201738" cy="668337"/>
          </a:xfrm>
          <a:prstGeom prst="rect">
            <a:avLst/>
          </a:prstGeom>
          <a:noFill/>
          <a:ln w="9525">
            <a:noFill/>
            <a:miter lim="800000"/>
            <a:headEnd/>
            <a:tailEnd/>
          </a:ln>
        </p:spPr>
      </p:pic>
      <p:pic>
        <p:nvPicPr>
          <p:cNvPr id="18459" name="Picture 15"/>
          <p:cNvPicPr>
            <a:picLocks noChangeAspect="1" noChangeArrowheads="1"/>
          </p:cNvPicPr>
          <p:nvPr/>
        </p:nvPicPr>
        <p:blipFill>
          <a:blip r:embed="rId13" cstate="email"/>
          <a:srcRect/>
          <a:stretch>
            <a:fillRect/>
          </a:stretch>
        </p:blipFill>
        <p:spPr bwMode="auto">
          <a:xfrm>
            <a:off x="2771775" y="3500438"/>
            <a:ext cx="1512888"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ZoneTexte 3"/>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Franklin Gothic Book" pitchFamily="34" charset="0"/>
              </a:rPr>
              <a:t>3. PREMIER PROGRAMME AVEC SCRATCH 2</a:t>
            </a:r>
          </a:p>
        </p:txBody>
      </p:sp>
      <p:sp>
        <p:nvSpPr>
          <p:cNvPr id="7" name="Rectangle à coins arrondis 6"/>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0" name="ZoneTexte 9"/>
          <p:cNvSpPr txBox="1"/>
          <p:nvPr/>
        </p:nvSpPr>
        <p:spPr>
          <a:xfrm>
            <a:off x="539750" y="3284538"/>
            <a:ext cx="2736850" cy="1480405"/>
          </a:xfrm>
          <a:prstGeom prst="rect">
            <a:avLst/>
          </a:prstGeom>
          <a:noFill/>
        </p:spPr>
        <p:txBody>
          <a:bodyPr>
            <a:spAutoFit/>
          </a:bodyPr>
          <a:lstStyle/>
          <a:p>
            <a:pPr>
              <a:spcBef>
                <a:spcPct val="20000"/>
              </a:spcBef>
              <a:defRPr/>
            </a:pPr>
            <a:r>
              <a:rPr lang="fr-FR" sz="1100" b="1" u="none" dirty="0">
                <a:solidFill>
                  <a:schemeClr val="bg1">
                    <a:lumMod val="50000"/>
                  </a:schemeClr>
                </a:solidFill>
                <a:latin typeface="Arial" pitchFamily="34" charset="0"/>
                <a:cs typeface="Arial" pitchFamily="34" charset="0"/>
              </a:rPr>
              <a:t>Matériel nécessaire :</a:t>
            </a:r>
          </a:p>
          <a:p>
            <a:pPr>
              <a:spcBef>
                <a:spcPct val="20000"/>
              </a:spcBef>
              <a:defRPr/>
            </a:pPr>
            <a:r>
              <a:rPr lang="fr-FR" sz="1100" b="1" u="none" dirty="0">
                <a:solidFill>
                  <a:schemeClr val="bg1">
                    <a:lumMod val="50000"/>
                  </a:schemeClr>
                </a:solidFill>
                <a:latin typeface="Arial" pitchFamily="34" charset="0"/>
                <a:cs typeface="Arial" pitchFamily="34" charset="0"/>
              </a:rPr>
              <a:t> </a:t>
            </a:r>
          </a:p>
          <a:p>
            <a:pPr>
              <a:spcBef>
                <a:spcPct val="20000"/>
              </a:spcBef>
              <a:buFontTx/>
              <a:buChar char="-"/>
              <a:defRPr/>
            </a:pPr>
            <a:r>
              <a:rPr lang="fr-FR" sz="1100" u="none" dirty="0">
                <a:latin typeface="Arial" pitchFamily="34" charset="0"/>
                <a:cs typeface="Arial" pitchFamily="34" charset="0"/>
              </a:rPr>
              <a:t> Une webcam</a:t>
            </a:r>
          </a:p>
          <a:p>
            <a:pPr>
              <a:spcBef>
                <a:spcPct val="20000"/>
              </a:spcBef>
              <a:buFontTx/>
              <a:buChar char="-"/>
              <a:defRPr/>
            </a:pPr>
            <a:r>
              <a:rPr lang="fr-FR" sz="1100" u="none" dirty="0">
                <a:latin typeface="Arial" pitchFamily="34" charset="0"/>
                <a:cs typeface="Arial" pitchFamily="34" charset="0"/>
              </a:rPr>
              <a:t> Des enceintes</a:t>
            </a:r>
          </a:p>
          <a:p>
            <a:pPr>
              <a:spcBef>
                <a:spcPct val="20000"/>
              </a:spcBef>
              <a:buFontTx/>
              <a:buChar char="-"/>
              <a:defRPr/>
            </a:pPr>
            <a:r>
              <a:rPr lang="fr-FR" sz="1100" u="none" dirty="0">
                <a:latin typeface="Arial" pitchFamily="34" charset="0"/>
                <a:cs typeface="Arial" pitchFamily="34" charset="0"/>
              </a:rPr>
              <a:t> Le logiciel Scratch 2.0 installé.</a:t>
            </a:r>
          </a:p>
          <a:p>
            <a:pPr>
              <a:spcBef>
                <a:spcPct val="20000"/>
              </a:spcBef>
              <a:buFontTx/>
              <a:buChar char="-"/>
              <a:defRPr/>
            </a:pPr>
            <a:r>
              <a:rPr lang="fr-FR" sz="1100" u="none" dirty="0">
                <a:latin typeface="Arial" pitchFamily="34" charset="0"/>
                <a:cs typeface="Arial" pitchFamily="34" charset="0"/>
              </a:rPr>
              <a:t> Un fichier son de sirène au format .</a:t>
            </a:r>
            <a:r>
              <a:rPr lang="fr-FR" sz="1100" u="none" dirty="0" err="1">
                <a:latin typeface="Arial" pitchFamily="34" charset="0"/>
                <a:cs typeface="Arial" pitchFamily="34" charset="0"/>
              </a:rPr>
              <a:t>wav</a:t>
            </a:r>
            <a:r>
              <a:rPr lang="fr-FR" sz="1100" u="none" dirty="0">
                <a:latin typeface="Arial" pitchFamily="34" charset="0"/>
                <a:cs typeface="Arial" pitchFamily="34" charset="0"/>
              </a:rPr>
              <a:t>.</a:t>
            </a:r>
          </a:p>
          <a:p>
            <a:pPr>
              <a:spcBef>
                <a:spcPct val="20000"/>
              </a:spcBef>
              <a:buFontTx/>
              <a:buChar char="-"/>
              <a:defRPr/>
            </a:pPr>
            <a:endParaRPr lang="fr-FR" sz="1100" u="none" dirty="0">
              <a:latin typeface="Arial" pitchFamily="34" charset="0"/>
              <a:cs typeface="Arial" pitchFamily="34" charset="0"/>
            </a:endParaRPr>
          </a:p>
        </p:txBody>
      </p:sp>
      <p:pic>
        <p:nvPicPr>
          <p:cNvPr id="19461" name="Picture 7"/>
          <p:cNvPicPr>
            <a:picLocks noChangeAspect="1" noChangeArrowheads="1"/>
          </p:cNvPicPr>
          <p:nvPr/>
        </p:nvPicPr>
        <p:blipFill>
          <a:blip r:embed="rId2" cstate="email"/>
          <a:srcRect/>
          <a:stretch>
            <a:fillRect/>
          </a:stretch>
        </p:blipFill>
        <p:spPr bwMode="auto">
          <a:xfrm>
            <a:off x="468313" y="836613"/>
            <a:ext cx="3302000" cy="1439862"/>
          </a:xfrm>
          <a:prstGeom prst="rect">
            <a:avLst/>
          </a:prstGeom>
          <a:noFill/>
          <a:ln w="9525">
            <a:noFill/>
            <a:miter lim="800000"/>
            <a:headEnd/>
            <a:tailEnd/>
          </a:ln>
        </p:spPr>
      </p:pic>
      <p:sp>
        <p:nvSpPr>
          <p:cNvPr id="15" name="Rectangle 14"/>
          <p:cNvSpPr/>
          <p:nvPr/>
        </p:nvSpPr>
        <p:spPr>
          <a:xfrm>
            <a:off x="3851275" y="836613"/>
            <a:ext cx="4897438" cy="1877437"/>
          </a:xfrm>
          <a:prstGeom prst="rect">
            <a:avLst/>
          </a:prstGeom>
        </p:spPr>
        <p:txBody>
          <a:bodyPr>
            <a:spAutoFit/>
          </a:bodyPr>
          <a:lstStyle/>
          <a:p>
            <a:pPr algn="just">
              <a:spcBef>
                <a:spcPct val="20000"/>
              </a:spcBef>
              <a:defRPr/>
            </a:pPr>
            <a:r>
              <a:rPr lang="fr-FR" sz="1000" u="none" dirty="0">
                <a:solidFill>
                  <a:schemeClr val="bg1">
                    <a:lumMod val="50000"/>
                  </a:schemeClr>
                </a:solidFill>
                <a:latin typeface="Arial" pitchFamily="34" charset="0"/>
                <a:cs typeface="Arial" pitchFamily="34" charset="0"/>
              </a:rPr>
              <a:t>Numéraire, bijoux, téléphones et ordinateurs portables : les cambrioleurs qui sévissent depuis quelques semaines dans l'Aube sont à la recherche d'argent et d'objets facilement revendables. Ils opèrent en fin d'après-midi, lorsque les maisons non éclairées trahissent l'absence de leurs occupants, ou en pleine nuit lorsque leurs victimes sont endormies. Ce scénario est celui qui inquiète le plus les forces de </a:t>
            </a:r>
            <a:r>
              <a:rPr lang="fr-FR" sz="1000" u="none" dirty="0" smtClean="0">
                <a:solidFill>
                  <a:schemeClr val="bg1">
                    <a:lumMod val="50000"/>
                  </a:schemeClr>
                </a:solidFill>
                <a:latin typeface="Arial" pitchFamily="34" charset="0"/>
                <a:cs typeface="Arial" pitchFamily="34" charset="0"/>
              </a:rPr>
              <a:t>police. Ce </a:t>
            </a:r>
            <a:r>
              <a:rPr lang="fr-FR" sz="1000" u="none" dirty="0">
                <a:solidFill>
                  <a:schemeClr val="bg1">
                    <a:lumMod val="50000"/>
                  </a:schemeClr>
                </a:solidFill>
                <a:latin typeface="Arial" pitchFamily="34" charset="0"/>
                <a:cs typeface="Arial" pitchFamily="34" charset="0"/>
              </a:rPr>
              <a:t>week-end, une quinzaine de cambriolages ont été commis dans des pavillons de l'agglomération troyenne, souvent après 22 h. Les malfaiteurs ont sévi à la Rivière-de-Corps, Saint-</a:t>
            </a:r>
            <a:r>
              <a:rPr lang="fr-FR" sz="1000" u="none" dirty="0" err="1">
                <a:solidFill>
                  <a:schemeClr val="bg1">
                    <a:lumMod val="50000"/>
                  </a:schemeClr>
                </a:solidFill>
                <a:latin typeface="Arial" pitchFamily="34" charset="0"/>
                <a:cs typeface="Arial" pitchFamily="34" charset="0"/>
              </a:rPr>
              <a:t>Parres</a:t>
            </a:r>
            <a:r>
              <a:rPr lang="fr-FR" sz="1000" u="none" dirty="0">
                <a:solidFill>
                  <a:schemeClr val="bg1">
                    <a:lumMod val="50000"/>
                  </a:schemeClr>
                </a:solidFill>
                <a:latin typeface="Arial" pitchFamily="34" charset="0"/>
                <a:cs typeface="Arial" pitchFamily="34" charset="0"/>
              </a:rPr>
              <a:t>-aux-</a:t>
            </a:r>
            <a:r>
              <a:rPr lang="fr-FR" sz="1000" u="none" dirty="0" err="1">
                <a:solidFill>
                  <a:schemeClr val="bg1">
                    <a:lumMod val="50000"/>
                  </a:schemeClr>
                </a:solidFill>
                <a:latin typeface="Arial" pitchFamily="34" charset="0"/>
                <a:cs typeface="Arial" pitchFamily="34" charset="0"/>
              </a:rPr>
              <a:t>Tertes</a:t>
            </a:r>
            <a:r>
              <a:rPr lang="fr-FR" sz="1000" u="none" dirty="0">
                <a:solidFill>
                  <a:schemeClr val="bg1">
                    <a:lumMod val="50000"/>
                  </a:schemeClr>
                </a:solidFill>
                <a:latin typeface="Arial" pitchFamily="34" charset="0"/>
                <a:cs typeface="Arial" pitchFamily="34" charset="0"/>
              </a:rPr>
              <a:t> et Saint-André-les-Vergers. </a:t>
            </a:r>
            <a:endParaRPr lang="fr-FR" sz="1000" u="none" dirty="0" smtClean="0">
              <a:solidFill>
                <a:schemeClr val="bg1">
                  <a:lumMod val="50000"/>
                </a:schemeClr>
              </a:solidFill>
              <a:latin typeface="Arial" pitchFamily="34" charset="0"/>
              <a:cs typeface="Arial" pitchFamily="34" charset="0"/>
            </a:endParaRPr>
          </a:p>
          <a:p>
            <a:pPr>
              <a:spcBef>
                <a:spcPct val="20000"/>
              </a:spcBef>
              <a:defRPr/>
            </a:pPr>
            <a:endParaRPr lang="fr-FR" sz="1000" u="none" dirty="0">
              <a:solidFill>
                <a:schemeClr val="bg1">
                  <a:lumMod val="50000"/>
                </a:schemeClr>
              </a:solidFill>
              <a:latin typeface="Arial" pitchFamily="34" charset="0"/>
              <a:cs typeface="Arial" pitchFamily="34" charset="0"/>
            </a:endParaRPr>
          </a:p>
          <a:p>
            <a:pPr algn="r">
              <a:spcBef>
                <a:spcPct val="20000"/>
              </a:spcBef>
              <a:defRPr/>
            </a:pPr>
            <a:r>
              <a:rPr lang="fr-FR" sz="1000" i="1" u="none" dirty="0">
                <a:solidFill>
                  <a:schemeClr val="bg1">
                    <a:lumMod val="50000"/>
                  </a:schemeClr>
                </a:solidFill>
                <a:latin typeface="Arial" pitchFamily="34" charset="0"/>
                <a:cs typeface="Arial" pitchFamily="34" charset="0"/>
              </a:rPr>
              <a:t>Article tiré de l’Est-Eclair, 2013</a:t>
            </a:r>
          </a:p>
          <a:p>
            <a:pPr algn="r">
              <a:spcBef>
                <a:spcPct val="20000"/>
              </a:spcBef>
              <a:defRPr/>
            </a:pPr>
            <a:endParaRPr lang="fr-FR" sz="1000" dirty="0">
              <a:solidFill>
                <a:schemeClr val="bg1">
                  <a:lumMod val="50000"/>
                </a:schemeClr>
              </a:solidFill>
              <a:latin typeface="Arial" pitchFamily="34" charset="0"/>
              <a:cs typeface="Arial" pitchFamily="34" charset="0"/>
            </a:endParaRPr>
          </a:p>
        </p:txBody>
      </p:sp>
      <p:sp>
        <p:nvSpPr>
          <p:cNvPr id="19463" name="ZoneTexte 15"/>
          <p:cNvSpPr txBox="1">
            <a:spLocks noChangeArrowheads="1"/>
          </p:cNvSpPr>
          <p:nvPr/>
        </p:nvSpPr>
        <p:spPr bwMode="auto">
          <a:xfrm>
            <a:off x="468313" y="2420938"/>
            <a:ext cx="8207375" cy="261610"/>
          </a:xfrm>
          <a:prstGeom prst="rect">
            <a:avLst/>
          </a:prstGeom>
          <a:noFill/>
          <a:ln w="9525">
            <a:noFill/>
            <a:miter lim="800000"/>
            <a:headEnd/>
            <a:tailEnd/>
          </a:ln>
        </p:spPr>
        <p:txBody>
          <a:bodyPr>
            <a:spAutoFit/>
          </a:bodyPr>
          <a:lstStyle/>
          <a:p>
            <a:pPr>
              <a:spcBef>
                <a:spcPct val="20000"/>
              </a:spcBef>
            </a:pPr>
            <a:r>
              <a:rPr lang="fr-FR" sz="1100" b="1" u="none" dirty="0">
                <a:latin typeface="Arial" pitchFamily="34" charset="0"/>
                <a:cs typeface="Arial" pitchFamily="34" charset="0"/>
              </a:rPr>
              <a:t>Problématique : </a:t>
            </a:r>
            <a:r>
              <a:rPr lang="fr-FR" sz="1100" u="none" dirty="0">
                <a:latin typeface="Arial" pitchFamily="34" charset="0"/>
                <a:cs typeface="Arial" pitchFamily="34" charset="0"/>
              </a:rPr>
              <a:t>Comment assurer la surveillance d’une habitation ?</a:t>
            </a:r>
            <a:endParaRPr lang="fr-FR" sz="1100" b="1" u="none" dirty="0">
              <a:latin typeface="Arial" pitchFamily="34" charset="0"/>
              <a:cs typeface="Arial" pitchFamily="34" charset="0"/>
            </a:endParaRPr>
          </a:p>
        </p:txBody>
      </p:sp>
      <p:sp>
        <p:nvSpPr>
          <p:cNvPr id="19464" name="ZoneTexte 16"/>
          <p:cNvSpPr txBox="1">
            <a:spLocks noChangeArrowheads="1"/>
          </p:cNvSpPr>
          <p:nvPr/>
        </p:nvSpPr>
        <p:spPr bwMode="auto">
          <a:xfrm>
            <a:off x="468313" y="2708275"/>
            <a:ext cx="8280400" cy="794064"/>
          </a:xfrm>
          <a:prstGeom prst="rect">
            <a:avLst/>
          </a:prstGeom>
          <a:noFill/>
          <a:ln w="9525">
            <a:noFill/>
            <a:miter lim="800000"/>
            <a:headEnd/>
            <a:tailEnd/>
          </a:ln>
        </p:spPr>
        <p:txBody>
          <a:bodyPr>
            <a:spAutoFit/>
          </a:bodyPr>
          <a:lstStyle/>
          <a:p>
            <a:pPr>
              <a:spcBef>
                <a:spcPct val="20000"/>
              </a:spcBef>
            </a:pPr>
            <a:r>
              <a:rPr lang="fr-FR" sz="1200" u="none" dirty="0">
                <a:solidFill>
                  <a:srgbClr val="FF0000"/>
                </a:solidFill>
                <a:latin typeface="Arial" pitchFamily="34" charset="0"/>
                <a:cs typeface="Arial" pitchFamily="34" charset="0"/>
              </a:rPr>
              <a:t>Une des réponses possibles évoque la </a:t>
            </a:r>
            <a:r>
              <a:rPr lang="fr-FR" sz="1200" u="none" dirty="0" smtClean="0">
                <a:solidFill>
                  <a:srgbClr val="FF0000"/>
                </a:solidFill>
                <a:latin typeface="Arial" pitchFamily="34" charset="0"/>
                <a:cs typeface="Arial" pitchFamily="34" charset="0"/>
              </a:rPr>
              <a:t>vidéosurveillance</a:t>
            </a:r>
            <a:r>
              <a:rPr lang="fr-FR" sz="1200" u="none" dirty="0">
                <a:solidFill>
                  <a:srgbClr val="FF0000"/>
                </a:solidFill>
                <a:latin typeface="Arial" pitchFamily="34" charset="0"/>
                <a:cs typeface="Arial" pitchFamily="34" charset="0"/>
              </a:rPr>
              <a:t>.</a:t>
            </a:r>
          </a:p>
          <a:p>
            <a:pPr>
              <a:spcBef>
                <a:spcPct val="20000"/>
              </a:spcBef>
            </a:pPr>
            <a:r>
              <a:rPr lang="fr-FR" sz="1200" u="none" dirty="0">
                <a:solidFill>
                  <a:srgbClr val="FF0000"/>
                </a:solidFill>
                <a:latin typeface="Arial" pitchFamily="34" charset="0"/>
                <a:cs typeface="Arial" pitchFamily="34" charset="0"/>
              </a:rPr>
              <a:t>Une autre réponse évoque la détection de mouvements autour des portes et des fenêtres.</a:t>
            </a:r>
          </a:p>
          <a:p>
            <a:pPr>
              <a:spcBef>
                <a:spcPct val="20000"/>
              </a:spcBef>
            </a:pPr>
            <a:endParaRPr lang="fr-FR" sz="1600" u="none" dirty="0">
              <a:solidFill>
                <a:srgbClr val="FF0000"/>
              </a:solidFill>
              <a:latin typeface="Franklin Gothic Book" pitchFamily="34" charset="0"/>
            </a:endParaRPr>
          </a:p>
        </p:txBody>
      </p:sp>
      <p:pic>
        <p:nvPicPr>
          <p:cNvPr id="19465" name="Picture 8"/>
          <p:cNvPicPr>
            <a:picLocks noChangeAspect="1" noChangeArrowheads="1"/>
          </p:cNvPicPr>
          <p:nvPr/>
        </p:nvPicPr>
        <p:blipFill>
          <a:blip r:embed="rId3" cstate="email"/>
          <a:srcRect/>
          <a:stretch>
            <a:fillRect/>
          </a:stretch>
        </p:blipFill>
        <p:spPr bwMode="auto">
          <a:xfrm>
            <a:off x="3132138" y="3357563"/>
            <a:ext cx="2420937" cy="1700212"/>
          </a:xfrm>
          <a:prstGeom prst="rect">
            <a:avLst/>
          </a:prstGeom>
          <a:noFill/>
          <a:ln w="9525">
            <a:noFill/>
            <a:miter lim="800000"/>
            <a:headEnd/>
            <a:tailEnd/>
          </a:ln>
        </p:spPr>
      </p:pic>
      <p:sp>
        <p:nvSpPr>
          <p:cNvPr id="20" name="ZoneTexte 19"/>
          <p:cNvSpPr txBox="1"/>
          <p:nvPr/>
        </p:nvSpPr>
        <p:spPr>
          <a:xfrm>
            <a:off x="5651500" y="3284538"/>
            <a:ext cx="3024188" cy="938719"/>
          </a:xfrm>
          <a:prstGeom prst="rect">
            <a:avLst/>
          </a:prstGeom>
          <a:noFill/>
        </p:spPr>
        <p:txBody>
          <a:bodyPr>
            <a:spAutoFit/>
          </a:bodyPr>
          <a:lstStyle/>
          <a:p>
            <a:pPr>
              <a:spcBef>
                <a:spcPct val="20000"/>
              </a:spcBef>
              <a:defRPr/>
            </a:pPr>
            <a:r>
              <a:rPr lang="fr-FR" sz="1400" u="none" dirty="0">
                <a:solidFill>
                  <a:schemeClr val="bg1">
                    <a:lumMod val="50000"/>
                  </a:schemeClr>
                </a:solidFill>
                <a:latin typeface="Arial" pitchFamily="34" charset="0"/>
                <a:cs typeface="Arial" pitchFamily="34" charset="0"/>
              </a:rPr>
              <a:t>Consignes :</a:t>
            </a:r>
          </a:p>
          <a:p>
            <a:pPr>
              <a:spcBef>
                <a:spcPct val="20000"/>
              </a:spcBef>
              <a:defRPr/>
            </a:pPr>
            <a:endParaRPr lang="fr-FR" sz="1400" u="none" dirty="0">
              <a:solidFill>
                <a:schemeClr val="bg1">
                  <a:lumMod val="50000"/>
                </a:schemeClr>
              </a:solidFill>
              <a:latin typeface="Franklin Gothic Book"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Modifier le programme précédent pour permettre la surveillance des deux fenêtres.</a:t>
            </a:r>
            <a:endParaRPr lang="fr-FR" sz="1100" dirty="0">
              <a:latin typeface="Arial" pitchFamily="34" charset="0"/>
              <a:cs typeface="Arial" pitchFamily="34" charset="0"/>
            </a:endParaRPr>
          </a:p>
        </p:txBody>
      </p:sp>
      <p:sp>
        <p:nvSpPr>
          <p:cNvPr id="22" name="Rectangle 21"/>
          <p:cNvSpPr/>
          <p:nvPr/>
        </p:nvSpPr>
        <p:spPr bwMode="auto">
          <a:xfrm>
            <a:off x="468313" y="5157788"/>
            <a:ext cx="8280400" cy="1295400"/>
          </a:xfrm>
          <a:prstGeom prst="rect">
            <a:avLst/>
          </a:prstGeom>
          <a:solidFill>
            <a:schemeClr val="accent1"/>
          </a:solidFill>
          <a:ln w="9525"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pic>
        <p:nvPicPr>
          <p:cNvPr id="19468" name="Picture 12"/>
          <p:cNvPicPr>
            <a:picLocks noChangeAspect="1" noChangeArrowheads="1"/>
          </p:cNvPicPr>
          <p:nvPr/>
        </p:nvPicPr>
        <p:blipFill>
          <a:blip r:embed="rId4" cstate="email"/>
          <a:srcRect/>
          <a:stretch>
            <a:fillRect/>
          </a:stretch>
        </p:blipFill>
        <p:spPr bwMode="auto">
          <a:xfrm>
            <a:off x="539750" y="5229225"/>
            <a:ext cx="6696075" cy="1149350"/>
          </a:xfrm>
          <a:prstGeom prst="rect">
            <a:avLst/>
          </a:prstGeom>
          <a:noFill/>
          <a:ln w="9525">
            <a:solidFill>
              <a:schemeClr val="tx1"/>
            </a:solidFill>
            <a:miter lim="800000"/>
            <a:headEnd/>
            <a:tailEnd/>
          </a:ln>
        </p:spPr>
      </p:pic>
      <p:sp>
        <p:nvSpPr>
          <p:cNvPr id="19469" name="Rectangle 23"/>
          <p:cNvSpPr>
            <a:spLocks noChangeArrowheads="1"/>
          </p:cNvSpPr>
          <p:nvPr/>
        </p:nvSpPr>
        <p:spPr bwMode="auto">
          <a:xfrm>
            <a:off x="7092950" y="5516563"/>
            <a:ext cx="1636713" cy="585787"/>
          </a:xfrm>
          <a:prstGeom prst="rect">
            <a:avLst/>
          </a:prstGeom>
          <a:noFill/>
          <a:ln w="9525">
            <a:noFill/>
            <a:miter lim="800000"/>
            <a:headEnd/>
            <a:tailEnd/>
          </a:ln>
        </p:spPr>
        <p:txBody>
          <a:bodyPr>
            <a:spAutoFit/>
          </a:bodyPr>
          <a:lstStyle/>
          <a:p>
            <a:pPr algn="ctr" eaLnBrk="1" hangingPunct="1">
              <a:spcBef>
                <a:spcPct val="20000"/>
              </a:spcBef>
            </a:pPr>
            <a:r>
              <a:rPr lang="fr-FR" sz="1600" b="1" i="1" u="none" dirty="0">
                <a:latin typeface="Arial" pitchFamily="34" charset="0"/>
                <a:cs typeface="Arial" pitchFamily="34" charset="0"/>
              </a:rPr>
              <a:t>Compétences visées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ZoneTexte 3"/>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a:solidFill>
                  <a:srgbClr val="F5750B"/>
                </a:solidFill>
                <a:latin typeface="Franklin Gothic Book" pitchFamily="34" charset="0"/>
              </a:rPr>
              <a:t>3. PREMIER PROGRAMME AVEC SCRATCH 2</a:t>
            </a:r>
          </a:p>
        </p:txBody>
      </p:sp>
      <p:sp>
        <p:nvSpPr>
          <p:cNvPr id="7" name="Rectangle à coins arrondis 6"/>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14" name="ZoneTexte 13"/>
          <p:cNvSpPr txBox="1"/>
          <p:nvPr/>
        </p:nvSpPr>
        <p:spPr>
          <a:xfrm>
            <a:off x="468313" y="765175"/>
            <a:ext cx="8207375" cy="719138"/>
          </a:xfrm>
          <a:prstGeom prst="rect">
            <a:avLst/>
          </a:prstGeom>
          <a:noFill/>
        </p:spPr>
        <p:txBody>
          <a:bodyPr>
            <a:spAutoFit/>
          </a:bodyPr>
          <a:lstStyle/>
          <a:p>
            <a:pPr>
              <a:spcBef>
                <a:spcPct val="20000"/>
              </a:spcBef>
              <a:defRPr/>
            </a:pPr>
            <a:r>
              <a:rPr lang="fr-FR" sz="1200" b="1" u="none" dirty="0" smtClean="0">
                <a:latin typeface="Arial" pitchFamily="34" charset="0"/>
                <a:cs typeface="Arial" pitchFamily="34" charset="0"/>
              </a:rPr>
              <a:t>Coup </a:t>
            </a:r>
            <a:r>
              <a:rPr lang="fr-FR" sz="1200" b="1" u="none" dirty="0">
                <a:latin typeface="Arial" pitchFamily="34" charset="0"/>
                <a:cs typeface="Arial" pitchFamily="34" charset="0"/>
              </a:rPr>
              <a:t>de pouce </a:t>
            </a:r>
          </a:p>
          <a:p>
            <a:pPr>
              <a:spcBef>
                <a:spcPct val="20000"/>
              </a:spcBef>
              <a:defRPr/>
            </a:pPr>
            <a:endParaRPr lang="fr-FR" sz="1200" b="1" u="none" dirty="0">
              <a:latin typeface="Franklin Gothic Book" pitchFamily="34" charset="0"/>
            </a:endParaRPr>
          </a:p>
          <a:p>
            <a:pPr>
              <a:spcBef>
                <a:spcPct val="20000"/>
              </a:spcBef>
              <a:defRPr/>
            </a:pPr>
            <a:r>
              <a:rPr lang="fr-FR" sz="1200" b="1" i="1" u="none" dirty="0">
                <a:solidFill>
                  <a:schemeClr val="bg1">
                    <a:lumMod val="50000"/>
                  </a:schemeClr>
                </a:solidFill>
                <a:latin typeface="Arial" pitchFamily="34" charset="0"/>
                <a:cs typeface="Arial" pitchFamily="34" charset="0"/>
              </a:rPr>
              <a:t>Aide donnée aux élèves sous formes de différentes procédures ou programmes.</a:t>
            </a:r>
          </a:p>
        </p:txBody>
      </p:sp>
      <p:pic>
        <p:nvPicPr>
          <p:cNvPr id="20485" name="Picture 2"/>
          <p:cNvPicPr>
            <a:picLocks noChangeAspect="1" noChangeArrowheads="1"/>
          </p:cNvPicPr>
          <p:nvPr/>
        </p:nvPicPr>
        <p:blipFill>
          <a:blip r:embed="rId2" cstate="email"/>
          <a:srcRect/>
          <a:stretch>
            <a:fillRect/>
          </a:stretch>
        </p:blipFill>
        <p:spPr bwMode="auto">
          <a:xfrm>
            <a:off x="1042988" y="1557338"/>
            <a:ext cx="1800225" cy="1355725"/>
          </a:xfrm>
          <a:prstGeom prst="rect">
            <a:avLst/>
          </a:prstGeom>
          <a:noFill/>
          <a:ln w="9525">
            <a:noFill/>
            <a:miter lim="800000"/>
            <a:headEnd/>
            <a:tailEnd/>
          </a:ln>
        </p:spPr>
      </p:pic>
      <p:pic>
        <p:nvPicPr>
          <p:cNvPr id="20486" name="Picture 3"/>
          <p:cNvPicPr>
            <a:picLocks noChangeAspect="1" noChangeArrowheads="1"/>
          </p:cNvPicPr>
          <p:nvPr/>
        </p:nvPicPr>
        <p:blipFill>
          <a:blip r:embed="rId3" cstate="email"/>
          <a:srcRect/>
          <a:stretch>
            <a:fillRect/>
          </a:stretch>
        </p:blipFill>
        <p:spPr bwMode="auto">
          <a:xfrm>
            <a:off x="539750" y="2997200"/>
            <a:ext cx="385763" cy="360363"/>
          </a:xfrm>
          <a:prstGeom prst="rect">
            <a:avLst/>
          </a:prstGeom>
          <a:noFill/>
          <a:ln w="9525">
            <a:noFill/>
            <a:miter lim="800000"/>
            <a:headEnd/>
            <a:tailEnd/>
          </a:ln>
        </p:spPr>
      </p:pic>
      <p:sp>
        <p:nvSpPr>
          <p:cNvPr id="18" name="ZoneTexte 17"/>
          <p:cNvSpPr txBox="1"/>
          <p:nvPr/>
        </p:nvSpPr>
        <p:spPr>
          <a:xfrm>
            <a:off x="971550" y="3068638"/>
            <a:ext cx="2520950" cy="261610"/>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Pour charger un fichier son différent.</a:t>
            </a:r>
          </a:p>
        </p:txBody>
      </p:sp>
      <p:pic>
        <p:nvPicPr>
          <p:cNvPr id="20488" name="Picture 4"/>
          <p:cNvPicPr>
            <a:picLocks noChangeAspect="1" noChangeArrowheads="1"/>
          </p:cNvPicPr>
          <p:nvPr/>
        </p:nvPicPr>
        <p:blipFill>
          <a:blip r:embed="rId4" cstate="email"/>
          <a:srcRect/>
          <a:stretch>
            <a:fillRect/>
          </a:stretch>
        </p:blipFill>
        <p:spPr bwMode="auto">
          <a:xfrm>
            <a:off x="539750" y="3644900"/>
            <a:ext cx="2614613" cy="1543050"/>
          </a:xfrm>
          <a:prstGeom prst="rect">
            <a:avLst/>
          </a:prstGeom>
          <a:noFill/>
          <a:ln w="9525">
            <a:noFill/>
            <a:miter lim="800000"/>
            <a:headEnd/>
            <a:tailEnd/>
          </a:ln>
        </p:spPr>
      </p:pic>
      <p:sp>
        <p:nvSpPr>
          <p:cNvPr id="21" name="ZoneTexte 20"/>
          <p:cNvSpPr txBox="1"/>
          <p:nvPr/>
        </p:nvSpPr>
        <p:spPr>
          <a:xfrm>
            <a:off x="539750" y="5300663"/>
            <a:ext cx="2592388"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envoyer à tous » permet d’envoyer un message d’un programme à un autre.</a:t>
            </a:r>
          </a:p>
        </p:txBody>
      </p:sp>
      <p:pic>
        <p:nvPicPr>
          <p:cNvPr id="20490" name="Picture 5"/>
          <p:cNvPicPr>
            <a:picLocks noChangeAspect="1" noChangeArrowheads="1"/>
          </p:cNvPicPr>
          <p:nvPr/>
        </p:nvPicPr>
        <p:blipFill>
          <a:blip r:embed="rId5" cstate="email"/>
          <a:srcRect/>
          <a:stretch>
            <a:fillRect/>
          </a:stretch>
        </p:blipFill>
        <p:spPr bwMode="auto">
          <a:xfrm>
            <a:off x="3563938" y="3573463"/>
            <a:ext cx="2520950" cy="2019300"/>
          </a:xfrm>
          <a:prstGeom prst="rect">
            <a:avLst/>
          </a:prstGeom>
          <a:noFill/>
          <a:ln w="9525">
            <a:noFill/>
            <a:miter lim="800000"/>
            <a:headEnd/>
            <a:tailEnd/>
          </a:ln>
        </p:spPr>
      </p:pic>
      <p:sp>
        <p:nvSpPr>
          <p:cNvPr id="26" name="ZoneTexte 25"/>
          <p:cNvSpPr txBox="1"/>
          <p:nvPr/>
        </p:nvSpPr>
        <p:spPr>
          <a:xfrm>
            <a:off x="3563938" y="5732463"/>
            <a:ext cx="2520950"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quand je reçois » permet  de déclencher un évènement en fonction du message reçu.</a:t>
            </a:r>
          </a:p>
        </p:txBody>
      </p:sp>
      <p:pic>
        <p:nvPicPr>
          <p:cNvPr id="20492" name="Picture 6"/>
          <p:cNvPicPr>
            <a:picLocks noChangeAspect="1" noChangeArrowheads="1"/>
          </p:cNvPicPr>
          <p:nvPr/>
        </p:nvPicPr>
        <p:blipFill>
          <a:blip r:embed="rId6" cstate="email"/>
          <a:srcRect/>
          <a:stretch>
            <a:fillRect/>
          </a:stretch>
        </p:blipFill>
        <p:spPr bwMode="auto">
          <a:xfrm>
            <a:off x="6659563" y="3573463"/>
            <a:ext cx="1512887" cy="1847850"/>
          </a:xfrm>
          <a:prstGeom prst="rect">
            <a:avLst/>
          </a:prstGeom>
          <a:noFill/>
          <a:ln w="9525">
            <a:noFill/>
            <a:miter lim="800000"/>
            <a:headEnd/>
            <a:tailEnd/>
          </a:ln>
        </p:spPr>
      </p:pic>
      <p:sp>
        <p:nvSpPr>
          <p:cNvPr id="27" name="ZoneTexte 26"/>
          <p:cNvSpPr txBox="1"/>
          <p:nvPr/>
        </p:nvSpPr>
        <p:spPr>
          <a:xfrm>
            <a:off x="6516688" y="5516563"/>
            <a:ext cx="1800225" cy="769441"/>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La commande « </a:t>
            </a:r>
            <a:r>
              <a:rPr lang="fr-FR" sz="1100" u="none" dirty="0" smtClean="0">
                <a:solidFill>
                  <a:schemeClr val="bg1">
                    <a:lumMod val="50000"/>
                  </a:schemeClr>
                </a:solidFill>
                <a:latin typeface="Arial" pitchFamily="34" charset="0"/>
                <a:cs typeface="Arial" pitchFamily="34" charset="0"/>
              </a:rPr>
              <a:t>sauvegarder</a:t>
            </a:r>
            <a:r>
              <a:rPr lang="fr-FR" sz="1100" u="none" dirty="0">
                <a:solidFill>
                  <a:schemeClr val="bg1">
                    <a:lumMod val="50000"/>
                  </a:schemeClr>
                </a:solidFill>
                <a:latin typeface="Arial" pitchFamily="34" charset="0"/>
                <a:cs typeface="Arial" pitchFamily="34" charset="0"/>
              </a:rPr>
              <a:t> » va vous permettre d’enregistrer tous vos essais.</a:t>
            </a:r>
          </a:p>
        </p:txBody>
      </p:sp>
      <p:pic>
        <p:nvPicPr>
          <p:cNvPr id="20494" name="Picture 7"/>
          <p:cNvPicPr>
            <a:picLocks noChangeAspect="1" noChangeArrowheads="1"/>
          </p:cNvPicPr>
          <p:nvPr/>
        </p:nvPicPr>
        <p:blipFill>
          <a:blip r:embed="rId7" cstate="email"/>
          <a:srcRect/>
          <a:stretch>
            <a:fillRect/>
          </a:stretch>
        </p:blipFill>
        <p:spPr bwMode="auto">
          <a:xfrm>
            <a:off x="3708400" y="1916113"/>
            <a:ext cx="2038350" cy="628650"/>
          </a:xfrm>
          <a:prstGeom prst="rect">
            <a:avLst/>
          </a:prstGeom>
          <a:noFill/>
          <a:ln w="9525">
            <a:noFill/>
            <a:miter lim="800000"/>
            <a:headEnd/>
            <a:tailEnd/>
          </a:ln>
        </p:spPr>
      </p:pic>
      <p:sp>
        <p:nvSpPr>
          <p:cNvPr id="28" name="ZoneTexte 27"/>
          <p:cNvSpPr txBox="1"/>
          <p:nvPr/>
        </p:nvSpPr>
        <p:spPr>
          <a:xfrm>
            <a:off x="3492500" y="2636838"/>
            <a:ext cx="2519363" cy="261610"/>
          </a:xfrm>
          <a:prstGeom prst="rect">
            <a:avLst/>
          </a:prstGeom>
          <a:noFill/>
        </p:spPr>
        <p:txBody>
          <a:bodyPr>
            <a:spAutoFit/>
          </a:bodyPr>
          <a:lstStyle/>
          <a:p>
            <a:pPr algn="ctr">
              <a:spcBef>
                <a:spcPct val="20000"/>
              </a:spcBef>
              <a:defRPr/>
            </a:pPr>
            <a:r>
              <a:rPr lang="fr-FR" sz="1100" u="none" dirty="0">
                <a:solidFill>
                  <a:schemeClr val="bg1">
                    <a:lumMod val="50000"/>
                  </a:schemeClr>
                </a:solidFill>
                <a:latin typeface="Arial" pitchFamily="34" charset="0"/>
                <a:cs typeface="Arial" pitchFamily="34" charset="0"/>
              </a:rPr>
              <a:t>Pour définir une autre zone sensible</a:t>
            </a:r>
          </a:p>
        </p:txBody>
      </p:sp>
      <p:pic>
        <p:nvPicPr>
          <p:cNvPr id="20496" name="Picture 8"/>
          <p:cNvPicPr>
            <a:picLocks noChangeAspect="1" noChangeArrowheads="1"/>
          </p:cNvPicPr>
          <p:nvPr/>
        </p:nvPicPr>
        <p:blipFill>
          <a:blip r:embed="rId8" cstate="email"/>
          <a:srcRect/>
          <a:stretch>
            <a:fillRect/>
          </a:stretch>
        </p:blipFill>
        <p:spPr bwMode="auto">
          <a:xfrm>
            <a:off x="6011863" y="1557338"/>
            <a:ext cx="2433637" cy="169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bwMode="auto">
          <a:xfrm>
            <a:off x="250825" y="260350"/>
            <a:ext cx="8642350" cy="6337300"/>
          </a:xfrm>
          <a:prstGeom prst="roundRect">
            <a:avLst>
              <a:gd name="adj" fmla="val 4942"/>
            </a:avLst>
          </a:prstGeom>
          <a:noFill/>
          <a:ln w="38100" cap="flat" cmpd="sng" algn="ctr">
            <a:solidFill>
              <a:schemeClr val="bg1">
                <a:lumMod val="50000"/>
              </a:schemeClr>
            </a:solidFill>
            <a:prstDash val="solid"/>
            <a:miter lim="800000"/>
            <a:headEnd type="none" w="med" len="med"/>
            <a:tailEnd type="none" w="med" len="med"/>
          </a:ln>
          <a:effectLst/>
        </p:spPr>
        <p:txBody>
          <a:bodyPr wrap="none"/>
          <a:lstStyle/>
          <a:p>
            <a:pPr algn="ctr">
              <a:spcBef>
                <a:spcPct val="20000"/>
              </a:spcBef>
              <a:defRPr/>
            </a:pPr>
            <a:endParaRPr lang="fr-FR"/>
          </a:p>
        </p:txBody>
      </p:sp>
      <p:sp>
        <p:nvSpPr>
          <p:cNvPr id="21507" name="ZoneTexte 5"/>
          <p:cNvSpPr txBox="1">
            <a:spLocks noChangeArrowheads="1"/>
          </p:cNvSpPr>
          <p:nvPr/>
        </p:nvSpPr>
        <p:spPr bwMode="auto">
          <a:xfrm>
            <a:off x="468313" y="404813"/>
            <a:ext cx="8280400" cy="338137"/>
          </a:xfrm>
          <a:prstGeom prst="rect">
            <a:avLst/>
          </a:prstGeom>
          <a:solidFill>
            <a:schemeClr val="tx1"/>
          </a:solidFill>
          <a:ln w="9525">
            <a:solidFill>
              <a:schemeClr val="bg1"/>
            </a:solidFill>
            <a:miter lim="800000"/>
            <a:headEnd/>
            <a:tailEnd/>
          </a:ln>
        </p:spPr>
        <p:txBody>
          <a:bodyPr>
            <a:spAutoFit/>
          </a:bodyPr>
          <a:lstStyle/>
          <a:p>
            <a:pPr algn="ctr">
              <a:spcBef>
                <a:spcPct val="20000"/>
              </a:spcBef>
            </a:pPr>
            <a:r>
              <a:rPr lang="fr-FR" sz="1600" b="1" u="none" dirty="0">
                <a:solidFill>
                  <a:srgbClr val="F5750B"/>
                </a:solidFill>
                <a:latin typeface="Arial" pitchFamily="34" charset="0"/>
                <a:cs typeface="Arial" pitchFamily="34" charset="0"/>
              </a:rPr>
              <a:t>3. PREMIER PROGRAMME AVEC SCRATCH 2</a:t>
            </a:r>
          </a:p>
        </p:txBody>
      </p:sp>
      <p:sp>
        <p:nvSpPr>
          <p:cNvPr id="7" name="ZoneTexte 6"/>
          <p:cNvSpPr txBox="1"/>
          <p:nvPr/>
        </p:nvSpPr>
        <p:spPr>
          <a:xfrm>
            <a:off x="4356100" y="1125538"/>
            <a:ext cx="3960813" cy="1751249"/>
          </a:xfrm>
          <a:prstGeom prst="rect">
            <a:avLst/>
          </a:prstGeom>
          <a:no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Dans un premier temps, il faut créer une ou plusieurs autres zones sensibles. Ces différentes zones doivent </a:t>
            </a:r>
            <a:r>
              <a:rPr lang="fr-FR" sz="1100" u="none" dirty="0" smtClean="0">
                <a:solidFill>
                  <a:schemeClr val="bg1">
                    <a:lumMod val="50000"/>
                  </a:schemeClr>
                </a:solidFill>
                <a:latin typeface="Arial" pitchFamily="34" charset="0"/>
                <a:cs typeface="Arial" pitchFamily="34" charset="0"/>
              </a:rPr>
              <a:t>être </a:t>
            </a:r>
            <a:r>
              <a:rPr lang="fr-FR" sz="1100" u="none" dirty="0">
                <a:solidFill>
                  <a:schemeClr val="bg1">
                    <a:lumMod val="50000"/>
                  </a:schemeClr>
                </a:solidFill>
                <a:latin typeface="Arial" pitchFamily="34" charset="0"/>
                <a:cs typeface="Arial" pitchFamily="34" charset="0"/>
              </a:rPr>
              <a:t>ajustées en </a:t>
            </a:r>
            <a:r>
              <a:rPr lang="fr-FR" sz="1100" u="none" dirty="0" smtClean="0">
                <a:solidFill>
                  <a:schemeClr val="bg1">
                    <a:lumMod val="50000"/>
                  </a:schemeClr>
                </a:solidFill>
                <a:latin typeface="Arial" pitchFamily="34" charset="0"/>
                <a:cs typeface="Arial" pitchFamily="34" charset="0"/>
              </a:rPr>
              <a:t>fonction de </a:t>
            </a:r>
            <a:r>
              <a:rPr lang="fr-FR" sz="1100" u="none" dirty="0">
                <a:solidFill>
                  <a:schemeClr val="bg1">
                    <a:lumMod val="50000"/>
                  </a:schemeClr>
                </a:solidFill>
                <a:latin typeface="Arial" pitchFamily="34" charset="0"/>
                <a:cs typeface="Arial" pitchFamily="34" charset="0"/>
              </a:rPr>
              <a:t>la pièce à surveiller.</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Des « </a:t>
            </a:r>
            <a:r>
              <a:rPr lang="fr-FR" sz="1100" u="none" dirty="0" err="1">
                <a:solidFill>
                  <a:schemeClr val="bg1">
                    <a:lumMod val="50000"/>
                  </a:schemeClr>
                </a:solidFill>
                <a:latin typeface="Arial" pitchFamily="34" charset="0"/>
                <a:cs typeface="Arial" pitchFamily="34" charset="0"/>
              </a:rPr>
              <a:t>s</a:t>
            </a:r>
            <a:r>
              <a:rPr lang="fr-FR" sz="1100" u="none" dirty="0" err="1" smtClean="0">
                <a:solidFill>
                  <a:schemeClr val="bg1">
                    <a:lumMod val="50000"/>
                  </a:schemeClr>
                </a:solidFill>
                <a:latin typeface="Arial" pitchFamily="34" charset="0"/>
                <a:cs typeface="Arial" pitchFamily="34" charset="0"/>
              </a:rPr>
              <a:t>prites</a:t>
            </a:r>
            <a:r>
              <a:rPr lang="fr-FR" sz="1100" u="none" dirty="0">
                <a:solidFill>
                  <a:schemeClr val="bg1">
                    <a:lumMod val="50000"/>
                  </a:schemeClr>
                </a:solidFill>
                <a:latin typeface="Arial" pitchFamily="34" charset="0"/>
                <a:cs typeface="Arial" pitchFamily="34" charset="0"/>
              </a:rPr>
              <a:t> » ou lutins seront dessinés dans l’éditeur sous forme de rectangles.</a:t>
            </a:r>
          </a:p>
          <a:p>
            <a:pPr>
              <a:spcBef>
                <a:spcPct val="20000"/>
              </a:spcBef>
              <a:defRPr/>
            </a:pPr>
            <a:endParaRPr lang="fr-FR" sz="1100" u="none" dirty="0">
              <a:solidFill>
                <a:schemeClr val="bg1">
                  <a:lumMod val="50000"/>
                </a:schemeClr>
              </a:solidFill>
              <a:latin typeface="Arial" pitchFamily="34" charset="0"/>
              <a:cs typeface="Arial" pitchFamily="34" charset="0"/>
            </a:endParaRPr>
          </a:p>
          <a:p>
            <a:pPr>
              <a:spcBef>
                <a:spcPct val="20000"/>
              </a:spcBef>
              <a:defRPr/>
            </a:pPr>
            <a:r>
              <a:rPr lang="fr-FR" sz="1100" u="none" dirty="0">
                <a:solidFill>
                  <a:schemeClr val="bg1">
                    <a:lumMod val="50000"/>
                  </a:schemeClr>
                </a:solidFill>
                <a:latin typeface="Arial" pitchFamily="34" charset="0"/>
                <a:cs typeface="Arial" pitchFamily="34" charset="0"/>
              </a:rPr>
              <a:t>Pour chacun des « </a:t>
            </a:r>
            <a:r>
              <a:rPr lang="fr-FR" sz="1100" u="none" dirty="0" err="1">
                <a:solidFill>
                  <a:schemeClr val="bg1">
                    <a:lumMod val="50000"/>
                  </a:schemeClr>
                </a:solidFill>
                <a:latin typeface="Arial" pitchFamily="34" charset="0"/>
                <a:cs typeface="Arial" pitchFamily="34" charset="0"/>
              </a:rPr>
              <a:t>s</a:t>
            </a:r>
            <a:r>
              <a:rPr lang="fr-FR" sz="1100" u="none" dirty="0" err="1" smtClean="0">
                <a:solidFill>
                  <a:schemeClr val="bg1">
                    <a:lumMod val="50000"/>
                  </a:schemeClr>
                </a:solidFill>
                <a:latin typeface="Arial" pitchFamily="34" charset="0"/>
                <a:cs typeface="Arial" pitchFamily="34" charset="0"/>
              </a:rPr>
              <a:t>prites</a:t>
            </a:r>
            <a:r>
              <a:rPr lang="fr-FR" sz="1100" u="none" dirty="0">
                <a:solidFill>
                  <a:schemeClr val="bg1">
                    <a:lumMod val="50000"/>
                  </a:schemeClr>
                </a:solidFill>
                <a:latin typeface="Arial" pitchFamily="34" charset="0"/>
                <a:cs typeface="Arial" pitchFamily="34" charset="0"/>
              </a:rPr>
              <a:t> », le programme ou script associé est toujours identique.</a:t>
            </a:r>
          </a:p>
        </p:txBody>
      </p:sp>
      <p:pic>
        <p:nvPicPr>
          <p:cNvPr id="21509" name="Picture 3"/>
          <p:cNvPicPr>
            <a:picLocks noChangeAspect="1" noChangeArrowheads="1"/>
          </p:cNvPicPr>
          <p:nvPr/>
        </p:nvPicPr>
        <p:blipFill>
          <a:blip r:embed="rId2" cstate="email"/>
          <a:srcRect/>
          <a:stretch>
            <a:fillRect/>
          </a:stretch>
        </p:blipFill>
        <p:spPr bwMode="auto">
          <a:xfrm>
            <a:off x="755650" y="908050"/>
            <a:ext cx="3384550" cy="2533650"/>
          </a:xfrm>
          <a:prstGeom prst="rect">
            <a:avLst/>
          </a:prstGeom>
          <a:noFill/>
          <a:ln w="9525">
            <a:noFill/>
            <a:miter lim="800000"/>
            <a:headEnd/>
            <a:tailEnd/>
          </a:ln>
        </p:spPr>
      </p:pic>
      <p:pic>
        <p:nvPicPr>
          <p:cNvPr id="21510" name="Picture 4"/>
          <p:cNvPicPr>
            <a:picLocks noChangeAspect="1" noChangeArrowheads="1"/>
          </p:cNvPicPr>
          <p:nvPr/>
        </p:nvPicPr>
        <p:blipFill>
          <a:blip r:embed="rId3" cstate="email"/>
          <a:srcRect/>
          <a:stretch>
            <a:fillRect/>
          </a:stretch>
        </p:blipFill>
        <p:spPr bwMode="auto">
          <a:xfrm>
            <a:off x="755650" y="3933825"/>
            <a:ext cx="3867150" cy="1590675"/>
          </a:xfrm>
          <a:prstGeom prst="rect">
            <a:avLst/>
          </a:prstGeom>
          <a:noFill/>
          <a:ln w="9525">
            <a:noFill/>
            <a:miter lim="800000"/>
            <a:headEnd/>
            <a:tailEnd/>
          </a:ln>
        </p:spPr>
      </p:pic>
      <p:pic>
        <p:nvPicPr>
          <p:cNvPr id="21511" name="Picture 5"/>
          <p:cNvPicPr>
            <a:picLocks noChangeAspect="1" noChangeArrowheads="1"/>
          </p:cNvPicPr>
          <p:nvPr/>
        </p:nvPicPr>
        <p:blipFill>
          <a:blip r:embed="rId4" cstate="email"/>
          <a:srcRect/>
          <a:stretch>
            <a:fillRect/>
          </a:stretch>
        </p:blipFill>
        <p:spPr bwMode="auto">
          <a:xfrm>
            <a:off x="5292725" y="3789363"/>
            <a:ext cx="3009900" cy="1876425"/>
          </a:xfrm>
          <a:prstGeom prst="rect">
            <a:avLst/>
          </a:prstGeom>
          <a:noFill/>
          <a:ln w="9525">
            <a:noFill/>
            <a:miter lim="800000"/>
            <a:headEnd/>
            <a:tailEnd/>
          </a:ln>
        </p:spPr>
      </p:pic>
      <p:sp>
        <p:nvSpPr>
          <p:cNvPr id="12" name="ZoneTexte 11"/>
          <p:cNvSpPr txBox="1"/>
          <p:nvPr/>
        </p:nvSpPr>
        <p:spPr>
          <a:xfrm>
            <a:off x="755650" y="5661025"/>
            <a:ext cx="3887788" cy="464743"/>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Le script suivant est à saisir pour tous les lutins.</a:t>
            </a:r>
          </a:p>
          <a:p>
            <a:pPr>
              <a:spcBef>
                <a:spcPct val="20000"/>
              </a:spcBef>
              <a:defRPr/>
            </a:pPr>
            <a:r>
              <a:rPr lang="fr-FR" sz="1100" u="none" dirty="0">
                <a:solidFill>
                  <a:schemeClr val="bg1">
                    <a:lumMod val="50000"/>
                  </a:schemeClr>
                </a:solidFill>
                <a:latin typeface="Arial" pitchFamily="34" charset="0"/>
                <a:cs typeface="Arial" pitchFamily="34" charset="0"/>
              </a:rPr>
              <a:t>Le message « alarme » est envoyé aux autres scripts</a:t>
            </a:r>
          </a:p>
        </p:txBody>
      </p:sp>
      <p:sp>
        <p:nvSpPr>
          <p:cNvPr id="13" name="ZoneTexte 12"/>
          <p:cNvSpPr txBox="1"/>
          <p:nvPr/>
        </p:nvSpPr>
        <p:spPr>
          <a:xfrm>
            <a:off x="5292725" y="5732463"/>
            <a:ext cx="2987675" cy="600164"/>
          </a:xfrm>
          <a:prstGeom prst="rect">
            <a:avLst/>
          </a:prstGeom>
          <a:solidFill>
            <a:schemeClr val="tx1"/>
          </a:solidFill>
        </p:spPr>
        <p:txBody>
          <a:bodyPr>
            <a:spAutoFit/>
          </a:bodyPr>
          <a:lstStyle/>
          <a:p>
            <a:pPr>
              <a:spcBef>
                <a:spcPct val="20000"/>
              </a:spcBef>
              <a:defRPr/>
            </a:pPr>
            <a:r>
              <a:rPr lang="fr-FR" sz="1100" u="none" dirty="0">
                <a:solidFill>
                  <a:schemeClr val="bg1">
                    <a:lumMod val="50000"/>
                  </a:schemeClr>
                </a:solidFill>
                <a:latin typeface="Arial" pitchFamily="34" charset="0"/>
                <a:cs typeface="Arial" pitchFamily="34" charset="0"/>
              </a:rPr>
              <a:t>Ce script est associé à la scène 1. Si le message « alarme » est transmis, alors l’alarme va retentir.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Petit guide des possibilités d’utilisation du logiciel Scratch  en Technologie&amp;quot;&quot;/&gt;&lt;property id=&quot;20307&quot; value=&quot;256&quot;/&gt;&lt;/object&gt;&lt;object type=&quot;3&quot; unique_id=&quot;10004&quot;&gt;&lt;property id=&quot;20148&quot; value=&quot;5&quot;/&gt;&lt;property id=&quot;20300&quot; value=&quot;Diapositive 2&quot;/&gt;&lt;property id=&quot;20307&quot; value=&quot;259&quot;/&gt;&lt;/object&gt;&lt;object type=&quot;3&quot; unique_id=&quot;10005&quot;&gt;&lt;property id=&quot;20148&quot; value=&quot;5&quot;/&gt;&lt;property id=&quot;20300&quot; value=&quot;Diapositive 3&quot;/&gt;&lt;property id=&quot;20307&quot; value=&quot;540&quot;/&gt;&lt;/object&gt;&lt;object type=&quot;3&quot; unique_id=&quot;10006&quot;&gt;&lt;property id=&quot;20148&quot; value=&quot;5&quot;/&gt;&lt;property id=&quot;20300&quot; value=&quot;Diapositive 4&quot;/&gt;&lt;property id=&quot;20307&quot; value=&quot;536&quot;/&gt;&lt;/object&gt;&lt;object type=&quot;3&quot; unique_id=&quot;10007&quot;&gt;&lt;property id=&quot;20148&quot; value=&quot;5&quot;/&gt;&lt;property id=&quot;20300&quot; value=&quot;Diapositive 5&quot;/&gt;&lt;property id=&quot;20307&quot; value=&quot;541&quot;/&gt;&lt;/object&gt;&lt;object type=&quot;3&quot; unique_id=&quot;10008&quot;&gt;&lt;property id=&quot;20148&quot; value=&quot;5&quot;/&gt;&lt;property id=&quot;20300&quot; value=&quot;Diapositive 6&quot;/&gt;&lt;property id=&quot;20307&quot; value=&quot;537&quot;/&gt;&lt;/object&gt;&lt;object type=&quot;3&quot; unique_id=&quot;10009&quot;&gt;&lt;property id=&quot;20148&quot; value=&quot;5&quot;/&gt;&lt;property id=&quot;20300&quot; value=&quot;Diapositive 7&quot;/&gt;&lt;property id=&quot;20307&quot; value=&quot;538&quot;/&gt;&lt;/object&gt;&lt;object type=&quot;3&quot; unique_id=&quot;10010&quot;&gt;&lt;property id=&quot;20148&quot; value=&quot;5&quot;/&gt;&lt;property id=&quot;20300&quot; value=&quot;Diapositive 8&quot;/&gt;&lt;property id=&quot;20307&quot; value=&quot;542&quot;/&gt;&lt;/object&gt;&lt;object type=&quot;3&quot; unique_id=&quot;10011&quot;&gt;&lt;property id=&quot;20148&quot; value=&quot;5&quot;/&gt;&lt;property id=&quot;20300&quot; value=&quot;Diapositive 9&quot;/&gt;&lt;property id=&quot;20307&quot; value=&quot;543&quot;/&gt;&lt;/object&gt;&lt;object type=&quot;3&quot; unique_id=&quot;10012&quot;&gt;&lt;property id=&quot;20148&quot; value=&quot;5&quot;/&gt;&lt;property id=&quot;20300&quot; value=&quot;Diapositive 10&quot;/&gt;&lt;property id=&quot;20307&quot; value=&quot;544&quot;/&gt;&lt;/object&gt;&lt;object type=&quot;3&quot; unique_id=&quot;10013&quot;&gt;&lt;property id=&quot;20148&quot; value=&quot;5&quot;/&gt;&lt;property id=&quot;20300&quot; value=&quot;Diapositive 11&quot;/&gt;&lt;property id=&quot;20307&quot; value=&quot;545&quot;/&gt;&lt;/object&gt;&lt;object type=&quot;3&quot; unique_id=&quot;10014&quot;&gt;&lt;property id=&quot;20148&quot; value=&quot;5&quot;/&gt;&lt;property id=&quot;20300&quot; value=&quot;Diapositive 12&quot;/&gt;&lt;property id=&quot;20307&quot; value=&quot;546&quot;/&gt;&lt;/object&gt;&lt;object type=&quot;3&quot; unique_id=&quot;10015&quot;&gt;&lt;property id=&quot;20148&quot; value=&quot;5&quot;/&gt;&lt;property id=&quot;20300&quot; value=&quot;Diapositive 13&quot;/&gt;&lt;property id=&quot;20307&quot; value=&quot;548&quot;/&gt;&lt;/object&gt;&lt;object type=&quot;3&quot; unique_id=&quot;10016&quot;&gt;&lt;property id=&quot;20148&quot; value=&quot;5&quot;/&gt;&lt;property id=&quot;20300&quot; value=&quot;Diapositive 14&quot;/&gt;&lt;property id=&quot;20307&quot; value=&quot;549&quot;/&gt;&lt;/object&gt;&lt;object type=&quot;3&quot; unique_id=&quot;10017&quot;&gt;&lt;property id=&quot;20148&quot; value=&quot;5&quot;/&gt;&lt;property id=&quot;20300&quot; value=&quot;Diapositive 15&quot;/&gt;&lt;property id=&quot;20307&quot; value=&quot;550&quot;/&gt;&lt;/object&gt;&lt;object type=&quot;3&quot; unique_id=&quot;10018&quot;&gt;&lt;property id=&quot;20148&quot; value=&quot;5&quot;/&gt;&lt;property id=&quot;20300&quot; value=&quot;Diapositive 16&quot;/&gt;&lt;property id=&quot;20307&quot; value=&quot;551&quot;/&gt;&lt;/object&gt;&lt;object type=&quot;3&quot; unique_id=&quot;10019&quot;&gt;&lt;property id=&quot;20148&quot; value=&quot;5&quot;/&gt;&lt;property id=&quot;20300&quot; value=&quot;Diapositive 17&quot;/&gt;&lt;property id=&quot;20307&quot; value=&quot;552&quot;/&gt;&lt;/object&gt;&lt;object type=&quot;3&quot; unique_id=&quot;10020&quot;&gt;&lt;property id=&quot;20148&quot; value=&quot;5&quot;/&gt;&lt;property id=&quot;20300&quot; value=&quot;Diapositive 18&quot;/&gt;&lt;property id=&quot;20307&quot; value=&quot;547&quot;/&gt;&lt;/object&gt;&lt;object type=&quot;3&quot; unique_id=&quot;10021&quot;&gt;&lt;property id=&quot;20148&quot; value=&quot;5&quot;/&gt;&lt;property id=&quot;20300&quot; value=&quot;Diapositive 19&quot;/&gt;&lt;property id=&quot;20307&quot; value=&quot;553&quot;/&gt;&lt;/object&gt;&lt;object type=&quot;3&quot; unique_id=&quot;10022&quot;&gt;&lt;property id=&quot;20148&quot; value=&quot;5&quot;/&gt;&lt;property id=&quot;20300&quot; value=&quot;Diapositive 20&quot;/&gt;&lt;property id=&quot;20307&quot; value=&quot;554&quot;/&gt;&lt;/object&gt;&lt;object type=&quot;3&quot; unique_id=&quot;10023&quot;&gt;&lt;property id=&quot;20148&quot; value=&quot;5&quot;/&gt;&lt;property id=&quot;20300&quot; value=&quot;Diapositive 21&quot;/&gt;&lt;property id=&quot;20307&quot; value=&quot;555&quot;/&gt;&lt;/object&gt;&lt;object type=&quot;3&quot; unique_id=&quot;10024&quot;&gt;&lt;property id=&quot;20148&quot; value=&quot;5&quot;/&gt;&lt;property id=&quot;20300&quot; value=&quot;Diapositive 22&quot;/&gt;&lt;property id=&quot;20307&quot; value=&quot;556&quot;/&gt;&lt;/object&gt;&lt;object type=&quot;3&quot; unique_id=&quot;10025&quot;&gt;&lt;property id=&quot;20148&quot; value=&quot;5&quot;/&gt;&lt;property id=&quot;20300&quot; value=&quot;Diapositive 23&quot;/&gt;&lt;property id=&quot;20307&quot; value=&quot;557&quot;/&gt;&lt;/object&gt;&lt;object type=&quot;3&quot; unique_id=&quot;10026&quot;&gt;&lt;property id=&quot;20148&quot; value=&quot;5&quot;/&gt;&lt;property id=&quot;20300&quot; value=&quot;Diapositive 24&quot;/&gt;&lt;property id=&quot;20307&quot; value=&quot;559&quot;/&gt;&lt;/object&gt;&lt;object type=&quot;3&quot; unique_id=&quot;10027&quot;&gt;&lt;property id=&quot;20148&quot; value=&quot;5&quot;/&gt;&lt;property id=&quot;20300&quot; value=&quot;Diapositive 25&quot;/&gt;&lt;property id=&quot;20307&quot; value=&quot;560&quot;/&gt;&lt;/object&gt;&lt;object type=&quot;3&quot; unique_id=&quot;10028&quot;&gt;&lt;property id=&quot;20148&quot; value=&quot;5&quot;/&gt;&lt;property id=&quot;20300&quot; value=&quot;Diapositive 26&quot;/&gt;&lt;property id=&quot;20307&quot; value=&quot;562&quot;/&gt;&lt;/object&gt;&lt;object type=&quot;3&quot; unique_id=&quot;10029&quot;&gt;&lt;property id=&quot;20148&quot; value=&quot;5&quot;/&gt;&lt;property id=&quot;20300&quot; value=&quot;Diapositive 27&quot;/&gt;&lt;property id=&quot;20307&quot; value=&quot;563&quot;/&gt;&lt;/object&gt;&lt;object type=&quot;3&quot; unique_id=&quot;10030&quot;&gt;&lt;property id=&quot;20148&quot; value=&quot;5&quot;/&gt;&lt;property id=&quot;20300&quot; value=&quot;Diapositive 28&quot;/&gt;&lt;property id=&quot;20307&quot; value=&quot;564&quot;/&gt;&lt;/object&gt;&lt;object type=&quot;3&quot; unique_id=&quot;10031&quot;&gt;&lt;property id=&quot;20148&quot; value=&quot;5&quot;/&gt;&lt;property id=&quot;20300&quot; value=&quot;Diapositive 29&quot;/&gt;&lt;property id=&quot;20307&quot; value=&quot;565&quot;/&gt;&lt;/object&gt;&lt;object type=&quot;3&quot; unique_id=&quot;10032&quot;&gt;&lt;property id=&quot;20148&quot; value=&quot;5&quot;/&gt;&lt;property id=&quot;20300&quot; value=&quot;Diapositive 30&quot;/&gt;&lt;property id=&quot;20307&quot; value=&quot;566&quot;/&gt;&lt;/object&gt;&lt;object type=&quot;3&quot; unique_id=&quot;10033&quot;&gt;&lt;property id=&quot;20148&quot; value=&quot;5&quot;/&gt;&lt;property id=&quot;20300&quot; value=&quot;Diapositive 31&quot;/&gt;&lt;property id=&quot;20307&quot; value=&quot;567&quot;/&gt;&lt;/object&gt;&lt;/object&gt;&lt;object type=&quot;8&quot; unique_id=&quot;10066&quot;&gt;&lt;/object&gt;&lt;/object&gt;&lt;/database&gt;"/>
  <p:tag name="SECTOMILLISECCONVERTED" val="1"/>
</p:tagLst>
</file>

<file path=ppt/theme/theme1.xml><?xml version="1.0" encoding="utf-8"?>
<a:theme xmlns:a="http://schemas.openxmlformats.org/drawingml/2006/main" name="Présentation - Remercier un intervenant">
  <a:themeElements>
    <a:clrScheme name="Personnalisé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004C4C"/>
      </a:hlink>
      <a:folHlink>
        <a:srgbClr val="004C4C"/>
      </a:folHlink>
    </a:clrScheme>
    <a:fontScheme name="Thème Office">
      <a:majorFont>
        <a:latin typeface="Tahoma"/>
        <a:ea typeface=""/>
        <a:cs typeface=""/>
      </a:majorFont>
      <a:minorFont>
        <a:latin typeface="Tahoma"/>
        <a:ea typeface=""/>
        <a:cs typeface=""/>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1" lang="en-US" sz="4800" b="0" i="0" u="sng" strike="noStrike" cap="none" normalizeH="0" baseline="0" smtClean="0">
            <a:ln>
              <a:noFill/>
            </a:ln>
            <a:solidFill>
              <a:schemeClr val="accent2"/>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1" lang="en-US" sz="4800" b="0" i="0" u="sng" strike="noStrike" cap="none" normalizeH="0" baseline="0" smtClean="0">
            <a:ln>
              <a:noFill/>
            </a:ln>
            <a:solidFill>
              <a:schemeClr val="accent2"/>
            </a:solidFill>
            <a:effectLst/>
            <a:latin typeface="Garamond" pitchFamily="18" charset="0"/>
          </a:defRPr>
        </a:defPPr>
      </a:lstStyle>
    </a:lnDef>
  </a:objectDefaults>
  <a:extraClrSchemeLst>
    <a:extraClrScheme>
      <a:clrScheme name="Thème Office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Thème Office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Thème Office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Thème Office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Thème Office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Thème Office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Thème Office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17196</TotalTime>
  <Words>2840</Words>
  <Application>Microsoft Office PowerPoint</Application>
  <PresentationFormat>Affichage à l'écran (4:3)</PresentationFormat>
  <Paragraphs>427</Paragraphs>
  <Slides>31</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Franklin Gothic Book</vt:lpstr>
      <vt:lpstr>Garamond</vt:lpstr>
      <vt:lpstr>Tahoma</vt:lpstr>
      <vt:lpstr>Times New Roman</vt:lpstr>
      <vt:lpstr>Présentation - Remercier un intervenant</vt:lpstr>
      <vt:lpstr>Petit guide des possibilités d’utilisation du logiciel Scratch  en Technologie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 en Technologie</dc:title>
  <dc:creator>jpbricard</dc:creator>
  <cp:lastModifiedBy>Elias BAZAH</cp:lastModifiedBy>
  <cp:revision>198</cp:revision>
  <dcterms:created xsi:type="dcterms:W3CDTF">2014-02-26T17:33:24Z</dcterms:created>
  <dcterms:modified xsi:type="dcterms:W3CDTF">2015-12-23T09:44:18Z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TC010437941036</vt:lpwstr>
  </property>
</Properties>
</file>