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863" r:id="rId27"/>
  </p:sldMasterIdLst>
  <p:notesMasterIdLst>
    <p:notesMasterId r:id="rId54"/>
  </p:notesMasterIdLst>
  <p:sldIdLst>
    <p:sldId id="267" r:id="rId28"/>
    <p:sldId id="257" r:id="rId29"/>
    <p:sldId id="273" r:id="rId30"/>
    <p:sldId id="274" r:id="rId31"/>
    <p:sldId id="275" r:id="rId32"/>
    <p:sldId id="272" r:id="rId33"/>
    <p:sldId id="296" r:id="rId34"/>
    <p:sldId id="298" r:id="rId35"/>
    <p:sldId id="297" r:id="rId36"/>
    <p:sldId id="278" r:id="rId37"/>
    <p:sldId id="280" r:id="rId38"/>
    <p:sldId id="279" r:id="rId39"/>
    <p:sldId id="268" r:id="rId40"/>
    <p:sldId id="285" r:id="rId41"/>
    <p:sldId id="286" r:id="rId42"/>
    <p:sldId id="283" r:id="rId43"/>
    <p:sldId id="284" r:id="rId44"/>
    <p:sldId id="263" r:id="rId45"/>
    <p:sldId id="292" r:id="rId46"/>
    <p:sldId id="258" r:id="rId47"/>
    <p:sldId id="261" r:id="rId48"/>
    <p:sldId id="262" r:id="rId49"/>
    <p:sldId id="287" r:id="rId50"/>
    <p:sldId id="289" r:id="rId51"/>
    <p:sldId id="281" r:id="rId52"/>
    <p:sldId id="290" r:id="rId53"/>
  </p:sldIdLst>
  <p:sldSz cx="12192000" cy="6858000"/>
  <p:notesSz cx="6858000" cy="9144000"/>
  <p:custDataLst>
    <p:tags r:id="rId5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nseigner la technologie" id="{AB05E03B-3FBC-497B-955A-020A13430859}">
          <p14:sldIdLst>
            <p14:sldId id="267"/>
            <p14:sldId id="257"/>
            <p14:sldId id="273"/>
            <p14:sldId id="274"/>
            <p14:sldId id="275"/>
            <p14:sldId id="272"/>
            <p14:sldId id="296"/>
            <p14:sldId id="298"/>
            <p14:sldId id="297"/>
            <p14:sldId id="278"/>
            <p14:sldId id="280"/>
            <p14:sldId id="279"/>
            <p14:sldId id="268"/>
            <p14:sldId id="285"/>
            <p14:sldId id="286"/>
            <p14:sldId id="283"/>
            <p14:sldId id="284"/>
            <p14:sldId id="263"/>
            <p14:sldId id="292"/>
            <p14:sldId id="258"/>
            <p14:sldId id="261"/>
            <p14:sldId id="262"/>
            <p14:sldId id="287"/>
            <p14:sldId id="289"/>
            <p14:sldId id="281"/>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D" initials="CD" lastIdx="1" clrIdx="0">
    <p:extLst>
      <p:ext uri="{19B8F6BF-5375-455C-9EA6-DF929625EA0E}">
        <p15:presenceInfo xmlns:p15="http://schemas.microsoft.com/office/powerpoint/2012/main" userId="925dab55d78c3a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23B"/>
    <a:srgbClr val="FFFFFF"/>
    <a:srgbClr val="B2C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401" autoAdjust="0"/>
  </p:normalViewPr>
  <p:slideViewPr>
    <p:cSldViewPr snapToGrid="0">
      <p:cViewPr varScale="1">
        <p:scale>
          <a:sx n="90" d="100"/>
          <a:sy n="90" d="100"/>
        </p:scale>
        <p:origin x="576" y="90"/>
      </p:cViewPr>
      <p:guideLst/>
    </p:cSldViewPr>
  </p:slideViewPr>
  <p:notesTextViewPr>
    <p:cViewPr>
      <p:scale>
        <a:sx n="1" d="1"/>
        <a:sy n="1" d="1"/>
      </p:scale>
      <p:origin x="0" y="0"/>
    </p:cViewPr>
  </p:notesTextViewPr>
  <p:notesViewPr>
    <p:cSldViewPr snapToGrid="0">
      <p:cViewPr varScale="1">
        <p:scale>
          <a:sx n="54" d="100"/>
          <a:sy n="54" d="100"/>
        </p:scale>
        <p:origin x="264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2.xml"/><Relationship Id="rId21" Type="http://schemas.openxmlformats.org/officeDocument/2006/relationships/customXml" Target="../customXml/item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tags" Target="tags/tag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2.xml"/><Relationship Id="rId41" Type="http://schemas.openxmlformats.org/officeDocument/2006/relationships/slide" Target="slides/slide1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1.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2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76BA4-CC61-4E52-9DF4-9D13B9A73144}" type="datetimeFigureOut">
              <a:rPr lang="fr-FR" smtClean="0"/>
              <a:t>24/10/2016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EDF2D-88EC-41AB-B9EC-0C1B59EC40A3}" type="slidenum">
              <a:rPr lang="fr-FR" smtClean="0"/>
              <a:t>‹N°›</a:t>
            </a:fld>
            <a:endParaRPr lang="fr-FR" dirty="0"/>
          </a:p>
        </p:txBody>
      </p:sp>
    </p:spTree>
    <p:extLst>
      <p:ext uri="{BB962C8B-B14F-4D97-AF65-F5344CB8AC3E}">
        <p14:creationId xmlns:p14="http://schemas.microsoft.com/office/powerpoint/2010/main" val="416273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a:t>
            </a:fld>
            <a:endParaRPr lang="fr-FR" dirty="0"/>
          </a:p>
        </p:txBody>
      </p:sp>
    </p:spTree>
    <p:extLst>
      <p:ext uri="{BB962C8B-B14F-4D97-AF65-F5344CB8AC3E}">
        <p14:creationId xmlns:p14="http://schemas.microsoft.com/office/powerpoint/2010/main" val="297068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10</a:t>
            </a:fld>
            <a:endParaRPr lang="fr-FR" dirty="0"/>
          </a:p>
        </p:txBody>
      </p:sp>
    </p:spTree>
    <p:extLst>
      <p:ext uri="{BB962C8B-B14F-4D97-AF65-F5344CB8AC3E}">
        <p14:creationId xmlns:p14="http://schemas.microsoft.com/office/powerpoint/2010/main" val="122443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11</a:t>
            </a:fld>
            <a:endParaRPr lang="fr-FR" dirty="0"/>
          </a:p>
        </p:txBody>
      </p:sp>
    </p:spTree>
    <p:extLst>
      <p:ext uri="{BB962C8B-B14F-4D97-AF65-F5344CB8AC3E}">
        <p14:creationId xmlns:p14="http://schemas.microsoft.com/office/powerpoint/2010/main" val="1168548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12</a:t>
            </a:fld>
            <a:endParaRPr lang="fr-FR" dirty="0"/>
          </a:p>
        </p:txBody>
      </p:sp>
    </p:spTree>
    <p:extLst>
      <p:ext uri="{BB962C8B-B14F-4D97-AF65-F5344CB8AC3E}">
        <p14:creationId xmlns:p14="http://schemas.microsoft.com/office/powerpoint/2010/main" val="3753703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13</a:t>
            </a:fld>
            <a:endParaRPr lang="fr-FR" dirty="0"/>
          </a:p>
        </p:txBody>
      </p:sp>
    </p:spTree>
    <p:extLst>
      <p:ext uri="{BB962C8B-B14F-4D97-AF65-F5344CB8AC3E}">
        <p14:creationId xmlns:p14="http://schemas.microsoft.com/office/powerpoint/2010/main" val="83097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14</a:t>
            </a:fld>
            <a:endParaRPr lang="fr-FR" dirty="0"/>
          </a:p>
        </p:txBody>
      </p:sp>
    </p:spTree>
    <p:extLst>
      <p:ext uri="{BB962C8B-B14F-4D97-AF65-F5344CB8AC3E}">
        <p14:creationId xmlns:p14="http://schemas.microsoft.com/office/powerpoint/2010/main" val="317896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15</a:t>
            </a:fld>
            <a:endParaRPr lang="fr-FR" dirty="0"/>
          </a:p>
        </p:txBody>
      </p:sp>
    </p:spTree>
    <p:extLst>
      <p:ext uri="{BB962C8B-B14F-4D97-AF65-F5344CB8AC3E}">
        <p14:creationId xmlns:p14="http://schemas.microsoft.com/office/powerpoint/2010/main" val="2222800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16</a:t>
            </a:fld>
            <a:endParaRPr lang="fr-FR" dirty="0"/>
          </a:p>
        </p:txBody>
      </p:sp>
    </p:spTree>
    <p:extLst>
      <p:ext uri="{BB962C8B-B14F-4D97-AF65-F5344CB8AC3E}">
        <p14:creationId xmlns:p14="http://schemas.microsoft.com/office/powerpoint/2010/main" val="1708038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17</a:t>
            </a:fld>
            <a:endParaRPr lang="fr-FR" dirty="0"/>
          </a:p>
        </p:txBody>
      </p:sp>
    </p:spTree>
    <p:extLst>
      <p:ext uri="{BB962C8B-B14F-4D97-AF65-F5344CB8AC3E}">
        <p14:creationId xmlns:p14="http://schemas.microsoft.com/office/powerpoint/2010/main" val="3122903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18</a:t>
            </a:fld>
            <a:endParaRPr lang="fr-FR" dirty="0"/>
          </a:p>
        </p:txBody>
      </p:sp>
    </p:spTree>
    <p:extLst>
      <p:ext uri="{BB962C8B-B14F-4D97-AF65-F5344CB8AC3E}">
        <p14:creationId xmlns:p14="http://schemas.microsoft.com/office/powerpoint/2010/main" val="3403315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19</a:t>
            </a:fld>
            <a:endParaRPr lang="fr-FR" dirty="0"/>
          </a:p>
        </p:txBody>
      </p:sp>
    </p:spTree>
    <p:extLst>
      <p:ext uri="{BB962C8B-B14F-4D97-AF65-F5344CB8AC3E}">
        <p14:creationId xmlns:p14="http://schemas.microsoft.com/office/powerpoint/2010/main" val="302091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2</a:t>
            </a:fld>
            <a:endParaRPr lang="fr-FR" dirty="0"/>
          </a:p>
        </p:txBody>
      </p:sp>
    </p:spTree>
    <p:extLst>
      <p:ext uri="{BB962C8B-B14F-4D97-AF65-F5344CB8AC3E}">
        <p14:creationId xmlns:p14="http://schemas.microsoft.com/office/powerpoint/2010/main" val="1739533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20</a:t>
            </a:fld>
            <a:endParaRPr lang="fr-FR" dirty="0"/>
          </a:p>
        </p:txBody>
      </p:sp>
    </p:spTree>
    <p:extLst>
      <p:ext uri="{BB962C8B-B14F-4D97-AF65-F5344CB8AC3E}">
        <p14:creationId xmlns:p14="http://schemas.microsoft.com/office/powerpoint/2010/main" val="2786110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21</a:t>
            </a:fld>
            <a:endParaRPr lang="fr-FR" dirty="0"/>
          </a:p>
        </p:txBody>
      </p:sp>
    </p:spTree>
    <p:extLst>
      <p:ext uri="{BB962C8B-B14F-4D97-AF65-F5344CB8AC3E}">
        <p14:creationId xmlns:p14="http://schemas.microsoft.com/office/powerpoint/2010/main" val="717815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22</a:t>
            </a:fld>
            <a:endParaRPr lang="fr-FR" dirty="0"/>
          </a:p>
        </p:txBody>
      </p:sp>
    </p:spTree>
    <p:extLst>
      <p:ext uri="{BB962C8B-B14F-4D97-AF65-F5344CB8AC3E}">
        <p14:creationId xmlns:p14="http://schemas.microsoft.com/office/powerpoint/2010/main" val="2948037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23</a:t>
            </a:fld>
            <a:endParaRPr lang="fr-FR" dirty="0"/>
          </a:p>
        </p:txBody>
      </p:sp>
    </p:spTree>
    <p:extLst>
      <p:ext uri="{BB962C8B-B14F-4D97-AF65-F5344CB8AC3E}">
        <p14:creationId xmlns:p14="http://schemas.microsoft.com/office/powerpoint/2010/main" val="471768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24</a:t>
            </a:fld>
            <a:endParaRPr lang="fr-FR" dirty="0"/>
          </a:p>
        </p:txBody>
      </p:sp>
    </p:spTree>
    <p:extLst>
      <p:ext uri="{BB962C8B-B14F-4D97-AF65-F5344CB8AC3E}">
        <p14:creationId xmlns:p14="http://schemas.microsoft.com/office/powerpoint/2010/main" val="4278448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25</a:t>
            </a:fld>
            <a:endParaRPr lang="fr-FR" dirty="0"/>
          </a:p>
        </p:txBody>
      </p:sp>
    </p:spTree>
    <p:extLst>
      <p:ext uri="{BB962C8B-B14F-4D97-AF65-F5344CB8AC3E}">
        <p14:creationId xmlns:p14="http://schemas.microsoft.com/office/powerpoint/2010/main" val="1980642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26</a:t>
            </a:fld>
            <a:endParaRPr lang="fr-FR" dirty="0"/>
          </a:p>
        </p:txBody>
      </p:sp>
    </p:spTree>
    <p:extLst>
      <p:ext uri="{BB962C8B-B14F-4D97-AF65-F5344CB8AC3E}">
        <p14:creationId xmlns:p14="http://schemas.microsoft.com/office/powerpoint/2010/main" val="355722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3</a:t>
            </a:fld>
            <a:endParaRPr lang="fr-FR" dirty="0"/>
          </a:p>
        </p:txBody>
      </p:sp>
    </p:spTree>
    <p:extLst>
      <p:ext uri="{BB962C8B-B14F-4D97-AF65-F5344CB8AC3E}">
        <p14:creationId xmlns:p14="http://schemas.microsoft.com/office/powerpoint/2010/main" val="39882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4</a:t>
            </a:fld>
            <a:endParaRPr lang="fr-FR" dirty="0"/>
          </a:p>
        </p:txBody>
      </p:sp>
    </p:spTree>
    <p:extLst>
      <p:ext uri="{BB962C8B-B14F-4D97-AF65-F5344CB8AC3E}">
        <p14:creationId xmlns:p14="http://schemas.microsoft.com/office/powerpoint/2010/main" val="162025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5</a:t>
            </a:fld>
            <a:endParaRPr lang="fr-FR" dirty="0"/>
          </a:p>
        </p:txBody>
      </p:sp>
    </p:spTree>
    <p:extLst>
      <p:ext uri="{BB962C8B-B14F-4D97-AF65-F5344CB8AC3E}">
        <p14:creationId xmlns:p14="http://schemas.microsoft.com/office/powerpoint/2010/main" val="362835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6</a:t>
            </a:fld>
            <a:endParaRPr lang="fr-FR" dirty="0"/>
          </a:p>
        </p:txBody>
      </p:sp>
    </p:spTree>
    <p:extLst>
      <p:ext uri="{BB962C8B-B14F-4D97-AF65-F5344CB8AC3E}">
        <p14:creationId xmlns:p14="http://schemas.microsoft.com/office/powerpoint/2010/main" val="2006463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7</a:t>
            </a:fld>
            <a:endParaRPr lang="fr-FR" dirty="0"/>
          </a:p>
        </p:txBody>
      </p:sp>
    </p:spTree>
    <p:extLst>
      <p:ext uri="{BB962C8B-B14F-4D97-AF65-F5344CB8AC3E}">
        <p14:creationId xmlns:p14="http://schemas.microsoft.com/office/powerpoint/2010/main" val="133572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8</a:t>
            </a:fld>
            <a:endParaRPr lang="fr-FR" dirty="0"/>
          </a:p>
        </p:txBody>
      </p:sp>
    </p:spTree>
    <p:extLst>
      <p:ext uri="{BB962C8B-B14F-4D97-AF65-F5344CB8AC3E}">
        <p14:creationId xmlns:p14="http://schemas.microsoft.com/office/powerpoint/2010/main" val="8198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FEDF2D-88EC-41AB-B9EC-0C1B59EC40A3}" type="slidenum">
              <a:rPr lang="fr-FR" smtClean="0"/>
              <a:t>9</a:t>
            </a:fld>
            <a:endParaRPr lang="fr-FR" dirty="0"/>
          </a:p>
        </p:txBody>
      </p:sp>
    </p:spTree>
    <p:extLst>
      <p:ext uri="{BB962C8B-B14F-4D97-AF65-F5344CB8AC3E}">
        <p14:creationId xmlns:p14="http://schemas.microsoft.com/office/powerpoint/2010/main" val="314899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DCF6EDD-9295-40BE-9E76-19EFA79C8EA7}" type="slidenum">
              <a:rPr lang="fr-FR" smtClean="0"/>
              <a:t>‹N°›</a:t>
            </a:fld>
            <a:endParaRPr lang="fr-FR" dirty="0"/>
          </a:p>
        </p:txBody>
      </p:sp>
    </p:spTree>
    <p:extLst>
      <p:ext uri="{BB962C8B-B14F-4D97-AF65-F5344CB8AC3E}">
        <p14:creationId xmlns:p14="http://schemas.microsoft.com/office/powerpoint/2010/main" val="283684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DCF6EDD-9295-40BE-9E76-19EFA79C8EA7}" type="slidenum">
              <a:rPr lang="fr-FR" smtClean="0"/>
              <a:t>‹N°›</a:t>
            </a:fld>
            <a:endParaRPr lang="fr-FR" dirty="0"/>
          </a:p>
        </p:txBody>
      </p:sp>
    </p:spTree>
    <p:extLst>
      <p:ext uri="{BB962C8B-B14F-4D97-AF65-F5344CB8AC3E}">
        <p14:creationId xmlns:p14="http://schemas.microsoft.com/office/powerpoint/2010/main" val="339620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DCF6EDD-9295-40BE-9E76-19EFA79C8EA7}" type="slidenum">
              <a:rPr lang="fr-FR" smtClean="0"/>
              <a:t>‹N°›</a:t>
            </a:fld>
            <a:endParaRPr lang="fr-FR" dirty="0"/>
          </a:p>
        </p:txBody>
      </p:sp>
    </p:spTree>
    <p:extLst>
      <p:ext uri="{BB962C8B-B14F-4D97-AF65-F5344CB8AC3E}">
        <p14:creationId xmlns:p14="http://schemas.microsoft.com/office/powerpoint/2010/main" val="298670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DCF6EDD-9295-40BE-9E76-19EFA79C8EA7}" type="slidenum">
              <a:rPr lang="fr-FR" smtClean="0"/>
              <a:t>‹N°›</a:t>
            </a:fld>
            <a:endParaRPr lang="fr-FR" dirty="0"/>
          </a:p>
        </p:txBody>
      </p:sp>
    </p:spTree>
    <p:extLst>
      <p:ext uri="{BB962C8B-B14F-4D97-AF65-F5344CB8AC3E}">
        <p14:creationId xmlns:p14="http://schemas.microsoft.com/office/powerpoint/2010/main" val="227147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DCF6EDD-9295-40BE-9E76-19EFA79C8EA7}" type="slidenum">
              <a:rPr lang="fr-FR" smtClean="0"/>
              <a:t>‹N°›</a:t>
            </a:fld>
            <a:endParaRPr lang="fr-FR" dirty="0"/>
          </a:p>
        </p:txBody>
      </p:sp>
    </p:spTree>
    <p:extLst>
      <p:ext uri="{BB962C8B-B14F-4D97-AF65-F5344CB8AC3E}">
        <p14:creationId xmlns:p14="http://schemas.microsoft.com/office/powerpoint/2010/main" val="264170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DCF6EDD-9295-40BE-9E76-19EFA79C8EA7}" type="slidenum">
              <a:rPr lang="fr-FR" smtClean="0"/>
              <a:t>‹N°›</a:t>
            </a:fld>
            <a:endParaRPr lang="fr-FR" dirty="0"/>
          </a:p>
        </p:txBody>
      </p:sp>
    </p:spTree>
    <p:extLst>
      <p:ext uri="{BB962C8B-B14F-4D97-AF65-F5344CB8AC3E}">
        <p14:creationId xmlns:p14="http://schemas.microsoft.com/office/powerpoint/2010/main" val="393364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7DCF6EDD-9295-40BE-9E76-19EFA79C8EA7}" type="slidenum">
              <a:rPr lang="fr-FR" smtClean="0"/>
              <a:t>‹N°›</a:t>
            </a:fld>
            <a:endParaRPr lang="fr-FR" dirty="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17799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7DCF6EDD-9295-40BE-9E76-19EFA79C8EA7}" type="slidenum">
              <a:rPr lang="fr-FR" smtClean="0"/>
              <a:t>‹N°›</a:t>
            </a:fld>
            <a:endParaRPr lang="fr-FR" dirty="0"/>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01499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7DCF6EDD-9295-40BE-9E76-19EFA79C8EA7}" type="slidenum">
              <a:rPr lang="fr-FR" smtClean="0"/>
              <a:t>‹N°›</a:t>
            </a:fld>
            <a:endParaRPr lang="fr-FR" dirty="0"/>
          </a:p>
        </p:txBody>
      </p:sp>
    </p:spTree>
    <p:extLst>
      <p:ext uri="{BB962C8B-B14F-4D97-AF65-F5344CB8AC3E}">
        <p14:creationId xmlns:p14="http://schemas.microsoft.com/office/powerpoint/2010/main" val="168817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DCF6EDD-9295-40BE-9E76-19EFA79C8EA7}" type="slidenum">
              <a:rPr lang="fr-FR" smtClean="0"/>
              <a:t>‹N°›</a:t>
            </a:fld>
            <a:endParaRPr lang="fr-FR" dirty="0"/>
          </a:p>
        </p:txBody>
      </p:sp>
    </p:spTree>
    <p:extLst>
      <p:ext uri="{BB962C8B-B14F-4D97-AF65-F5344CB8AC3E}">
        <p14:creationId xmlns:p14="http://schemas.microsoft.com/office/powerpoint/2010/main" val="93669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F1D37B8-B677-4826-901C-DF020591D9E0}" type="datetimeFigureOut">
              <a:rPr lang="fr-FR" smtClean="0"/>
              <a:t>24/10/2016</a:t>
            </a:fld>
            <a:endParaRPr lang="fr-F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F6EDD-9295-40BE-9E76-19EFA79C8EA7}" type="slidenum">
              <a:rPr lang="fr-FR" smtClean="0"/>
              <a:t>‹N°›</a:t>
            </a:fld>
            <a:endParaRPr lang="fr-FR" dirty="0"/>
          </a:p>
        </p:txBody>
      </p:sp>
    </p:spTree>
    <p:extLst>
      <p:ext uri="{BB962C8B-B14F-4D97-AF65-F5344CB8AC3E}">
        <p14:creationId xmlns:p14="http://schemas.microsoft.com/office/powerpoint/2010/main" val="30490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F1D37B8-B677-4826-901C-DF020591D9E0}" type="datetimeFigureOut">
              <a:rPr lang="fr-FR" smtClean="0"/>
              <a:t>24/10/2016</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r-FR"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DCF6EDD-9295-40BE-9E76-19EFA79C8EA7}" type="slidenum">
              <a:rPr lang="fr-FR" smtClean="0"/>
              <a:t>‹N°›</a:t>
            </a:fld>
            <a:endParaRPr lang="fr-FR" dirty="0"/>
          </a:p>
        </p:txBody>
      </p:sp>
    </p:spTree>
    <p:extLst>
      <p:ext uri="{BB962C8B-B14F-4D97-AF65-F5344CB8AC3E}">
        <p14:creationId xmlns:p14="http://schemas.microsoft.com/office/powerpoint/2010/main" val="209922599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customXml" Target="../../customXml/item23.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21.xml"/><Relationship Id="rId1" Type="http://schemas.openxmlformats.org/officeDocument/2006/relationships/customXml" Target="../../customXml/item2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0.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hyperlink" Target="https://blogacabdx.ac-bordeaux.fr/ressii/" TargetMode="External"/><Relationship Id="rId2" Type="http://schemas.openxmlformats.org/officeDocument/2006/relationships/tags" Target="../tags/tag22.xml"/><Relationship Id="rId1" Type="http://schemas.openxmlformats.org/officeDocument/2006/relationships/customXml" Target="../../customXml/item3.xml"/><Relationship Id="rId6" Type="http://schemas.openxmlformats.org/officeDocument/2006/relationships/image" Target="../media/image2.pn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notesSlide" Target="../notesSlides/notesSlide11.xml"/><Relationship Id="rId9" Type="http://schemas.openxmlformats.org/officeDocument/2006/relationships/hyperlink" Target="http://sti.ac-bordeaux.fr/techno/j1j2prof/exemples_de_classeurs.html"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23.xml"/><Relationship Id="rId1" Type="http://schemas.openxmlformats.org/officeDocument/2006/relationships/customXml" Target="../../customXml/item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customXml" Target="../../customXml/item1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customXml" Target="../../customXml/item2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customXml" Target="../../customXml/item2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customXml" Target="../../customXml/item1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image" Target="../media/image3.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notesSlide" Target="../notesSlides/notesSlide17.xml"/><Relationship Id="rId1" Type="http://schemas.openxmlformats.org/officeDocument/2006/relationships/customXml" Target="../../customXml/item8.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image" Target="../media/image17.png"/><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image" Target="../media/image16.png"/><Relationship Id="rId10" Type="http://schemas.openxmlformats.org/officeDocument/2006/relationships/tags" Target="../tags/tag36.xml"/><Relationship Id="rId19" Type="http://schemas.openxmlformats.org/officeDocument/2006/relationships/slideLayout" Target="../slideLayouts/slideLayout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customXml" Target="../../customXml/item7.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hyperlink" Target="http://sti.ac-bordeaux.fr/techno/equipements/Guide_equipement_%20colleges_disciplines_scientifiques.pdf" TargetMode="External"/><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tags" Target="../tags/tag46.xml"/><Relationship Id="rId1" Type="http://schemas.openxmlformats.org/officeDocument/2006/relationships/customXml" Target="../../customXml/item1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customXml" Target="../../customXml/item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customXml" Target="../../customXml/item6.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48.xml"/><Relationship Id="rId1" Type="http://schemas.openxmlformats.org/officeDocument/2006/relationships/customXml" Target="../../customXml/item1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1.xml"/><Relationship Id="rId7" Type="http://schemas.openxmlformats.org/officeDocument/2006/relationships/image" Target="../media/image23.jpeg"/><Relationship Id="rId2" Type="http://schemas.openxmlformats.org/officeDocument/2006/relationships/tags" Target="../tags/tag49.xml"/><Relationship Id="rId1" Type="http://schemas.openxmlformats.org/officeDocument/2006/relationships/customXml" Target="../../customXml/item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2.xml"/><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customXml" Target="../../customXml/item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hyperlink" Target="http://eduscol.education.fr/cid103780/modalites-d-evaluation-des-acquis-scolaires-des-eleves-rentree-2016.html" TargetMode="External"/><Relationship Id="rId3" Type="http://schemas.openxmlformats.org/officeDocument/2006/relationships/slideLayout" Target="../slideLayouts/slideLayout1.xml"/><Relationship Id="rId7" Type="http://schemas.openxmlformats.org/officeDocument/2006/relationships/hyperlink" Target="http://eduscol.education.fr/cid86943/le-socle-commun.html" TargetMode="External"/><Relationship Id="rId12" Type="http://schemas.openxmlformats.org/officeDocument/2006/relationships/hyperlink" Target="http://eduscol.education.fr/cid103747/des-bulletins-aux-bilans.html" TargetMode="External"/><Relationship Id="rId2" Type="http://schemas.openxmlformats.org/officeDocument/2006/relationships/tags" Target="../tags/tag51.xml"/><Relationship Id="rId1" Type="http://schemas.openxmlformats.org/officeDocument/2006/relationships/customXml" Target="../../customXml/item19.xml"/><Relationship Id="rId6" Type="http://schemas.openxmlformats.org/officeDocument/2006/relationships/image" Target="../media/image2.png"/><Relationship Id="rId11" Type="http://schemas.openxmlformats.org/officeDocument/2006/relationships/hyperlink" Target="http://eduscol.education.fr/cid104511/le-livret-scolaire.html" TargetMode="External"/><Relationship Id="rId5" Type="http://schemas.openxmlformats.org/officeDocument/2006/relationships/image" Target="../media/image3.png"/><Relationship Id="rId10" Type="http://schemas.openxmlformats.org/officeDocument/2006/relationships/hyperlink" Target="http://eduscol.education.fr/cid103803/evaluer-la-maitrise-du-socle-commun-du-cycle-2-au-cycle-4.html" TargetMode="External"/><Relationship Id="rId4" Type="http://schemas.openxmlformats.org/officeDocument/2006/relationships/notesSlide" Target="../notesSlides/notesSlide24.xml"/><Relationship Id="rId9" Type="http://schemas.openxmlformats.org/officeDocument/2006/relationships/hyperlink" Target="http://eduscol.education.fr/cid103789/principes-d-action-pour-evaluer-les-acquis-des-eleves.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eduscol.education.fr/cid98239/dnb-2017.html#lien3" TargetMode="External"/><Relationship Id="rId3" Type="http://schemas.openxmlformats.org/officeDocument/2006/relationships/slideLayout" Target="../slideLayouts/slideLayout1.xml"/><Relationship Id="rId7" Type="http://schemas.openxmlformats.org/officeDocument/2006/relationships/hyperlink" Target="http://eduscol.education.fr/cid98239/dnb-2017.html" TargetMode="External"/><Relationship Id="rId2" Type="http://schemas.openxmlformats.org/officeDocument/2006/relationships/tags" Target="../tags/tag52.xml"/><Relationship Id="rId1" Type="http://schemas.openxmlformats.org/officeDocument/2006/relationships/customXml" Target="../../customXml/item17.xml"/><Relationship Id="rId6"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notesSlide" Target="../notesSlides/notesSlide25.xml"/><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xml"/><Relationship Id="rId7" Type="http://schemas.openxmlformats.org/officeDocument/2006/relationships/hyperlink" Target="http://sti.ac-bordeaux.fr/" TargetMode="External"/><Relationship Id="rId2" Type="http://schemas.openxmlformats.org/officeDocument/2006/relationships/tags" Target="../tags/tag53.xml"/><Relationship Id="rId1" Type="http://schemas.openxmlformats.org/officeDocument/2006/relationships/customXml" Target="../../customXml/item20.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6.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customXml" Target="../../customXml/item1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customXml" Target="../../customXml/item2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customXml" Target="../../customXml/item1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hyperlink" Target="http://www.education.gouv.fr/pid285/bulletin_officiel.html?cid_bo=94717" TargetMode="External"/><Relationship Id="rId3" Type="http://schemas.openxmlformats.org/officeDocument/2006/relationships/slideLayout" Target="../slideLayouts/slideLayout1.xml"/><Relationship Id="rId7" Type="http://schemas.openxmlformats.org/officeDocument/2006/relationships/hyperlink" Target="http://www.education.gouv.fr/pid285/bulletin_officiel.html?cid_bo=94708" TargetMode="External"/><Relationship Id="rId2" Type="http://schemas.openxmlformats.org/officeDocument/2006/relationships/tags" Target="../tags/tag7.xml"/><Relationship Id="rId1" Type="http://schemas.openxmlformats.org/officeDocument/2006/relationships/customXml" Target="../../customXml/item14.xml"/><Relationship Id="rId6"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6.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3.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7.xml"/><Relationship Id="rId2" Type="http://schemas.openxmlformats.org/officeDocument/2006/relationships/tags" Target="../tags/tag8.xml"/><Relationship Id="rId1" Type="http://schemas.openxmlformats.org/officeDocument/2006/relationships/customXml" Target="../../customXml/item10.xml"/><Relationship Id="rId6" Type="http://schemas.openxmlformats.org/officeDocument/2006/relationships/tags" Target="../tags/tag12.xml"/><Relationship Id="rId11" Type="http://schemas.openxmlformats.org/officeDocument/2006/relationships/slideLayout" Target="../slideLayouts/slideLayout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customXml" Target="../../customXml/item26.xml"/><Relationship Id="rId6" Type="http://schemas.openxmlformats.org/officeDocument/2006/relationships/image" Target="../media/image8.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customXml" Target="../../customXml/item5.xml"/><Relationship Id="rId6" Type="http://schemas.openxmlformats.org/officeDocument/2006/relationships/image" Target="../media/image2.pn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1"/>
          <p:cNvSpPr txBox="1">
            <a:spLocks/>
          </p:cNvSpPr>
          <p:nvPr/>
        </p:nvSpPr>
        <p:spPr>
          <a:xfrm rot="16200000">
            <a:off x="8334748" y="529526"/>
            <a:ext cx="748442" cy="6966062"/>
          </a:xfrm>
          <a:prstGeom prst="rect">
            <a:avLst/>
          </a:prstGeom>
        </p:spPr>
        <p:style>
          <a:lnRef idx="0">
            <a:schemeClr val="accent2"/>
          </a:lnRef>
          <a:fillRef idx="3">
            <a:schemeClr val="accent2"/>
          </a:fillRef>
          <a:effectRef idx="3">
            <a:schemeClr val="accent2"/>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sp>
        <p:nvSpPr>
          <p:cNvPr id="10" name="Titre 1"/>
          <p:cNvSpPr txBox="1">
            <a:spLocks/>
          </p:cNvSpPr>
          <p:nvPr/>
        </p:nvSpPr>
        <p:spPr>
          <a:xfrm rot="16200000">
            <a:off x="2571361" y="3129473"/>
            <a:ext cx="502186" cy="4975412"/>
          </a:xfrm>
          <a:prstGeom prst="rect">
            <a:avLst/>
          </a:prstGeom>
          <a:ln/>
        </p:spPr>
        <p:style>
          <a:lnRef idx="0">
            <a:schemeClr val="accent3"/>
          </a:lnRef>
          <a:fillRef idx="3">
            <a:schemeClr val="accent3"/>
          </a:fillRef>
          <a:effectRef idx="3">
            <a:schemeClr val="accent3"/>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rgbClr val="FF0000"/>
                </a:solidFill>
                <a:effectLst>
                  <a:outerShdw blurRad="50800" dist="38100" dir="5400000" algn="t" rotWithShape="0">
                    <a:prstClr val="black">
                      <a:alpha val="40000"/>
                    </a:prstClr>
                  </a:outerShdw>
                </a:effectLst>
              </a:rPr>
              <a:t>J8 : Cycle 4 – informatique au collège</a:t>
            </a:r>
          </a:p>
        </p:txBody>
      </p:sp>
      <p:pic>
        <p:nvPicPr>
          <p:cNvPr id="1026" name="Picture 2" descr="RESSI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944" y="337058"/>
            <a:ext cx="10306050" cy="198120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tags r:id="rId2"/>
    </p:custDataLst>
    <p:extLst>
      <p:ext uri="{BB962C8B-B14F-4D97-AF65-F5344CB8AC3E}">
        <p14:creationId xmlns:p14="http://schemas.microsoft.com/office/powerpoint/2010/main" val="2454994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Planification pédagogique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35" name="Rectangle 34"/>
          <p:cNvSpPr/>
          <p:nvPr/>
        </p:nvSpPr>
        <p:spPr>
          <a:xfrm>
            <a:off x="811369" y="1930904"/>
            <a:ext cx="4903632" cy="3352328"/>
          </a:xfrm>
          <a:prstGeom prst="rect">
            <a:avLst/>
          </a:prstGeom>
        </p:spPr>
        <p:txBody>
          <a:bodyPr wrap="square">
            <a:spAutoFit/>
          </a:bodyPr>
          <a:lstStyle/>
          <a:p>
            <a:pPr marL="90170" marR="90170" algn="just">
              <a:lnSpc>
                <a:spcPct val="107000"/>
              </a:lnSpc>
              <a:spcBef>
                <a:spcPts val="1000"/>
              </a:spcBef>
              <a:spcAft>
                <a:spcPts val="1000"/>
              </a:spcAft>
            </a:pPr>
            <a:r>
              <a:rPr lang="fr-FR" dirty="0">
                <a:solidFill>
                  <a:srgbClr val="0C4D68"/>
                </a:solidFill>
                <a:latin typeface="Arial" panose="020B0604020202020204" pitchFamily="34" charset="0"/>
                <a:ea typeface="Century Gothic" panose="020B0502020202020204" pitchFamily="34" charset="0"/>
                <a:cs typeface="Arial" panose="020B0604020202020204" pitchFamily="34" charset="0"/>
              </a:rPr>
              <a:t>Il est important de prévoir un </a:t>
            </a:r>
            <a:r>
              <a:rPr lang="fr-FR" b="1" dirty="0">
                <a:solidFill>
                  <a:srgbClr val="0C4D68"/>
                </a:solidFill>
                <a:latin typeface="Arial" panose="020B0604020202020204" pitchFamily="34" charset="0"/>
                <a:ea typeface="Century Gothic" panose="020B0502020202020204" pitchFamily="34" charset="0"/>
                <a:cs typeface="Arial" panose="020B0604020202020204" pitchFamily="34" charset="0"/>
              </a:rPr>
              <a:t>planning précis du déroulement des séances avec les différents temps pédagogiques (lancement, activités des élèves et synthèse en fin de séance)</a:t>
            </a:r>
            <a:r>
              <a:rPr lang="fr-FR" dirty="0">
                <a:solidFill>
                  <a:srgbClr val="0C4D68"/>
                </a:solidFill>
                <a:latin typeface="Arial" panose="020B0604020202020204" pitchFamily="34" charset="0"/>
                <a:ea typeface="Century Gothic" panose="020B0502020202020204" pitchFamily="34" charset="0"/>
                <a:cs typeface="Arial" panose="020B0604020202020204" pitchFamily="34" charset="0"/>
              </a:rPr>
              <a:t>. Pour cela un document le matériel et les documents nécessaires, les consignes à donner pour chacune des étapes de la séance de préparation sera établi, prévoyant avec précision les capacités et notions visées, le temps prévu, </a:t>
            </a:r>
            <a:endParaRPr lang="fr-FR" dirty="0">
              <a:solidFill>
                <a:srgbClr val="262626"/>
              </a:solidFill>
              <a:effectLst/>
              <a:latin typeface="Arial" panose="020B0604020202020204" pitchFamily="34" charset="0"/>
              <a:ea typeface="Century Gothic" panose="020B0502020202020204" pitchFamily="34" charset="0"/>
              <a:cs typeface="Times New Roman" panose="02020603050405020304" pitchFamily="18" charset="0"/>
            </a:endParaRPr>
          </a:p>
        </p:txBody>
      </p:sp>
      <p:sp>
        <p:nvSpPr>
          <p:cNvPr id="37" name="Rectangle 36"/>
          <p:cNvSpPr/>
          <p:nvPr/>
        </p:nvSpPr>
        <p:spPr>
          <a:xfrm>
            <a:off x="1653989" y="1099502"/>
            <a:ext cx="9291917" cy="388696"/>
          </a:xfrm>
          <a:prstGeom prst="rect">
            <a:avLst/>
          </a:prstGeom>
        </p:spPr>
        <p:txBody>
          <a:bodyPr wrap="square">
            <a:spAutoFit/>
          </a:bodyPr>
          <a:lstStyle/>
          <a:p>
            <a:pPr marL="90170" marR="90170" algn="just">
              <a:lnSpc>
                <a:spcPct val="107000"/>
              </a:lnSpc>
              <a:spcBef>
                <a:spcPts val="1000"/>
              </a:spcBef>
              <a:spcAft>
                <a:spcPts val="1000"/>
              </a:spcAft>
            </a:pPr>
            <a:r>
              <a:rPr lang="fr-FR" b="1" dirty="0">
                <a:solidFill>
                  <a:srgbClr val="0C4D68"/>
                </a:solidFill>
                <a:latin typeface="Arial" panose="020B0604020202020204" pitchFamily="34" charset="0"/>
                <a:ea typeface="Century Gothic" panose="020B0502020202020204" pitchFamily="34" charset="0"/>
                <a:cs typeface="Arial" panose="020B0604020202020204" pitchFamily="34" charset="0"/>
              </a:rPr>
              <a:t>Prévoir une </a:t>
            </a:r>
            <a:r>
              <a:rPr lang="fr-FR" b="1" dirty="0">
                <a:solidFill>
                  <a:srgbClr val="C00000"/>
                </a:solidFill>
                <a:latin typeface="Arial" panose="020B0604020202020204" pitchFamily="34" charset="0"/>
                <a:ea typeface="Century Gothic" panose="020B0502020202020204" pitchFamily="34" charset="0"/>
                <a:cs typeface="Arial" panose="020B0604020202020204" pitchFamily="34" charset="0"/>
              </a:rPr>
              <a:t>planification annuelle </a:t>
            </a:r>
            <a:endParaRPr lang="fr-FR" b="1" dirty="0">
              <a:solidFill>
                <a:srgbClr val="C00000"/>
              </a:solidFill>
              <a:effectLst/>
              <a:latin typeface="Arial" panose="020B0604020202020204" pitchFamily="34" charset="0"/>
              <a:ea typeface="Century Gothic" panose="020B0502020202020204" pitchFamily="34" charset="0"/>
              <a:cs typeface="Times New Roman" panose="02020603050405020304" pitchFamily="18" charset="0"/>
            </a:endParaRPr>
          </a:p>
        </p:txBody>
      </p:sp>
      <p:sp>
        <p:nvSpPr>
          <p:cNvPr id="41"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1139" y="1835863"/>
            <a:ext cx="4327262" cy="1840673"/>
          </a:xfrm>
          <a:prstGeom prst="rect">
            <a:avLst/>
          </a:prstGeom>
        </p:spPr>
      </p:pic>
      <p:sp>
        <p:nvSpPr>
          <p:cNvPr id="5" name="Rectangle 4"/>
          <p:cNvSpPr/>
          <p:nvPr/>
        </p:nvSpPr>
        <p:spPr>
          <a:xfrm>
            <a:off x="6354776" y="1163591"/>
            <a:ext cx="5109091" cy="369332"/>
          </a:xfrm>
          <a:prstGeom prst="rect">
            <a:avLst/>
          </a:prstGeom>
        </p:spPr>
        <p:txBody>
          <a:bodyPr wrap="none">
            <a:spAutoFit/>
          </a:bodyPr>
          <a:lstStyle/>
          <a:p>
            <a:pPr>
              <a:spcBef>
                <a:spcPts val="300"/>
              </a:spcBef>
              <a:spcAft>
                <a:spcPts val="300"/>
              </a:spcAft>
            </a:pPr>
            <a:r>
              <a:rPr lang="fr-FR" b="1" dirty="0">
                <a:solidFill>
                  <a:srgbClr val="800080"/>
                </a:solidFill>
                <a:latin typeface="Arial" panose="020B0604020202020204" pitchFamily="34" charset="0"/>
                <a:ea typeface="MS Gothic" panose="020B0609070205080204" pitchFamily="49" charset="-128"/>
              </a:rPr>
              <a:t>Matrices des compétences et connaissances</a:t>
            </a:r>
            <a:endParaRPr lang="fr-FR" sz="2800" dirty="0">
              <a:effectLst/>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1139" y="3979476"/>
            <a:ext cx="4368762" cy="2303389"/>
          </a:xfrm>
          <a:prstGeom prst="rect">
            <a:avLst/>
          </a:prstGeom>
        </p:spPr>
      </p:pic>
      <p:pic>
        <p:nvPicPr>
          <p:cNvPr id="7" name="Imag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3989" y="5131170"/>
            <a:ext cx="3426487" cy="1528156"/>
          </a:xfrm>
          <a:prstGeom prst="rect">
            <a:avLst/>
          </a:prstGeom>
        </p:spPr>
      </p:pic>
    </p:spTree>
    <p:custDataLst>
      <p:custData r:id="rId1"/>
      <p:tags r:id="rId2"/>
    </p:custDataLst>
    <p:extLst>
      <p:ext uri="{BB962C8B-B14F-4D97-AF65-F5344CB8AC3E}">
        <p14:creationId xmlns:p14="http://schemas.microsoft.com/office/powerpoint/2010/main" val="4186438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Organisation </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36" name="Rectangle 35"/>
          <p:cNvSpPr/>
          <p:nvPr/>
        </p:nvSpPr>
        <p:spPr>
          <a:xfrm>
            <a:off x="1394012" y="1331381"/>
            <a:ext cx="9807388" cy="1047979"/>
          </a:xfrm>
          <a:prstGeom prst="rect">
            <a:avLst/>
          </a:prstGeom>
        </p:spPr>
        <p:txBody>
          <a:bodyPr wrap="square">
            <a:spAutoFit/>
          </a:bodyPr>
          <a:lstStyle/>
          <a:p>
            <a:pPr marL="91440" marR="91440" algn="just">
              <a:lnSpc>
                <a:spcPct val="115000"/>
              </a:lnSpc>
              <a:spcBef>
                <a:spcPts val="1000"/>
              </a:spcBef>
              <a:spcAft>
                <a:spcPts val="1000"/>
              </a:spcAft>
            </a:pP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Les</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 </a:t>
            </a: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activités et traces écrites élèves sont classées chronologiquement. Les thèmes sont destinées à classer les structurations des connaissances : voir les fiches connaissances disponibles sur le site académiques </a:t>
            </a:r>
            <a:endParaRPr lang="fr-FR" dirty="0">
              <a:solidFill>
                <a:srgbClr val="262626"/>
              </a:solidFill>
              <a:effectLst/>
              <a:latin typeface="Arial" panose="020B0604020202020204" pitchFamily="34" charset="0"/>
              <a:ea typeface="Century Gothic" panose="020B0502020202020204" pitchFamily="34" charset="0"/>
              <a:cs typeface="Times New Roman" panose="02020603050405020304" pitchFamily="18" charset="0"/>
            </a:endParaRPr>
          </a:p>
        </p:txBody>
      </p:sp>
      <p:sp>
        <p:nvSpPr>
          <p:cNvPr id="21" name="Rectangle 20"/>
          <p:cNvSpPr/>
          <p:nvPr/>
        </p:nvSpPr>
        <p:spPr>
          <a:xfrm>
            <a:off x="3993118" y="3496427"/>
            <a:ext cx="4275529" cy="369332"/>
          </a:xfrm>
          <a:prstGeom prst="rect">
            <a:avLst/>
          </a:prstGeom>
        </p:spPr>
        <p:txBody>
          <a:bodyPr wrap="none">
            <a:spAutoFit/>
          </a:bodyPr>
          <a:lstStyle/>
          <a:p>
            <a:r>
              <a:rPr lang="fr-FR" altLang="fr-FR" dirty="0">
                <a:solidFill>
                  <a:srgbClr val="262626"/>
                </a:solidFill>
                <a:latin typeface="Arial" panose="020B0604020202020204" pitchFamily="34" charset="0"/>
                <a:ea typeface="Century Gothic" panose="020B0502020202020204" pitchFamily="34" charset="0"/>
                <a:cs typeface="Arial" panose="020B0604020202020204" pitchFamily="34" charset="0"/>
                <a:hlinkClick r:id="rId7"/>
              </a:rPr>
              <a:t>https://blogacabdx.ac-bordeaux.fr/ressii/</a:t>
            </a:r>
            <a:endParaRPr lang="fr-FR" dirty="0"/>
          </a:p>
        </p:txBody>
      </p:sp>
      <p:pic>
        <p:nvPicPr>
          <p:cNvPr id="34" name="Image 1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7474" y="5417102"/>
            <a:ext cx="329578" cy="30211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10"/>
          <p:cNvSpPr>
            <a:spLocks noChangeArrowheads="1"/>
          </p:cNvSpPr>
          <p:nvPr/>
        </p:nvSpPr>
        <p:spPr bwMode="auto">
          <a:xfrm>
            <a:off x="2768524" y="5280919"/>
            <a:ext cx="58964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altLang="fr-FR" sz="1100" b="0" i="0" u="none" strike="noStrike" cap="none" normalizeH="0" baseline="0" dirty="0">
                <a:ln>
                  <a:noFill/>
                </a:ln>
                <a:solidFill>
                  <a:srgbClr val="262626"/>
                </a:solidFill>
                <a:effectLst/>
                <a:latin typeface="Arial" panose="020B0604020202020204" pitchFamily="34" charset="0"/>
                <a:ea typeface="Century Gothic" panose="020B0502020202020204" pitchFamily="34" charset="0"/>
                <a:cs typeface="Arial" panose="020B0604020202020204" pitchFamily="34" charset="0"/>
              </a:rPr>
              <a:t> </a:t>
            </a:r>
            <a:r>
              <a:rPr kumimoji="0" lang="fr-FR" altLang="fr-FR" sz="1400" b="0" i="0" u="none" strike="noStrike" cap="none" normalizeH="0" baseline="0" dirty="0">
                <a:ln>
                  <a:noFill/>
                </a:ln>
                <a:solidFill>
                  <a:srgbClr val="262626"/>
                </a:solidFill>
                <a:effectLst/>
                <a:latin typeface="Arial" panose="020B0604020202020204" pitchFamily="34" charset="0"/>
                <a:ea typeface="Century Gothic" panose="020B0502020202020204" pitchFamily="34" charset="0"/>
                <a:cs typeface="Arial" panose="020B0604020202020204" pitchFamily="34" charset="0"/>
              </a:rPr>
              <a:t>« Modèle de classeur » :   </a:t>
            </a:r>
          </a:p>
          <a:p>
            <a:pPr lvl="0" eaLnBrk="0" fontAlgn="base" hangingPunct="0">
              <a:spcBef>
                <a:spcPct val="0"/>
              </a:spcBef>
              <a:spcAft>
                <a:spcPct val="0"/>
              </a:spcAft>
            </a:pPr>
            <a:r>
              <a:rPr lang="fr-FR" altLang="fr-FR" sz="1400" dirty="0">
                <a:solidFill>
                  <a:srgbClr val="262626"/>
                </a:solidFill>
                <a:latin typeface="Arial" panose="020B0604020202020204" pitchFamily="34" charset="0"/>
                <a:ea typeface="Century Gothic" panose="020B0502020202020204" pitchFamily="34" charset="0"/>
                <a:cs typeface="Arial" panose="020B0604020202020204" pitchFamily="34" charset="0"/>
                <a:hlinkClick r:id="rId9"/>
              </a:rPr>
              <a:t>http://sti.ac-bordeaux.fr/techno/j1j2prof/exemples_de_classeurs.html</a:t>
            </a: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2"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4940" y="3794520"/>
            <a:ext cx="3130767" cy="2231453"/>
          </a:xfrm>
          <a:prstGeom prst="rect">
            <a:avLst/>
          </a:prstGeom>
        </p:spPr>
      </p:pic>
      <p:pic>
        <p:nvPicPr>
          <p:cNvPr id="2050" name="Picture 2" descr="http://blogacabdx.ac-bordeaux.fr/ressii/wp-content/uploads/sites/10/2016/07/DIC-1-1-FE1b-Contraintes-normalisatio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74772" y="2980278"/>
            <a:ext cx="2387504" cy="1342971"/>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tags r:id="rId2"/>
    </p:custDataLst>
    <p:extLst>
      <p:ext uri="{BB962C8B-B14F-4D97-AF65-F5344CB8AC3E}">
        <p14:creationId xmlns:p14="http://schemas.microsoft.com/office/powerpoint/2010/main" val="3248669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Construction de séances par l’enseignant</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6095" y="956572"/>
            <a:ext cx="6799018" cy="5601678"/>
          </a:xfrm>
          <a:prstGeom prst="rect">
            <a:avLst/>
          </a:prstGeom>
        </p:spPr>
      </p:pic>
    </p:spTree>
    <p:custDataLst>
      <p:custData r:id="rId1"/>
      <p:tags r:id="rId2"/>
    </p:custDataLst>
    <p:extLst>
      <p:ext uri="{BB962C8B-B14F-4D97-AF65-F5344CB8AC3E}">
        <p14:creationId xmlns:p14="http://schemas.microsoft.com/office/powerpoint/2010/main" val="1654511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Les rituelles / démarche pédagogique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00035" y="762137"/>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3" name="Rectangle 12"/>
          <p:cNvSpPr/>
          <p:nvPr/>
        </p:nvSpPr>
        <p:spPr>
          <a:xfrm>
            <a:off x="1004046" y="1067910"/>
            <a:ext cx="8220635" cy="701923"/>
          </a:xfrm>
          <a:prstGeom prst="rect">
            <a:avLst/>
          </a:prstGeom>
        </p:spPr>
        <p:txBody>
          <a:bodyPr wrap="square">
            <a:spAutoFit/>
          </a:bodyPr>
          <a:lstStyle/>
          <a:p>
            <a:pPr marL="91440" marR="91440">
              <a:lnSpc>
                <a:spcPct val="115000"/>
              </a:lnSpc>
              <a:spcBef>
                <a:spcPts val="1000"/>
              </a:spcBef>
              <a:spcAft>
                <a:spcPts val="1000"/>
              </a:spcAft>
            </a:pPr>
            <a:r>
              <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rPr>
              <a:t>Après une première séance «test», il est important de conserver tout au long de l’année scolaire, </a:t>
            </a:r>
            <a:r>
              <a:rPr lang="fr-FR"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des règles immuables</a:t>
            </a:r>
            <a:r>
              <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rPr>
              <a:t>.</a:t>
            </a:r>
          </a:p>
        </p:txBody>
      </p:sp>
      <p:sp>
        <p:nvSpPr>
          <p:cNvPr id="21" name="Rectangle 20"/>
          <p:cNvSpPr/>
          <p:nvPr/>
        </p:nvSpPr>
        <p:spPr>
          <a:xfrm>
            <a:off x="3348318" y="2164580"/>
            <a:ext cx="7906870" cy="3316934"/>
          </a:xfrm>
          <a:prstGeom prst="rect">
            <a:avLst/>
          </a:prstGeom>
        </p:spPr>
        <p:txBody>
          <a:bodyPr wrap="square">
            <a:spAutoFit/>
          </a:bodyPr>
          <a:lstStyle/>
          <a:p>
            <a:pPr marL="91440" marR="91440" algn="just">
              <a:lnSpc>
                <a:spcPct val="115000"/>
              </a:lnSpc>
              <a:spcAft>
                <a:spcPts val="1000"/>
              </a:spcAft>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Outre les tâches obligatoires (appel, vérification des absences de la séance précédente), </a:t>
            </a:r>
            <a:r>
              <a:rPr lang="fr-FR" b="1" dirty="0">
                <a:solidFill>
                  <a:srgbClr val="09394D"/>
                </a:solidFill>
                <a:latin typeface="Arial" panose="020B0604020202020204" pitchFamily="34" charset="0"/>
                <a:ea typeface="Century Gothic" panose="020B0502020202020204" pitchFamily="34" charset="0"/>
                <a:cs typeface="Arial" panose="020B0604020202020204" pitchFamily="34" charset="0"/>
              </a:rPr>
              <a:t>le professeur :</a:t>
            </a:r>
            <a:endParaRPr lang="fr-FR" dirty="0">
              <a:solidFill>
                <a:srgbClr val="262626"/>
              </a:solidFill>
              <a:latin typeface="Arial" panose="020B0604020202020204" pitchFamily="34" charset="0"/>
              <a:ea typeface="Century Gothic" panose="020B0502020202020204" pitchFamily="34" charset="0"/>
              <a:cs typeface="Arial" panose="020B0604020202020204" pitchFamily="34" charset="0"/>
            </a:endParaRPr>
          </a:p>
          <a:p>
            <a:pPr marL="342900" marR="91440" lvl="0" indent="-342900" algn="just">
              <a:lnSpc>
                <a:spcPct val="107000"/>
              </a:lnSpc>
              <a:spcAft>
                <a:spcPts val="600"/>
              </a:spcAft>
              <a:buFont typeface="Wingdings" panose="05000000000000000000" pitchFamily="2" charset="2"/>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fait un rappel de l’activité précédente (en l’exposant ou en questionnant les élèves à l’écrit ou à l’oral),</a:t>
            </a:r>
          </a:p>
          <a:p>
            <a:pPr marL="342900" marR="91440" lvl="0" indent="-342900">
              <a:lnSpc>
                <a:spcPct val="107000"/>
              </a:lnSpc>
              <a:spcAft>
                <a:spcPts val="600"/>
              </a:spcAft>
              <a:buFont typeface="Wingdings" panose="05000000000000000000" pitchFamily="2" charset="2"/>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rappelle la </a:t>
            </a: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situation problème</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a:t>
            </a:r>
          </a:p>
          <a:p>
            <a:pPr marL="342900" marR="91440" lvl="0" indent="-342900">
              <a:lnSpc>
                <a:spcPct val="107000"/>
              </a:lnSpc>
              <a:spcAft>
                <a:spcPts val="600"/>
              </a:spcAft>
              <a:buFont typeface="Wingdings" panose="05000000000000000000" pitchFamily="2" charset="2"/>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situe la séance dans la séquence,</a:t>
            </a:r>
          </a:p>
          <a:p>
            <a:pPr marL="342900" marR="91440" lvl="0" indent="-342900">
              <a:lnSpc>
                <a:spcPct val="107000"/>
              </a:lnSpc>
              <a:spcAft>
                <a:spcPts val="600"/>
              </a:spcAft>
              <a:buFont typeface="Wingdings" panose="05000000000000000000" pitchFamily="2" charset="2"/>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présente le déroulement de la séance,</a:t>
            </a:r>
          </a:p>
          <a:p>
            <a:pPr marL="342900" marR="91440" lvl="0" indent="-342900" algn="just">
              <a:lnSpc>
                <a:spcPct val="107000"/>
              </a:lnSpc>
              <a:spcAft>
                <a:spcPts val="600"/>
              </a:spcAft>
              <a:buFont typeface="Wingdings" panose="05000000000000000000" pitchFamily="2" charset="2"/>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met en œuvre une </a:t>
            </a: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démarche d’investigation</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a:t>
            </a:r>
          </a:p>
          <a:p>
            <a:pPr marL="342900" marR="91440" lvl="0" indent="-342900">
              <a:lnSpc>
                <a:spcPct val="107000"/>
              </a:lnSpc>
              <a:spcAft>
                <a:spcPts val="600"/>
              </a:spcAft>
              <a:buFont typeface="Wingdings" panose="05000000000000000000" pitchFamily="2" charset="2"/>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précise les consignes.</a:t>
            </a:r>
            <a:endParaRPr lang="fr-FR" dirty="0">
              <a:solidFill>
                <a:srgbClr val="262626"/>
              </a:solidFill>
              <a:effectLst/>
              <a:latin typeface="Arial" panose="020B0604020202020204" pitchFamily="34" charset="0"/>
              <a:ea typeface="Century Gothic" panose="020B0502020202020204" pitchFamily="34" charset="0"/>
              <a:cs typeface="Arial" panose="020B0604020202020204" pitchFamily="34" charset="0"/>
            </a:endParaRPr>
          </a:p>
        </p:txBody>
      </p:sp>
      <p:sp>
        <p:nvSpPr>
          <p:cNvPr id="37" name="Rectangle 36"/>
          <p:cNvSpPr/>
          <p:nvPr/>
        </p:nvSpPr>
        <p:spPr>
          <a:xfrm>
            <a:off x="1763732" y="2531903"/>
            <a:ext cx="535724"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8" name="Rectangle 37"/>
          <p:cNvSpPr/>
          <p:nvPr/>
        </p:nvSpPr>
        <p:spPr>
          <a:xfrm>
            <a:off x="1090886" y="3897481"/>
            <a:ext cx="1903085" cy="923330"/>
          </a:xfrm>
          <a:prstGeom prst="rect">
            <a:avLst/>
          </a:prstGeom>
        </p:spPr>
        <p:txBody>
          <a:bodyPr wrap="none">
            <a:spAutoFit/>
          </a:bodyPr>
          <a:lstStyle/>
          <a:p>
            <a:r>
              <a:rPr lang="fr-FR" b="1" dirty="0">
                <a:solidFill>
                  <a:srgbClr val="FF0000"/>
                </a:solidFill>
                <a:latin typeface="Arial" panose="020B0604020202020204" pitchFamily="34" charset="0"/>
                <a:cs typeface="Arial" panose="020B0604020202020204" pitchFamily="34" charset="0"/>
              </a:rPr>
              <a:t>La présentation</a:t>
            </a:r>
          </a:p>
          <a:p>
            <a:pPr algn="ctr"/>
            <a:r>
              <a:rPr lang="fr-FR" b="1" dirty="0">
                <a:solidFill>
                  <a:srgbClr val="FF0000"/>
                </a:solidFill>
                <a:latin typeface="Arial" panose="020B0604020202020204" pitchFamily="34" charset="0"/>
                <a:cs typeface="Arial" panose="020B0604020202020204" pitchFamily="34" charset="0"/>
              </a:rPr>
              <a:t>de la séance</a:t>
            </a:r>
          </a:p>
          <a:p>
            <a:pPr algn="ctr"/>
            <a:r>
              <a:rPr lang="fr-FR" b="1" dirty="0">
                <a:solidFill>
                  <a:srgbClr val="FF0000"/>
                </a:solidFill>
                <a:latin typeface="Arial" panose="020B0604020202020204" pitchFamily="34" charset="0"/>
                <a:cs typeface="Arial" panose="020B0604020202020204" pitchFamily="34" charset="0"/>
              </a:rPr>
              <a:t>(5 à 10 min)</a:t>
            </a:r>
          </a:p>
        </p:txBody>
      </p:sp>
    </p:spTree>
    <p:custDataLst>
      <p:custData r:id="rId1"/>
      <p:tags r:id="rId2"/>
    </p:custDataLst>
    <p:extLst>
      <p:ext uri="{BB962C8B-B14F-4D97-AF65-F5344CB8AC3E}">
        <p14:creationId xmlns:p14="http://schemas.microsoft.com/office/powerpoint/2010/main" val="1435345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Les rituelles / démarche pédagogique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00035" y="762137"/>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3" name="Rectangle 12"/>
          <p:cNvSpPr/>
          <p:nvPr/>
        </p:nvSpPr>
        <p:spPr>
          <a:xfrm>
            <a:off x="1004046" y="1067910"/>
            <a:ext cx="8220635" cy="701923"/>
          </a:xfrm>
          <a:prstGeom prst="rect">
            <a:avLst/>
          </a:prstGeom>
        </p:spPr>
        <p:txBody>
          <a:bodyPr wrap="square">
            <a:spAutoFit/>
          </a:bodyPr>
          <a:lstStyle/>
          <a:p>
            <a:pPr marL="91440" marR="91440">
              <a:lnSpc>
                <a:spcPct val="115000"/>
              </a:lnSpc>
              <a:spcBef>
                <a:spcPts val="1000"/>
              </a:spcBef>
              <a:spcAft>
                <a:spcPts val="1000"/>
              </a:spcAft>
            </a:pPr>
            <a:r>
              <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rPr>
              <a:t>Après une première séance «test», il est important de conserver tout au long de l’année scolaire, </a:t>
            </a:r>
            <a:r>
              <a:rPr lang="fr-FR"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des règles immuables</a:t>
            </a:r>
            <a:r>
              <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rPr>
              <a:t>.</a:t>
            </a:r>
          </a:p>
        </p:txBody>
      </p:sp>
      <p:sp>
        <p:nvSpPr>
          <p:cNvPr id="2" name="Rectangle 1"/>
          <p:cNvSpPr/>
          <p:nvPr/>
        </p:nvSpPr>
        <p:spPr>
          <a:xfrm>
            <a:off x="3442350" y="2558996"/>
            <a:ext cx="7355637" cy="2256002"/>
          </a:xfrm>
          <a:prstGeom prst="rect">
            <a:avLst/>
          </a:prstGeom>
        </p:spPr>
        <p:txBody>
          <a:bodyPr wrap="square">
            <a:spAutoFit/>
          </a:bodyPr>
          <a:lstStyle/>
          <a:p>
            <a:pPr marL="91440" marR="90170">
              <a:spcBef>
                <a:spcPts val="300"/>
              </a:spcBef>
              <a:spcAft>
                <a:spcPts val="300"/>
              </a:spcAft>
            </a:pPr>
            <a:r>
              <a:rPr lang="fr-FR" b="1" dirty="0">
                <a:solidFill>
                  <a:srgbClr val="09394D"/>
                </a:solidFill>
                <a:latin typeface="Arial" panose="020B0604020202020204" pitchFamily="34" charset="0"/>
                <a:ea typeface="Century Gothic" panose="020B0502020202020204" pitchFamily="34" charset="0"/>
                <a:cs typeface="Times New Roman" panose="02020603050405020304" pitchFamily="18" charset="0"/>
              </a:rPr>
              <a:t>Le professeur :</a:t>
            </a:r>
            <a:endParaRPr lang="fr-FR" dirty="0">
              <a:solidFill>
                <a:srgbClr val="0D0D0D"/>
              </a:solidFill>
              <a:latin typeface="Century Gothic" panose="020B0502020202020204" pitchFamily="34" charset="0"/>
              <a:ea typeface="Century Gothic" panose="020B0502020202020204" pitchFamily="34" charset="0"/>
              <a:cs typeface="Times New Roman" panose="02020603050405020304" pitchFamily="18" charset="0"/>
            </a:endParaRPr>
          </a:p>
          <a:p>
            <a:pPr marL="342900" marR="91440" lvl="0" indent="-342900" algn="just">
              <a:lnSpc>
                <a:spcPct val="107000"/>
              </a:lnSpc>
              <a:spcBef>
                <a:spcPts val="1000"/>
              </a:spcBef>
              <a:spcAft>
                <a:spcPts val="600"/>
              </a:spcAft>
              <a:buFont typeface="Wingdings" panose="05000000000000000000" pitchFamily="2" charset="2"/>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organise un espace de mise à disposition des ressources (fiches de poste, documentation technique, ...)</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gn="just">
              <a:lnSpc>
                <a:spcPct val="107000"/>
              </a:lnSpc>
              <a:spcBef>
                <a:spcPts val="1000"/>
              </a:spcBef>
              <a:spcAft>
                <a:spcPts val="600"/>
              </a:spcAft>
              <a:buFont typeface="Wingdings" panose="05000000000000000000" pitchFamily="2" charset="2"/>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attribue dans les situations de travail en groupe, </a:t>
            </a:r>
            <a:r>
              <a:rPr lang="fr-FR" sz="2000" b="1" dirty="0">
                <a:solidFill>
                  <a:schemeClr val="accent6">
                    <a:lumMod val="50000"/>
                  </a:schemeClr>
                </a:solidFill>
                <a:latin typeface="Arial" panose="020B0604020202020204" pitchFamily="34" charset="0"/>
                <a:ea typeface="Century Gothic" panose="020B0502020202020204" pitchFamily="34" charset="0"/>
                <a:cs typeface="Arial" panose="020B0604020202020204" pitchFamily="34" charset="0"/>
              </a:rPr>
              <a:t>des rôles </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aux élèves (responsables des documents, de la communication avec le professeur, du matériel, de la gestion du temps, ...).</a:t>
            </a:r>
            <a:endParaRPr lang="fr-FR" dirty="0">
              <a:solidFill>
                <a:srgbClr val="262626"/>
              </a:solidFill>
              <a:effectLst/>
              <a:latin typeface="Arial" panose="020B0604020202020204" pitchFamily="34" charset="0"/>
              <a:ea typeface="Century Gothic" panose="020B0502020202020204" pitchFamily="34" charset="0"/>
              <a:cs typeface="Times New Roman" panose="02020603050405020304" pitchFamily="18" charset="0"/>
            </a:endParaRPr>
          </a:p>
        </p:txBody>
      </p:sp>
      <p:sp>
        <p:nvSpPr>
          <p:cNvPr id="12" name="Rectangle 11"/>
          <p:cNvSpPr/>
          <p:nvPr/>
        </p:nvSpPr>
        <p:spPr>
          <a:xfrm>
            <a:off x="1763732" y="2531903"/>
            <a:ext cx="535724"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4" name="Rectangle 13"/>
          <p:cNvSpPr/>
          <p:nvPr/>
        </p:nvSpPr>
        <p:spPr>
          <a:xfrm>
            <a:off x="1090886" y="3897481"/>
            <a:ext cx="1890261" cy="369332"/>
          </a:xfrm>
          <a:prstGeom prst="rect">
            <a:avLst/>
          </a:prstGeom>
        </p:spPr>
        <p:txBody>
          <a:bodyPr wrap="none">
            <a:spAutoFit/>
          </a:bodyPr>
          <a:lstStyle/>
          <a:p>
            <a:r>
              <a:rPr lang="fr-FR" b="1" dirty="0">
                <a:solidFill>
                  <a:srgbClr val="FF0000"/>
                </a:solidFill>
                <a:latin typeface="Arial" panose="020B0604020202020204" pitchFamily="34" charset="0"/>
                <a:cs typeface="Arial" panose="020B0604020202020204" pitchFamily="34" charset="0"/>
              </a:rPr>
              <a:t>Mise en activité</a:t>
            </a:r>
          </a:p>
        </p:txBody>
      </p:sp>
    </p:spTree>
    <p:custDataLst>
      <p:custData r:id="rId1"/>
      <p:tags r:id="rId2"/>
    </p:custDataLst>
    <p:extLst>
      <p:ext uri="{BB962C8B-B14F-4D97-AF65-F5344CB8AC3E}">
        <p14:creationId xmlns:p14="http://schemas.microsoft.com/office/powerpoint/2010/main" val="2662595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Les rituelles / démarche pédagogique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00035" y="762137"/>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3" name="Rectangle 12"/>
          <p:cNvSpPr/>
          <p:nvPr/>
        </p:nvSpPr>
        <p:spPr>
          <a:xfrm>
            <a:off x="1004046" y="1067910"/>
            <a:ext cx="8220635" cy="701923"/>
          </a:xfrm>
          <a:prstGeom prst="rect">
            <a:avLst/>
          </a:prstGeom>
        </p:spPr>
        <p:txBody>
          <a:bodyPr wrap="square">
            <a:spAutoFit/>
          </a:bodyPr>
          <a:lstStyle/>
          <a:p>
            <a:pPr marL="91440" marR="91440">
              <a:lnSpc>
                <a:spcPct val="115000"/>
              </a:lnSpc>
              <a:spcBef>
                <a:spcPts val="1000"/>
              </a:spcBef>
              <a:spcAft>
                <a:spcPts val="1000"/>
              </a:spcAft>
            </a:pPr>
            <a:r>
              <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rPr>
              <a:t>Après une première séance «test», il est important de conserver tout au long de l’année scolaire, </a:t>
            </a:r>
            <a:r>
              <a:rPr lang="fr-FR"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des règles immuables</a:t>
            </a:r>
            <a:r>
              <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rPr>
              <a:t>.</a:t>
            </a:r>
          </a:p>
        </p:txBody>
      </p:sp>
      <p:sp>
        <p:nvSpPr>
          <p:cNvPr id="22" name="Rectangle 21"/>
          <p:cNvSpPr/>
          <p:nvPr/>
        </p:nvSpPr>
        <p:spPr>
          <a:xfrm>
            <a:off x="1763732" y="2531903"/>
            <a:ext cx="535724"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endPar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Rectangle 6"/>
          <p:cNvSpPr/>
          <p:nvPr/>
        </p:nvSpPr>
        <p:spPr>
          <a:xfrm>
            <a:off x="3263152" y="2269096"/>
            <a:ext cx="8126506" cy="3124702"/>
          </a:xfrm>
          <a:prstGeom prst="rect">
            <a:avLst/>
          </a:prstGeom>
        </p:spPr>
        <p:txBody>
          <a:bodyPr wrap="square">
            <a:spAutoFit/>
          </a:bodyPr>
          <a:lstStyle/>
          <a:p>
            <a:pPr marL="91440" marR="90170">
              <a:spcBef>
                <a:spcPts val="300"/>
              </a:spcBef>
              <a:spcAft>
                <a:spcPts val="300"/>
              </a:spcAft>
            </a:pPr>
            <a:r>
              <a:rPr lang="fr-FR" b="1" dirty="0">
                <a:solidFill>
                  <a:srgbClr val="09394D"/>
                </a:solidFill>
                <a:latin typeface="Arial" panose="020B0604020202020204" pitchFamily="34" charset="0"/>
                <a:ea typeface="Century Gothic" panose="020B0502020202020204" pitchFamily="34" charset="0"/>
                <a:cs typeface="Times New Roman" panose="02020603050405020304" pitchFamily="18" charset="0"/>
              </a:rPr>
              <a:t>Le professeur :</a:t>
            </a:r>
            <a:endParaRPr lang="fr-FR" dirty="0">
              <a:solidFill>
                <a:srgbClr val="0D0D0D"/>
              </a:solidFill>
              <a:latin typeface="Century Gothic" panose="020B0502020202020204" pitchFamily="34" charset="0"/>
              <a:ea typeface="Century Gothic" panose="020B0502020202020204" pitchFamily="34" charset="0"/>
              <a:cs typeface="Times New Roman" panose="02020603050405020304" pitchFamily="18" charset="0"/>
            </a:endParaRPr>
          </a:p>
          <a:p>
            <a:pPr marL="574675" marR="91440" lvl="0" indent="-285750" algn="just">
              <a:lnSpc>
                <a:spcPct val="107000"/>
              </a:lnSpc>
              <a:spcBef>
                <a:spcPts val="720"/>
              </a:spcBef>
              <a:spcAft>
                <a:spcPts val="300"/>
              </a:spcAft>
              <a:buFont typeface="Arial" panose="020B0604020202020204" pitchFamily="34" charset="0"/>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questionne les élèves sur les activités réalisées (</a:t>
            </a:r>
            <a:r>
              <a:rPr lang="fr-FR" b="1" i="1" dirty="0">
                <a:solidFill>
                  <a:srgbClr val="262626"/>
                </a:solidFill>
                <a:latin typeface="Arial" panose="020B0604020202020204" pitchFamily="34" charset="0"/>
                <a:ea typeface="Century Gothic" panose="020B0502020202020204" pitchFamily="34" charset="0"/>
                <a:cs typeface="Arial" panose="020B0604020202020204" pitchFamily="34" charset="0"/>
              </a:rPr>
              <a:t>un rapporteur présente succinctement le travail qui a été effectué, les problèmes rencontrés...</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574675" marR="91440" lvl="0" indent="-285750" algn="just">
              <a:lnSpc>
                <a:spcPct val="107000"/>
              </a:lnSpc>
              <a:spcBef>
                <a:spcPts val="720"/>
              </a:spcBef>
              <a:spcAft>
                <a:spcPts val="300"/>
              </a:spcAft>
              <a:buFont typeface="Arial" panose="020B0604020202020204" pitchFamily="34" charset="0"/>
              <a:buChar char="•"/>
            </a:pP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structure un bilan des principales connaissances</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 acquises et en propose la formalisation (</a:t>
            </a: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trace écrite</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574675" marR="91440" lvl="0" indent="-285750" algn="just">
              <a:lnSpc>
                <a:spcPct val="107000"/>
              </a:lnSpc>
              <a:spcBef>
                <a:spcPts val="720"/>
              </a:spcBef>
              <a:spcAft>
                <a:spcPts val="300"/>
              </a:spcAft>
              <a:buFont typeface="Arial" panose="020B0604020202020204" pitchFamily="34" charset="0"/>
              <a:buChar char="•"/>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expose les activités qui seront réalisées la séance suivante,</a:t>
            </a:r>
          </a:p>
          <a:p>
            <a:pPr marL="554038" indent="-285750">
              <a:buFont typeface="Arial" panose="020B0604020202020204" pitchFamily="34" charset="0"/>
              <a:buChar char="•"/>
            </a:pPr>
            <a:r>
              <a:rPr lang="fr-FR" dirty="0">
                <a:latin typeface="Arial" panose="020B0604020202020204" pitchFamily="34" charset="0"/>
                <a:ea typeface="Century Gothic" panose="020B0502020202020204" pitchFamily="34" charset="0"/>
              </a:rPr>
              <a:t>fait des remarques sur le fonctionnement et le comportement de chaque groupe, s’assure du rangement du matériel</a:t>
            </a:r>
            <a:endParaRPr lang="fr-FR" dirty="0"/>
          </a:p>
        </p:txBody>
      </p:sp>
      <p:sp>
        <p:nvSpPr>
          <p:cNvPr id="8" name="Rectangle 7"/>
          <p:cNvSpPr/>
          <p:nvPr/>
        </p:nvSpPr>
        <p:spPr>
          <a:xfrm>
            <a:off x="1090886" y="3897481"/>
            <a:ext cx="2082621" cy="369332"/>
          </a:xfrm>
          <a:prstGeom prst="rect">
            <a:avLst/>
          </a:prstGeom>
        </p:spPr>
        <p:txBody>
          <a:bodyPr wrap="none">
            <a:spAutoFit/>
          </a:bodyPr>
          <a:lstStyle/>
          <a:p>
            <a:r>
              <a:rPr lang="fr-FR" b="1" dirty="0">
                <a:solidFill>
                  <a:srgbClr val="FF0000"/>
                </a:solidFill>
                <a:latin typeface="Arial" panose="020B0604020202020204" pitchFamily="34" charset="0"/>
                <a:cs typeface="Arial" panose="020B0604020202020204" pitchFamily="34" charset="0"/>
              </a:rPr>
              <a:t>Bilan (5 à 10 min)</a:t>
            </a:r>
          </a:p>
        </p:txBody>
      </p:sp>
    </p:spTree>
    <p:custDataLst>
      <p:custData r:id="rId1"/>
      <p:tags r:id="rId2"/>
    </p:custDataLst>
    <p:extLst>
      <p:ext uri="{BB962C8B-B14F-4D97-AF65-F5344CB8AC3E}">
        <p14:creationId xmlns:p14="http://schemas.microsoft.com/office/powerpoint/2010/main" val="379701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Organisation d’une séquence de technologie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grpSp>
        <p:nvGrpSpPr>
          <p:cNvPr id="28" name="Groupe 27"/>
          <p:cNvGrpSpPr/>
          <p:nvPr/>
        </p:nvGrpSpPr>
        <p:grpSpPr>
          <a:xfrm>
            <a:off x="1600231" y="1482769"/>
            <a:ext cx="10423728" cy="4242828"/>
            <a:chOff x="2460843" y="2886724"/>
            <a:chExt cx="10423728" cy="4242828"/>
          </a:xfrm>
        </p:grpSpPr>
        <p:sp>
          <p:nvSpPr>
            <p:cNvPr id="29" name="Rectangle 28"/>
            <p:cNvSpPr/>
            <p:nvPr/>
          </p:nvSpPr>
          <p:spPr>
            <a:xfrm>
              <a:off x="2460843" y="2886724"/>
              <a:ext cx="8081682" cy="4242828"/>
            </a:xfrm>
            <a:prstGeom prst="rect">
              <a:avLst/>
            </a:prstGeom>
          </p:spPr>
          <p:txBody>
            <a:bodyPr wrap="square">
              <a:spAutoFit/>
            </a:bodyPr>
            <a:lstStyle/>
            <a:p>
              <a:pPr marL="342900" marR="91440" lvl="0" indent="-342900">
                <a:lnSpc>
                  <a:spcPct val="107000"/>
                </a:lnSpc>
                <a:spcBef>
                  <a:spcPts val="600"/>
                </a:spcBef>
                <a:spcAft>
                  <a:spcPts val="600"/>
                </a:spcAft>
                <a:buFont typeface="Arial" panose="020B0604020202020204" pitchFamily="34" charset="0"/>
                <a:buChar char="•"/>
                <a:tabLst>
                  <a:tab pos="457200" algn="l"/>
                </a:tabLst>
              </a:pPr>
              <a:r>
                <a:rPr lang="fr-FR" sz="2800" dirty="0">
                  <a:solidFill>
                    <a:schemeClr val="accent1">
                      <a:lumMod val="50000"/>
                    </a:schemeClr>
                  </a:solidFill>
                  <a:latin typeface="Arial" panose="020B0604020202020204" pitchFamily="34" charset="0"/>
                  <a:ea typeface="SimSun" panose="02010600030101010101" pitchFamily="2" charset="-122"/>
                  <a:cs typeface="Arial" panose="020B0604020202020204" pitchFamily="34" charset="0"/>
                </a:rPr>
                <a:t>Situation problème (fait sociétal)</a:t>
              </a:r>
              <a:endParaRPr lang="fr-FR" sz="2800" dirty="0">
                <a:solidFill>
                  <a:schemeClr val="accent1">
                    <a:lumMod val="50000"/>
                  </a:schemeClr>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07000"/>
                </a:lnSpc>
                <a:spcBef>
                  <a:spcPts val="600"/>
                </a:spcBef>
                <a:spcAft>
                  <a:spcPts val="600"/>
                </a:spcAft>
                <a:buFont typeface="Arial" panose="020B0604020202020204" pitchFamily="34" charset="0"/>
                <a:buChar char="•"/>
                <a:tabLst>
                  <a:tab pos="457200" algn="l"/>
                </a:tabLst>
              </a:pPr>
              <a:r>
                <a:rPr lang="fr-FR" sz="2800" dirty="0">
                  <a:solidFill>
                    <a:schemeClr val="accent1">
                      <a:lumMod val="50000"/>
                    </a:schemeClr>
                  </a:solidFill>
                  <a:latin typeface="Arial" panose="020B0604020202020204" pitchFamily="34" charset="0"/>
                  <a:ea typeface="SimSun" panose="02010600030101010101" pitchFamily="2" charset="-122"/>
                  <a:cs typeface="Arial" panose="020B0604020202020204" pitchFamily="34" charset="0"/>
                </a:rPr>
                <a:t>Appropriation du problème</a:t>
              </a:r>
              <a:endParaRPr lang="fr-FR" sz="2800" dirty="0">
                <a:solidFill>
                  <a:schemeClr val="accent1">
                    <a:lumMod val="50000"/>
                  </a:schemeClr>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07000"/>
                </a:lnSpc>
                <a:spcBef>
                  <a:spcPts val="600"/>
                </a:spcBef>
                <a:spcAft>
                  <a:spcPts val="600"/>
                </a:spcAft>
                <a:buFont typeface="Arial" panose="020B0604020202020204" pitchFamily="34" charset="0"/>
                <a:buChar char="•"/>
                <a:tabLst>
                  <a:tab pos="457200" algn="l"/>
                </a:tabLst>
              </a:pPr>
              <a:r>
                <a:rPr lang="fr-FR" sz="2800" dirty="0">
                  <a:solidFill>
                    <a:schemeClr val="accent1">
                      <a:lumMod val="50000"/>
                    </a:schemeClr>
                  </a:solidFill>
                  <a:latin typeface="Arial" panose="020B0604020202020204" pitchFamily="34" charset="0"/>
                  <a:ea typeface="SimSun" panose="02010600030101010101" pitchFamily="2" charset="-122"/>
                  <a:cs typeface="Arial" panose="020B0604020202020204" pitchFamily="34" charset="0"/>
                </a:rPr>
                <a:t>Émission d’hypothèses</a:t>
              </a:r>
              <a:endParaRPr lang="fr-FR" sz="2800" dirty="0">
                <a:solidFill>
                  <a:schemeClr val="accent1">
                    <a:lumMod val="50000"/>
                  </a:schemeClr>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07000"/>
                </a:lnSpc>
                <a:spcBef>
                  <a:spcPts val="600"/>
                </a:spcBef>
                <a:spcAft>
                  <a:spcPts val="600"/>
                </a:spcAft>
                <a:buFont typeface="Arial" panose="020B0604020202020204" pitchFamily="34" charset="0"/>
                <a:buChar char="•"/>
                <a:tabLst>
                  <a:tab pos="457200" algn="l"/>
                </a:tabLst>
              </a:pPr>
              <a:r>
                <a:rPr lang="fr-FR" sz="2800" dirty="0">
                  <a:solidFill>
                    <a:schemeClr val="accent1">
                      <a:lumMod val="50000"/>
                    </a:schemeClr>
                  </a:solidFill>
                  <a:latin typeface="Arial" panose="020B0604020202020204" pitchFamily="34" charset="0"/>
                  <a:ea typeface="SimSun" panose="02010600030101010101" pitchFamily="2" charset="-122"/>
                  <a:cs typeface="Arial" panose="020B0604020202020204" pitchFamily="34" charset="0"/>
                </a:rPr>
                <a:t>Investigation, résolution de problème (activité)</a:t>
              </a:r>
              <a:endParaRPr lang="fr-FR" sz="2800" dirty="0">
                <a:solidFill>
                  <a:schemeClr val="accent1">
                    <a:lumMod val="50000"/>
                  </a:schemeClr>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07000"/>
                </a:lnSpc>
                <a:spcBef>
                  <a:spcPts val="600"/>
                </a:spcBef>
                <a:spcAft>
                  <a:spcPts val="600"/>
                </a:spcAft>
                <a:buFont typeface="Arial" panose="020B0604020202020204" pitchFamily="34" charset="0"/>
                <a:buChar char="•"/>
                <a:tabLst>
                  <a:tab pos="457200" algn="l"/>
                </a:tabLst>
              </a:pPr>
              <a:r>
                <a:rPr lang="fr-FR" sz="2800" dirty="0">
                  <a:solidFill>
                    <a:schemeClr val="accent1">
                      <a:lumMod val="50000"/>
                    </a:schemeClr>
                  </a:solidFill>
                  <a:latin typeface="Arial" panose="020B0604020202020204" pitchFamily="34" charset="0"/>
                  <a:ea typeface="SimSun" panose="02010600030101010101" pitchFamily="2" charset="-122"/>
                  <a:cs typeface="Arial" panose="020B0604020202020204" pitchFamily="34" charset="0"/>
                </a:rPr>
                <a:t>Restitution, synthèse, échanges</a:t>
              </a:r>
              <a:endParaRPr lang="fr-FR" sz="2800" dirty="0">
                <a:solidFill>
                  <a:schemeClr val="accent1">
                    <a:lumMod val="50000"/>
                  </a:schemeClr>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07000"/>
                </a:lnSpc>
                <a:spcBef>
                  <a:spcPts val="600"/>
                </a:spcBef>
                <a:spcAft>
                  <a:spcPts val="600"/>
                </a:spcAft>
                <a:buFont typeface="Arial" panose="020B0604020202020204" pitchFamily="34" charset="0"/>
                <a:buChar char="•"/>
                <a:tabLst>
                  <a:tab pos="457200" algn="l"/>
                </a:tabLst>
              </a:pPr>
              <a:r>
                <a:rPr lang="fr-FR" sz="2800" dirty="0">
                  <a:solidFill>
                    <a:schemeClr val="accent1">
                      <a:lumMod val="50000"/>
                    </a:schemeClr>
                  </a:solidFill>
                  <a:latin typeface="Arial" panose="020B0604020202020204" pitchFamily="34" charset="0"/>
                  <a:ea typeface="SimSun" panose="02010600030101010101" pitchFamily="2" charset="-122"/>
                  <a:cs typeface="Arial" panose="020B0604020202020204" pitchFamily="34" charset="0"/>
                </a:rPr>
                <a:t>Structuration des connaissances </a:t>
              </a:r>
              <a:r>
                <a:rPr lang="fr-FR" sz="1200" dirty="0">
                  <a:solidFill>
                    <a:schemeClr val="accent1">
                      <a:lumMod val="50000"/>
                    </a:schemeClr>
                  </a:solidFill>
                  <a:latin typeface="Arial" panose="020B0604020202020204" pitchFamily="34" charset="0"/>
                  <a:ea typeface="SimSun" panose="02010600030101010101" pitchFamily="2" charset="-122"/>
                  <a:cs typeface="Arial" panose="020B0604020202020204" pitchFamily="34" charset="0"/>
                </a:rPr>
                <a:t>(fiche connaissances)</a:t>
              </a:r>
            </a:p>
            <a:p>
              <a:pPr marL="342900" marR="91440" lvl="0" indent="-342900">
                <a:lnSpc>
                  <a:spcPct val="107000"/>
                </a:lnSpc>
                <a:spcBef>
                  <a:spcPts val="600"/>
                </a:spcBef>
                <a:spcAft>
                  <a:spcPts val="600"/>
                </a:spcAft>
                <a:buFont typeface="Arial" panose="020B0604020202020204" pitchFamily="34" charset="0"/>
                <a:buChar char="•"/>
                <a:tabLst>
                  <a:tab pos="457200" algn="l"/>
                </a:tabLst>
              </a:pPr>
              <a:r>
                <a:rPr lang="fr-FR" sz="2800" dirty="0">
                  <a:solidFill>
                    <a:schemeClr val="accent1">
                      <a:lumMod val="50000"/>
                    </a:schemeClr>
                  </a:solidFill>
                  <a:latin typeface="Arial" panose="020B0604020202020204" pitchFamily="34" charset="0"/>
                  <a:ea typeface="SimSun" panose="02010600030101010101" pitchFamily="2" charset="-122"/>
                  <a:cs typeface="Arial" panose="020B0604020202020204" pitchFamily="34" charset="0"/>
                </a:rPr>
                <a:t>Evaluation </a:t>
              </a:r>
              <a:r>
                <a:rPr lang="fr-FR" i="1" dirty="0">
                  <a:solidFill>
                    <a:schemeClr val="tx2">
                      <a:lumMod val="75000"/>
                    </a:schemeClr>
                  </a:solidFill>
                  <a:latin typeface="Arial" panose="020B0604020202020204" pitchFamily="34" charset="0"/>
                  <a:ea typeface="SimSun" panose="02010600030101010101" pitchFamily="2" charset="-122"/>
                  <a:cs typeface="Arial" panose="020B0604020202020204" pitchFamily="34" charset="0"/>
                </a:rPr>
                <a:t>sommative / par compétences</a:t>
              </a:r>
              <a:endParaRPr lang="fr-FR" i="1" dirty="0">
                <a:solidFill>
                  <a:schemeClr val="tx2">
                    <a:lumMod val="75000"/>
                  </a:schemeClr>
                </a:solidFill>
                <a:effectLst/>
                <a:latin typeface="Arial" panose="020B0604020202020204" pitchFamily="34" charset="0"/>
                <a:ea typeface="Century Gothic" panose="020B0502020202020204" pitchFamily="34" charset="0"/>
                <a:cs typeface="Times New Roman" panose="02020603050405020304" pitchFamily="18" charset="0"/>
              </a:endParaRPr>
            </a:p>
          </p:txBody>
        </p:sp>
        <p:sp>
          <p:nvSpPr>
            <p:cNvPr id="31" name="Rectangle 30"/>
            <p:cNvSpPr/>
            <p:nvPr/>
          </p:nvSpPr>
          <p:spPr>
            <a:xfrm>
              <a:off x="10609589" y="5161366"/>
              <a:ext cx="2274982" cy="369332"/>
            </a:xfrm>
            <a:prstGeom prst="rect">
              <a:avLst/>
            </a:prstGeom>
          </p:spPr>
          <p:txBody>
            <a:bodyPr wrap="none">
              <a:spAutoFit/>
            </a:bodyPr>
            <a:lstStyle/>
            <a:p>
              <a:r>
                <a:rPr lang="fr-FR" i="1" dirty="0">
                  <a:solidFill>
                    <a:schemeClr val="tx2">
                      <a:lumMod val="75000"/>
                    </a:schemeClr>
                  </a:solidFill>
                  <a:latin typeface="Arial" panose="020B0604020202020204" pitchFamily="34" charset="0"/>
                  <a:ea typeface="SimSun" panose="02010600030101010101" pitchFamily="2" charset="-122"/>
                  <a:cs typeface="Arial" panose="020B0604020202020204" pitchFamily="34" charset="0"/>
                </a:rPr>
                <a:t>Evaluation formative</a:t>
              </a:r>
              <a:endParaRPr lang="fr-FR" dirty="0"/>
            </a:p>
          </p:txBody>
        </p:sp>
        <p:sp>
          <p:nvSpPr>
            <p:cNvPr id="33" name="Accolade fermante 32"/>
            <p:cNvSpPr/>
            <p:nvPr/>
          </p:nvSpPr>
          <p:spPr>
            <a:xfrm>
              <a:off x="10152389" y="4906942"/>
              <a:ext cx="457200" cy="880753"/>
            </a:xfrm>
            <a:prstGeom prst="rightBrace">
              <a:avLst>
                <a:gd name="adj1" fmla="val 8333"/>
                <a:gd name="adj2" fmla="val 62038"/>
              </a:avLst>
            </a:prstGeom>
            <a:ln>
              <a:solidFill>
                <a:schemeClr val="accent2">
                  <a:lumMod val="75000"/>
                </a:schemeClr>
              </a:solidFill>
            </a:ln>
            <a:scene3d>
              <a:camera prst="isometricOffAxis1Left"/>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Tree>
    <p:custDataLst>
      <p:custData r:id="rId1"/>
      <p:tags r:id="rId2"/>
    </p:custDataLst>
    <p:extLst>
      <p:ext uri="{BB962C8B-B14F-4D97-AF65-F5344CB8AC3E}">
        <p14:creationId xmlns:p14="http://schemas.microsoft.com/office/powerpoint/2010/main" val="2160029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Organisation d’une séquence de technologie </a:t>
            </a:r>
          </a:p>
        </p:txBody>
      </p:sp>
      <p:pic>
        <p:nvPicPr>
          <p:cNvPr id="4" name="Imag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grpSp>
        <p:nvGrpSpPr>
          <p:cNvPr id="28" name="Groupe 27"/>
          <p:cNvGrpSpPr/>
          <p:nvPr>
            <p:custDataLst>
              <p:tags r:id="rId3"/>
            </p:custDataLst>
          </p:nvPr>
        </p:nvGrpSpPr>
        <p:grpSpPr>
          <a:xfrm>
            <a:off x="811368" y="815926"/>
            <a:ext cx="11380632" cy="5921396"/>
            <a:chOff x="811368" y="815926"/>
            <a:chExt cx="11380632" cy="5921396"/>
          </a:xfrm>
        </p:grpSpPr>
        <p:cxnSp>
          <p:nvCxnSpPr>
            <p:cNvPr id="29" name="Connecteur droit 28"/>
            <p:cNvCxnSpPr>
              <a:stCxn id="31" idx="6"/>
            </p:cNvCxnSpPr>
            <p:nvPr/>
          </p:nvCxnSpPr>
          <p:spPr>
            <a:xfrm flipV="1">
              <a:off x="2575362" y="3336280"/>
              <a:ext cx="7289592" cy="1246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1" name="Ellipse 30"/>
            <p:cNvSpPr/>
            <p:nvPr>
              <p:custDataLst>
                <p:tags r:id="rId4"/>
              </p:custDataLst>
            </p:nvPr>
          </p:nvSpPr>
          <p:spPr>
            <a:xfrm>
              <a:off x="847907" y="2520273"/>
              <a:ext cx="1727455" cy="1656939"/>
            </a:xfrm>
            <a:prstGeom prst="ellipse">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Objectifs pédagogiques</a:t>
              </a:r>
            </a:p>
          </p:txBody>
        </p:sp>
        <p:sp>
          <p:nvSpPr>
            <p:cNvPr id="33" name="ZoneTexte 32"/>
            <p:cNvSpPr txBox="1"/>
            <p:nvPr>
              <p:custDataLst>
                <p:tags r:id="rId5"/>
              </p:custDataLst>
            </p:nvPr>
          </p:nvSpPr>
          <p:spPr>
            <a:xfrm>
              <a:off x="2636940" y="2196296"/>
              <a:ext cx="461665" cy="2256528"/>
            </a:xfrm>
            <a:prstGeom prst="rect">
              <a:avLst/>
            </a:prstGeom>
          </p:spPr>
          <p:style>
            <a:lnRef idx="1">
              <a:schemeClr val="dk1"/>
            </a:lnRef>
            <a:fillRef idx="3">
              <a:schemeClr val="dk1"/>
            </a:fillRef>
            <a:effectRef idx="2">
              <a:schemeClr val="dk1"/>
            </a:effectRef>
            <a:fontRef idx="minor">
              <a:schemeClr val="lt1"/>
            </a:fontRef>
          </p:style>
          <p:txBody>
            <a:bodyPr vert="vert270" wrap="square" rtlCol="0">
              <a:spAutoFit/>
            </a:bodyPr>
            <a:lstStyle/>
            <a:p>
              <a:pPr algn="ctr"/>
              <a:r>
                <a:rPr lang="fr-FR" dirty="0"/>
                <a:t>Situation déclenchante</a:t>
              </a:r>
            </a:p>
          </p:txBody>
        </p:sp>
        <p:sp>
          <p:nvSpPr>
            <p:cNvPr id="34" name="ZoneTexte 33"/>
            <p:cNvSpPr txBox="1"/>
            <p:nvPr>
              <p:custDataLst>
                <p:tags r:id="rId6"/>
              </p:custDataLst>
            </p:nvPr>
          </p:nvSpPr>
          <p:spPr>
            <a:xfrm>
              <a:off x="3211374" y="2208016"/>
              <a:ext cx="461665" cy="2256528"/>
            </a:xfrm>
            <a:prstGeom prst="rect">
              <a:avLst/>
            </a:prstGeom>
          </p:spPr>
          <p:style>
            <a:lnRef idx="1">
              <a:schemeClr val="dk1"/>
            </a:lnRef>
            <a:fillRef idx="3">
              <a:schemeClr val="dk1"/>
            </a:fillRef>
            <a:effectRef idx="2">
              <a:schemeClr val="dk1"/>
            </a:effectRef>
            <a:fontRef idx="minor">
              <a:schemeClr val="lt1"/>
            </a:fontRef>
          </p:style>
          <p:txBody>
            <a:bodyPr vert="vert270" wrap="square" rtlCol="0">
              <a:spAutoFit/>
            </a:bodyPr>
            <a:lstStyle/>
            <a:p>
              <a:pPr algn="ctr"/>
              <a:r>
                <a:rPr lang="fr-FR" dirty="0"/>
                <a:t>Situation problème</a:t>
              </a:r>
            </a:p>
          </p:txBody>
        </p:sp>
        <p:sp>
          <p:nvSpPr>
            <p:cNvPr id="37" name="Rectangle à coins arrondis 36"/>
            <p:cNvSpPr/>
            <p:nvPr>
              <p:custDataLst>
                <p:tags r:id="rId7"/>
              </p:custDataLst>
            </p:nvPr>
          </p:nvSpPr>
          <p:spPr>
            <a:xfrm>
              <a:off x="3774164" y="2494568"/>
              <a:ext cx="2869809" cy="18515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Activités d’apprentissage basées sur :</a:t>
              </a:r>
            </a:p>
            <a:p>
              <a:pPr algn="ctr"/>
              <a:r>
                <a:rPr lang="fr-FR" dirty="0">
                  <a:ln w="0"/>
                  <a:solidFill>
                    <a:schemeClr val="tx1"/>
                  </a:solidFill>
                  <a:effectLst>
                    <a:outerShdw blurRad="38100" dist="19050" dir="2700000" algn="tl" rotWithShape="0">
                      <a:schemeClr val="dk1">
                        <a:alpha val="40000"/>
                      </a:schemeClr>
                    </a:outerShdw>
                  </a:effectLst>
                </a:rPr>
                <a:t> la démarche d’investigation ou résolution de problèmes</a:t>
              </a:r>
            </a:p>
          </p:txBody>
        </p:sp>
        <p:pic>
          <p:nvPicPr>
            <p:cNvPr id="38" name="Image 3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757405" y="2559011"/>
              <a:ext cx="2853917" cy="1812258"/>
            </a:xfrm>
            <a:prstGeom prst="rect">
              <a:avLst/>
            </a:prstGeom>
          </p:spPr>
        </p:pic>
        <p:sp>
          <p:nvSpPr>
            <p:cNvPr id="39" name="ZoneTexte 38"/>
            <p:cNvSpPr txBox="1"/>
            <p:nvPr>
              <p:custDataLst>
                <p:tags r:id="rId8"/>
              </p:custDataLst>
            </p:nvPr>
          </p:nvSpPr>
          <p:spPr>
            <a:xfrm>
              <a:off x="6818048" y="2601285"/>
              <a:ext cx="2680323" cy="1446550"/>
            </a:xfrm>
            <a:prstGeom prst="rect">
              <a:avLst/>
            </a:prstGeom>
            <a:noFill/>
          </p:spPr>
          <p:txBody>
            <a:bodyPr wrap="square" rtlCol="0">
              <a:spAutoFit/>
            </a:bodyPr>
            <a:lstStyle/>
            <a:p>
              <a:r>
                <a:rPr lang="fr-FR" sz="2200" dirty="0"/>
                <a:t>Restitution écrite / orale</a:t>
              </a:r>
            </a:p>
            <a:p>
              <a:r>
                <a:rPr lang="fr-FR" sz="2200" dirty="0"/>
                <a:t>Confrontation et échanges argumentés</a:t>
              </a:r>
            </a:p>
          </p:txBody>
        </p:sp>
        <p:sp>
          <p:nvSpPr>
            <p:cNvPr id="40" name="ZoneTexte 39"/>
            <p:cNvSpPr txBox="1"/>
            <p:nvPr>
              <p:custDataLst>
                <p:tags r:id="rId9"/>
              </p:custDataLst>
            </p:nvPr>
          </p:nvSpPr>
          <p:spPr>
            <a:xfrm>
              <a:off x="9864954" y="2803348"/>
              <a:ext cx="205038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200" dirty="0">
                  <a:ln w="0"/>
                  <a:solidFill>
                    <a:schemeClr val="tx1"/>
                  </a:solidFill>
                  <a:effectLst>
                    <a:outerShdw blurRad="38100" dist="19050" dir="2700000" algn="tl" rotWithShape="0">
                      <a:schemeClr val="dk1">
                        <a:alpha val="40000"/>
                      </a:schemeClr>
                    </a:outerShdw>
                  </a:effectLst>
                </a:rPr>
                <a:t>Synthèse des connaissances</a:t>
              </a:r>
            </a:p>
          </p:txBody>
        </p:sp>
        <p:sp>
          <p:nvSpPr>
            <p:cNvPr id="41" name="Rogner un rectangle avec un coin diagonal 40"/>
            <p:cNvSpPr/>
            <p:nvPr>
              <p:custDataLst>
                <p:tags r:id="rId10"/>
              </p:custDataLst>
            </p:nvPr>
          </p:nvSpPr>
          <p:spPr>
            <a:xfrm>
              <a:off x="5150396" y="4620764"/>
              <a:ext cx="2337338" cy="271418"/>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Evaluation formative</a:t>
              </a:r>
            </a:p>
          </p:txBody>
        </p:sp>
        <p:pic>
          <p:nvPicPr>
            <p:cNvPr id="42" name="Image 4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106078" y="4094891"/>
              <a:ext cx="1369406" cy="19396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3" name="ZoneTexte 42"/>
            <p:cNvSpPr txBox="1"/>
            <p:nvPr>
              <p:custDataLst>
                <p:tags r:id="rId11"/>
              </p:custDataLst>
            </p:nvPr>
          </p:nvSpPr>
          <p:spPr>
            <a:xfrm>
              <a:off x="10028418" y="4429560"/>
              <a:ext cx="1555867" cy="1200329"/>
            </a:xfrm>
            <a:prstGeom prst="rect">
              <a:avLst/>
            </a:prstGeom>
            <a:noFill/>
            <a:effectLst>
              <a:outerShdw blurRad="50800" dist="38100" dir="13500000" algn="br" rotWithShape="0">
                <a:prstClr val="black">
                  <a:alpha val="40000"/>
                </a:prstClr>
              </a:outerShdw>
            </a:effectLst>
          </p:spPr>
          <p:txBody>
            <a:bodyPr wrap="square" rtlCol="0">
              <a:spAutoFit/>
            </a:bodyPr>
            <a:lstStyle/>
            <a:p>
              <a:r>
                <a:rPr lang="fr-FR" dirty="0"/>
                <a:t>Structuration à l’aide des fiches  connaissances</a:t>
              </a:r>
            </a:p>
          </p:txBody>
        </p:sp>
        <p:sp>
          <p:nvSpPr>
            <p:cNvPr id="45" name="Flèche droite rayée 43"/>
            <p:cNvSpPr/>
            <p:nvPr>
              <p:custDataLst>
                <p:tags r:id="rId12"/>
              </p:custDataLst>
            </p:nvPr>
          </p:nvSpPr>
          <p:spPr>
            <a:xfrm>
              <a:off x="8068052" y="5491081"/>
              <a:ext cx="1788138" cy="8931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Apprendre</a:t>
              </a:r>
            </a:p>
          </p:txBody>
        </p:sp>
        <p:sp>
          <p:nvSpPr>
            <p:cNvPr id="48" name="Parchemin horizontal 44"/>
            <p:cNvSpPr/>
            <p:nvPr>
              <p:custDataLst>
                <p:tags r:id="rId13"/>
              </p:custDataLst>
            </p:nvPr>
          </p:nvSpPr>
          <p:spPr>
            <a:xfrm>
              <a:off x="3774164" y="5453550"/>
              <a:ext cx="3512901" cy="8787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 sommative / par compétences</a:t>
              </a:r>
            </a:p>
          </p:txBody>
        </p:sp>
        <p:sp>
          <p:nvSpPr>
            <p:cNvPr id="52" name="Rectangle à coins arrondis 45"/>
            <p:cNvSpPr/>
            <p:nvPr>
              <p:custDataLst>
                <p:tags r:id="rId14"/>
              </p:custDataLst>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54" name="Organigramme : Données stockées 53"/>
            <p:cNvSpPr/>
            <p:nvPr>
              <p:custDataLst>
                <p:tags r:id="rId15"/>
              </p:custDataLst>
            </p:nvPr>
          </p:nvSpPr>
          <p:spPr>
            <a:xfrm>
              <a:off x="2401684" y="1201999"/>
              <a:ext cx="2081044" cy="962145"/>
            </a:xfrm>
            <a:prstGeom prst="flowChartOnlineStora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t>S’approprier</a:t>
              </a:r>
            </a:p>
          </p:txBody>
        </p:sp>
        <p:sp>
          <p:nvSpPr>
            <p:cNvPr id="56" name="Organigramme : Données stockées 55"/>
            <p:cNvSpPr/>
            <p:nvPr>
              <p:custDataLst>
                <p:tags r:id="rId16"/>
              </p:custDataLst>
            </p:nvPr>
          </p:nvSpPr>
          <p:spPr>
            <a:xfrm>
              <a:off x="4076965" y="1186908"/>
              <a:ext cx="3097558" cy="992328"/>
            </a:xfrm>
            <a:prstGeom prst="flowChartOnlineStorage">
              <a:avLst/>
            </a:prstGeom>
            <a:solidFill>
              <a:srgbClr val="B2CFA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Découvrir</a:t>
              </a:r>
            </a:p>
            <a:p>
              <a:pPr algn="ctr"/>
              <a:r>
                <a:rPr lang="fr-FR" dirty="0">
                  <a:ln w="0"/>
                  <a:solidFill>
                    <a:schemeClr val="tx1"/>
                  </a:solidFill>
                  <a:effectLst>
                    <a:outerShdw blurRad="38100" dist="19050" dir="2700000" algn="tl" rotWithShape="0">
                      <a:schemeClr val="dk1">
                        <a:alpha val="40000"/>
                      </a:schemeClr>
                    </a:outerShdw>
                  </a:effectLst>
                </a:rPr>
                <a:t>Comprendre</a:t>
              </a:r>
            </a:p>
            <a:p>
              <a:pPr algn="ctr"/>
              <a:r>
                <a:rPr lang="fr-FR" dirty="0">
                  <a:ln w="0"/>
                  <a:solidFill>
                    <a:schemeClr val="tx1"/>
                  </a:solidFill>
                  <a:effectLst>
                    <a:outerShdw blurRad="38100" dist="19050" dir="2700000" algn="tl" rotWithShape="0">
                      <a:schemeClr val="dk1">
                        <a:alpha val="40000"/>
                      </a:schemeClr>
                    </a:outerShdw>
                  </a:effectLst>
                </a:rPr>
                <a:t>Résoudre</a:t>
              </a:r>
              <a:endParaRPr lang="fr-FR" dirty="0"/>
            </a:p>
          </p:txBody>
        </p:sp>
        <p:sp>
          <p:nvSpPr>
            <p:cNvPr id="57" name="Organigramme : Données stockées 56"/>
            <p:cNvSpPr/>
            <p:nvPr>
              <p:custDataLst>
                <p:tags r:id="rId17"/>
              </p:custDataLst>
            </p:nvPr>
          </p:nvSpPr>
          <p:spPr>
            <a:xfrm>
              <a:off x="6643972" y="1186907"/>
              <a:ext cx="3293466" cy="992328"/>
            </a:xfrm>
            <a:prstGeom prst="flowChartOnlineStorage">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Expliciter</a:t>
              </a:r>
              <a:endParaRPr lang="fr-FR" dirty="0"/>
            </a:p>
          </p:txBody>
        </p:sp>
        <p:sp>
          <p:nvSpPr>
            <p:cNvPr id="58" name="Organigramme : Données stockées 57"/>
            <p:cNvSpPr/>
            <p:nvPr>
              <p:custDataLst>
                <p:tags r:id="rId18"/>
              </p:custDataLst>
            </p:nvPr>
          </p:nvSpPr>
          <p:spPr>
            <a:xfrm>
              <a:off x="9359213" y="1178853"/>
              <a:ext cx="2556121" cy="992328"/>
            </a:xfrm>
            <a:prstGeom prst="flowChartOnlineStorage">
              <a:avLst/>
            </a:prstGeom>
            <a:solidFill>
              <a:srgbClr val="F4823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Structurer / Synthétiser</a:t>
              </a:r>
            </a:p>
          </p:txBody>
        </p:sp>
        <p:cxnSp>
          <p:nvCxnSpPr>
            <p:cNvPr id="59" name="Connecteur droit avec flèche 58"/>
            <p:cNvCxnSpPr/>
            <p:nvPr/>
          </p:nvCxnSpPr>
          <p:spPr>
            <a:xfrm flipV="1">
              <a:off x="5150397" y="4362694"/>
              <a:ext cx="1" cy="2650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V="1">
              <a:off x="7507856" y="4370095"/>
              <a:ext cx="1" cy="2650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5150397" y="4614899"/>
              <a:ext cx="2365079" cy="12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en arc 53"/>
            <p:cNvCxnSpPr/>
            <p:nvPr/>
          </p:nvCxnSpPr>
          <p:spPr>
            <a:xfrm rot="10800000">
              <a:off x="1416706" y="4412597"/>
              <a:ext cx="1961393" cy="1671567"/>
            </a:xfrm>
            <a:prstGeom prst="curvedConnector3">
              <a:avLst>
                <a:gd name="adj1" fmla="val 39579"/>
              </a:avLst>
            </a:prstGeom>
            <a:ln w="38100">
              <a:tailEnd type="triangle"/>
            </a:ln>
          </p:spPr>
          <p:style>
            <a:lnRef idx="1">
              <a:schemeClr val="accent1"/>
            </a:lnRef>
            <a:fillRef idx="0">
              <a:schemeClr val="accent1"/>
            </a:fillRef>
            <a:effectRef idx="0">
              <a:schemeClr val="accent1"/>
            </a:effectRef>
            <a:fontRef idx="minor">
              <a:schemeClr val="tx1"/>
            </a:fontRef>
          </p:style>
        </p:cxnSp>
      </p:grpSp>
    </p:spTree>
    <p:custDataLst>
      <p:custData r:id="rId1"/>
      <p:tags r:id="rId2"/>
    </p:custDataLst>
    <p:extLst>
      <p:ext uri="{BB962C8B-B14F-4D97-AF65-F5344CB8AC3E}">
        <p14:creationId xmlns:p14="http://schemas.microsoft.com/office/powerpoint/2010/main" val="2576929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Image 14"/>
          <p:cNvPicPr/>
          <p:nvPr/>
        </p:nvPicPr>
        <p:blipFill rotWithShape="1">
          <a:blip r:embed="rId5" cstate="print">
            <a:extLst>
              <a:ext uri="{28A0092B-C50C-407E-A947-70E740481C1C}">
                <a14:useLocalDpi xmlns:a14="http://schemas.microsoft.com/office/drawing/2010/main" val="0"/>
              </a:ext>
            </a:extLst>
          </a:blip>
          <a:srcRect t="13393"/>
          <a:stretch/>
        </p:blipFill>
        <p:spPr>
          <a:xfrm>
            <a:off x="1629453" y="1678073"/>
            <a:ext cx="9250681" cy="4913646"/>
          </a:xfrm>
          <a:prstGeom prst="rect">
            <a:avLst/>
          </a:prstGeom>
        </p:spPr>
      </p:pic>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Imaginer – choisir – décider – agir – anticiper - tester</a:t>
            </a:r>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6" name="Rectangle 5"/>
          <p:cNvSpPr/>
          <p:nvPr/>
        </p:nvSpPr>
        <p:spPr>
          <a:xfrm>
            <a:off x="1463898" y="1109610"/>
            <a:ext cx="9071019"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dirty="0"/>
              <a:t>Le laboratoire de technologie, un lieu pour comprendre et expliquer</a:t>
            </a:r>
          </a:p>
        </p:txBody>
      </p:sp>
    </p:spTree>
    <p:custDataLst>
      <p:custData r:id="rId1"/>
      <p:tags r:id="rId2"/>
    </p:custDataLst>
    <p:extLst>
      <p:ext uri="{BB962C8B-B14F-4D97-AF65-F5344CB8AC3E}">
        <p14:creationId xmlns:p14="http://schemas.microsoft.com/office/powerpoint/2010/main" val="1242265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Equipements</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pic>
        <p:nvPicPr>
          <p:cNvPr id="15" name="Image 14"/>
          <p:cNvPicPr/>
          <p:nvPr/>
        </p:nvPicPr>
        <p:blipFill>
          <a:blip r:embed="rId7">
            <a:extLst>
              <a:ext uri="{28A0092B-C50C-407E-A947-70E740481C1C}">
                <a14:useLocalDpi xmlns:a14="http://schemas.microsoft.com/office/drawing/2010/main" val="0"/>
              </a:ext>
            </a:extLst>
          </a:blip>
          <a:stretch>
            <a:fillRect/>
          </a:stretch>
        </p:blipFill>
        <p:spPr>
          <a:xfrm>
            <a:off x="1188758" y="1188216"/>
            <a:ext cx="4840253" cy="5413565"/>
          </a:xfrm>
          <a:prstGeom prst="rect">
            <a:avLst/>
          </a:prstGeom>
        </p:spPr>
      </p:pic>
      <p:sp>
        <p:nvSpPr>
          <p:cNvPr id="7" name="Rectangle 6"/>
          <p:cNvSpPr/>
          <p:nvPr/>
        </p:nvSpPr>
        <p:spPr>
          <a:xfrm>
            <a:off x="6029011" y="3530283"/>
            <a:ext cx="6096000" cy="729430"/>
          </a:xfrm>
          <a:prstGeom prst="rect">
            <a:avLst/>
          </a:prstGeom>
        </p:spPr>
        <p:txBody>
          <a:bodyPr>
            <a:spAutoFit/>
          </a:bodyPr>
          <a:lstStyle/>
          <a:p>
            <a:pPr marL="90170" marR="90170">
              <a:lnSpc>
                <a:spcPct val="115000"/>
              </a:lnSpc>
              <a:spcBef>
                <a:spcPts val="300"/>
              </a:spcBef>
              <a:spcAft>
                <a:spcPts val="300"/>
              </a:spcAft>
            </a:pPr>
            <a:r>
              <a:rPr lang="fr-FR" u="sng" dirty="0">
                <a:solidFill>
                  <a:srgbClr val="262626"/>
                </a:solidFill>
                <a:latin typeface="Arial" panose="020B0604020202020204" pitchFamily="34" charset="0"/>
                <a:ea typeface="Century Gothic" panose="020B0502020202020204" pitchFamily="34" charset="0"/>
                <a:cs typeface="Arial" panose="020B0604020202020204" pitchFamily="34" charset="0"/>
                <a:hlinkClick r:id="rId8"/>
              </a:rPr>
              <a:t>Télécharger le guide d’équipement des collèges pour les disciplines scientifiques</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p:txBody>
      </p:sp>
    </p:spTree>
    <p:custDataLst>
      <p:custData r:id="rId1"/>
      <p:tags r:id="rId2"/>
    </p:custDataLst>
    <p:extLst>
      <p:ext uri="{BB962C8B-B14F-4D97-AF65-F5344CB8AC3E}">
        <p14:creationId xmlns:p14="http://schemas.microsoft.com/office/powerpoint/2010/main" val="1357368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Finalités</a:t>
            </a:r>
          </a:p>
        </p:txBody>
      </p:sp>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7" name="Espace réservé du contenu 2"/>
          <p:cNvSpPr txBox="1">
            <a:spLocks/>
          </p:cNvSpPr>
          <p:nvPr/>
        </p:nvSpPr>
        <p:spPr>
          <a:xfrm>
            <a:off x="1461246" y="1211878"/>
            <a:ext cx="9901519" cy="48007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2" pitchFamily="18" charset="2"/>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sz="28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9pPr>
          </a:lstStyle>
          <a:p>
            <a:pPr marL="285750" indent="-285750" algn="l">
              <a:spcBef>
                <a:spcPts val="600"/>
              </a:spcBef>
              <a:spcAft>
                <a:spcPts val="1200"/>
              </a:spcAft>
              <a:buFont typeface="Wingdings" panose="05000000000000000000" pitchFamily="2" charset="2"/>
              <a:buChar char="q"/>
            </a:pPr>
            <a:endParaRPr lang="fr-FR" sz="1800" dirty="0">
              <a:solidFill>
                <a:schemeClr val="tx2"/>
              </a:solidFill>
              <a:latin typeface="Arial" panose="020B0604020202020204" pitchFamily="34" charset="0"/>
              <a:cs typeface="Arial" panose="020B0604020202020204"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416567651"/>
              </p:ext>
            </p:extLst>
          </p:nvPr>
        </p:nvGraphicFramePr>
        <p:xfrm>
          <a:off x="847164" y="749699"/>
          <a:ext cx="11082075" cy="1939740"/>
        </p:xfrm>
        <a:graphic>
          <a:graphicData uri="http://schemas.openxmlformats.org/drawingml/2006/table">
            <a:tbl>
              <a:tblPr>
                <a:tableStyleId>{5C22544A-7EE6-4342-B048-85BDC9FD1C3A}</a:tableStyleId>
              </a:tblPr>
              <a:tblGrid>
                <a:gridCol w="11082075">
                  <a:extLst>
                    <a:ext uri="{9D8B030D-6E8A-4147-A177-3AD203B41FA5}">
                      <a16:colId xmlns:a16="http://schemas.microsoft.com/office/drawing/2014/main" val="3935503641"/>
                    </a:ext>
                  </a:extLst>
                </a:gridCol>
              </a:tblGrid>
              <a:tr h="1939740">
                <a:tc>
                  <a:txBody>
                    <a:bodyPr/>
                    <a:lstStyle/>
                    <a:p>
                      <a:pPr marL="91440" marR="91440" algn="just">
                        <a:lnSpc>
                          <a:spcPct val="115000"/>
                        </a:lnSpc>
                        <a:spcBef>
                          <a:spcPts val="600"/>
                        </a:spcBef>
                        <a:spcAft>
                          <a:spcPts val="1000"/>
                        </a:spcAft>
                      </a:pPr>
                      <a:r>
                        <a:rPr lang="fr-FR" sz="2000" dirty="0">
                          <a:effectLst/>
                        </a:rPr>
                        <a:t>Au cycle 3  « CM1</a:t>
                      </a:r>
                      <a:r>
                        <a:rPr lang="fr-FR" sz="2000" baseline="0" dirty="0">
                          <a:effectLst/>
                        </a:rPr>
                        <a:t> / CM2 / 6</a:t>
                      </a:r>
                      <a:r>
                        <a:rPr lang="fr-FR" sz="2000" baseline="30000" dirty="0">
                          <a:effectLst/>
                        </a:rPr>
                        <a:t>ème</a:t>
                      </a:r>
                      <a:r>
                        <a:rPr lang="fr-FR" sz="2000" baseline="0" dirty="0">
                          <a:effectLst/>
                        </a:rPr>
                        <a:t> </a:t>
                      </a:r>
                      <a:r>
                        <a:rPr lang="fr-FR" sz="2000" dirty="0">
                          <a:effectLst/>
                        </a:rPr>
                        <a:t>: </a:t>
                      </a:r>
                    </a:p>
                    <a:p>
                      <a:pPr marL="91440" marR="91440" algn="just">
                        <a:lnSpc>
                          <a:spcPct val="115000"/>
                        </a:lnSpc>
                        <a:spcBef>
                          <a:spcPts val="600"/>
                        </a:spcBef>
                        <a:spcAft>
                          <a:spcPts val="1000"/>
                        </a:spcAft>
                      </a:pPr>
                      <a:r>
                        <a:rPr lang="fr-FR" sz="1600" dirty="0">
                          <a:effectLst/>
                        </a:rPr>
                        <a:t>L’enseignement des sciences et de la technologie a pour objectif de faire acquérir aux élèves </a:t>
                      </a:r>
                      <a:r>
                        <a:rPr lang="fr-FR" sz="1600" b="1" dirty="0">
                          <a:effectLst/>
                        </a:rPr>
                        <a:t>une première culture scientifique et technique</a:t>
                      </a:r>
                      <a:r>
                        <a:rPr lang="fr-FR" sz="1600" dirty="0">
                          <a:effectLst/>
                        </a:rPr>
                        <a:t> indispensable à la description et la </a:t>
                      </a:r>
                      <a:r>
                        <a:rPr lang="fr-FR" sz="1600" b="1" dirty="0">
                          <a:effectLst/>
                        </a:rPr>
                        <a:t>compréhension du monde</a:t>
                      </a:r>
                      <a:r>
                        <a:rPr lang="fr-FR" sz="1600" dirty="0">
                          <a:effectLst/>
                        </a:rPr>
                        <a:t> et des grands défis de l’humanité. </a:t>
                      </a:r>
                    </a:p>
                    <a:p>
                      <a:pPr marL="377190" marR="91440" indent="-285750" algn="just">
                        <a:lnSpc>
                          <a:spcPct val="115000"/>
                        </a:lnSpc>
                        <a:spcBef>
                          <a:spcPts val="300"/>
                        </a:spcBef>
                        <a:spcAft>
                          <a:spcPts val="300"/>
                        </a:spcAft>
                        <a:buFont typeface="Arial" panose="020B0604020202020204" pitchFamily="34" charset="0"/>
                        <a:buChar char="•"/>
                      </a:pPr>
                      <a:r>
                        <a:rPr lang="fr-FR" sz="1600" dirty="0">
                          <a:effectLst/>
                        </a:rPr>
                        <a:t>Proposer des explications et des solutions à des </a:t>
                      </a:r>
                      <a:r>
                        <a:rPr lang="fr-FR" sz="1600" b="1" dirty="0">
                          <a:effectLst/>
                        </a:rPr>
                        <a:t>problèmes d’ordre scientifique et technique. </a:t>
                      </a:r>
                    </a:p>
                    <a:p>
                      <a:pPr marL="377190" marR="91440" indent="-285750" algn="just">
                        <a:lnSpc>
                          <a:spcPct val="115000"/>
                        </a:lnSpc>
                        <a:spcBef>
                          <a:spcPts val="300"/>
                        </a:spcBef>
                        <a:spcAft>
                          <a:spcPts val="300"/>
                        </a:spcAft>
                        <a:buFont typeface="Arial" panose="020B0604020202020204" pitchFamily="34" charset="0"/>
                        <a:buChar char="•"/>
                      </a:pPr>
                      <a:r>
                        <a:rPr lang="fr-FR" sz="1600" dirty="0">
                          <a:effectLst/>
                        </a:rPr>
                        <a:t>Les situations où ils mobilisent </a:t>
                      </a:r>
                      <a:r>
                        <a:rPr lang="fr-FR" sz="1600" b="1" dirty="0">
                          <a:effectLst/>
                        </a:rPr>
                        <a:t>savoir et savoir-faire </a:t>
                      </a:r>
                      <a:r>
                        <a:rPr lang="fr-FR" sz="1600" dirty="0">
                          <a:effectLst/>
                        </a:rPr>
                        <a:t>pour mener une tâche complexe sont introduites progressivement</a:t>
                      </a:r>
                      <a:endParaRPr lang="fr-FR" sz="1600" dirty="0">
                        <a:solidFill>
                          <a:srgbClr val="262626"/>
                        </a:solidFill>
                        <a:effectLst/>
                        <a:latin typeface="Arial" panose="020B0604020202020204" pitchFamily="34" charset="0"/>
                        <a:ea typeface="Century Gothic" panose="020B050202020202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131191428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308792920"/>
              </p:ext>
            </p:extLst>
          </p:nvPr>
        </p:nvGraphicFramePr>
        <p:xfrm>
          <a:off x="811367" y="2768880"/>
          <a:ext cx="11117873" cy="4075684"/>
        </p:xfrm>
        <a:graphic>
          <a:graphicData uri="http://schemas.openxmlformats.org/drawingml/2006/table">
            <a:tbl>
              <a:tblPr>
                <a:tableStyleId>{5C22544A-7EE6-4342-B048-85BDC9FD1C3A}</a:tableStyleId>
              </a:tblPr>
              <a:tblGrid>
                <a:gridCol w="11117873">
                  <a:extLst>
                    <a:ext uri="{9D8B030D-6E8A-4147-A177-3AD203B41FA5}">
                      <a16:colId xmlns:a16="http://schemas.microsoft.com/office/drawing/2014/main" val="1432428472"/>
                    </a:ext>
                  </a:extLst>
                </a:gridCol>
              </a:tblGrid>
              <a:tr h="4075684">
                <a:tc>
                  <a:txBody>
                    <a:bodyPr/>
                    <a:lstStyle/>
                    <a:p>
                      <a:pPr marL="91440" marR="91440" algn="just">
                        <a:lnSpc>
                          <a:spcPct val="115000"/>
                        </a:lnSpc>
                        <a:spcBef>
                          <a:spcPts val="1000"/>
                        </a:spcBef>
                        <a:spcAft>
                          <a:spcPts val="1000"/>
                        </a:spcAft>
                      </a:pPr>
                      <a:r>
                        <a:rPr lang="fr-FR" sz="2000" b="0" dirty="0">
                          <a:effectLst/>
                        </a:rPr>
                        <a:t>Au cycle 4 </a:t>
                      </a:r>
                      <a:r>
                        <a:rPr lang="fr-FR" sz="2000" dirty="0">
                          <a:effectLst/>
                        </a:rPr>
                        <a:t> « 5</a:t>
                      </a:r>
                      <a:r>
                        <a:rPr lang="fr-FR" sz="2000" baseline="30000" dirty="0">
                          <a:effectLst/>
                        </a:rPr>
                        <a:t>ème</a:t>
                      </a:r>
                      <a:r>
                        <a:rPr lang="fr-FR" sz="2000" dirty="0">
                          <a:effectLst/>
                        </a:rPr>
                        <a:t> /</a:t>
                      </a:r>
                      <a:r>
                        <a:rPr lang="fr-FR" sz="2000" baseline="0" dirty="0">
                          <a:effectLst/>
                        </a:rPr>
                        <a:t> 4</a:t>
                      </a:r>
                      <a:r>
                        <a:rPr lang="fr-FR" sz="2000" baseline="30000" dirty="0">
                          <a:effectLst/>
                        </a:rPr>
                        <a:t>ème</a:t>
                      </a:r>
                      <a:r>
                        <a:rPr lang="fr-FR" sz="2000" baseline="0" dirty="0">
                          <a:effectLst/>
                        </a:rPr>
                        <a:t> /  3</a:t>
                      </a:r>
                      <a:r>
                        <a:rPr lang="fr-FR" sz="2000" baseline="30000" dirty="0">
                          <a:effectLst/>
                        </a:rPr>
                        <a:t>ème</a:t>
                      </a:r>
                      <a:r>
                        <a:rPr lang="fr-FR" sz="2000" baseline="0" dirty="0">
                          <a:effectLst/>
                        </a:rPr>
                        <a:t> </a:t>
                      </a:r>
                      <a:endParaRPr lang="fr-FR" sz="2000" dirty="0">
                        <a:effectLst/>
                      </a:endParaRPr>
                    </a:p>
                    <a:p>
                      <a:pPr marL="91440" marR="91440" algn="just">
                        <a:lnSpc>
                          <a:spcPct val="115000"/>
                        </a:lnSpc>
                        <a:spcBef>
                          <a:spcPts val="1000"/>
                        </a:spcBef>
                        <a:spcAft>
                          <a:spcPts val="1000"/>
                        </a:spcAft>
                      </a:pPr>
                      <a:r>
                        <a:rPr lang="fr-FR" sz="1400" dirty="0">
                          <a:effectLst/>
                        </a:rPr>
                        <a:t>La technologie décrit et explique des </a:t>
                      </a:r>
                      <a:r>
                        <a:rPr lang="fr-FR" sz="1400" b="1" dirty="0">
                          <a:solidFill>
                            <a:srgbClr val="FF0000"/>
                          </a:solidFill>
                          <a:effectLst/>
                        </a:rPr>
                        <a:t>objets et des systèmes techniques</a:t>
                      </a:r>
                      <a:r>
                        <a:rPr lang="fr-FR" sz="1400" dirty="0">
                          <a:solidFill>
                            <a:srgbClr val="FF0000"/>
                          </a:solidFill>
                          <a:effectLst/>
                        </a:rPr>
                        <a:t> </a:t>
                      </a:r>
                      <a:r>
                        <a:rPr lang="fr-FR" sz="1400" dirty="0">
                          <a:effectLst/>
                        </a:rPr>
                        <a:t>répondant à des besoins.  </a:t>
                      </a:r>
                    </a:p>
                    <a:p>
                      <a:pPr marL="91440" marR="91440" algn="just">
                        <a:lnSpc>
                          <a:spcPct val="115000"/>
                        </a:lnSpc>
                        <a:spcBef>
                          <a:spcPts val="300"/>
                        </a:spcBef>
                        <a:spcAft>
                          <a:spcPts val="300"/>
                        </a:spcAft>
                      </a:pPr>
                      <a:r>
                        <a:rPr lang="fr-FR" sz="1400" dirty="0">
                          <a:effectLst/>
                        </a:rPr>
                        <a:t>Analyser les </a:t>
                      </a:r>
                      <a:r>
                        <a:rPr lang="fr-FR" sz="1400" b="1" dirty="0">
                          <a:effectLst/>
                        </a:rPr>
                        <a:t>usages</a:t>
                      </a:r>
                      <a:r>
                        <a:rPr lang="fr-FR" sz="1400" dirty="0">
                          <a:effectLst/>
                        </a:rPr>
                        <a:t> existants</a:t>
                      </a:r>
                    </a:p>
                    <a:p>
                      <a:pPr marL="91440" marR="91440" algn="just">
                        <a:lnSpc>
                          <a:spcPct val="115000"/>
                        </a:lnSpc>
                        <a:spcBef>
                          <a:spcPts val="300"/>
                        </a:spcBef>
                        <a:spcAft>
                          <a:spcPts val="300"/>
                        </a:spcAft>
                      </a:pPr>
                      <a:r>
                        <a:rPr lang="fr-FR" sz="1400" dirty="0">
                          <a:effectLst/>
                        </a:rPr>
                        <a:t>Modéliser les </a:t>
                      </a:r>
                      <a:r>
                        <a:rPr lang="fr-FR" sz="1400" b="1" dirty="0">
                          <a:effectLst/>
                        </a:rPr>
                        <a:t>organisations fonctionnelles</a:t>
                      </a:r>
                      <a:r>
                        <a:rPr lang="fr-FR" sz="1400" b="0" baseline="0" dirty="0">
                          <a:effectLst/>
                        </a:rPr>
                        <a:t> en </a:t>
                      </a:r>
                      <a:r>
                        <a:rPr lang="fr-FR" sz="1400" dirty="0">
                          <a:effectLst/>
                        </a:rPr>
                        <a:t>caractérisant les flux de données et d’énergie échangés. </a:t>
                      </a:r>
                    </a:p>
                    <a:p>
                      <a:pPr marL="91440" marR="91440" algn="just">
                        <a:lnSpc>
                          <a:spcPct val="115000"/>
                        </a:lnSpc>
                        <a:spcBef>
                          <a:spcPts val="300"/>
                        </a:spcBef>
                        <a:spcAft>
                          <a:spcPts val="300"/>
                        </a:spcAft>
                      </a:pPr>
                      <a:r>
                        <a:rPr lang="fr-FR" sz="1400" dirty="0">
                          <a:effectLst/>
                        </a:rPr>
                        <a:t>Relier les applications technologiques aux savoirs et les </a:t>
                      </a:r>
                      <a:r>
                        <a:rPr lang="fr-FR" sz="1400" b="1" dirty="0">
                          <a:effectLst/>
                        </a:rPr>
                        <a:t>progrès technologiques </a:t>
                      </a:r>
                      <a:r>
                        <a:rPr lang="fr-FR" sz="1400" dirty="0">
                          <a:effectLst/>
                        </a:rPr>
                        <a:t>aux avancées dans les connaissances scientifiques. </a:t>
                      </a:r>
                    </a:p>
                    <a:p>
                      <a:pPr marL="91440" marR="91440" algn="just">
                        <a:lnSpc>
                          <a:spcPct val="115000"/>
                        </a:lnSpc>
                        <a:spcBef>
                          <a:spcPts val="300"/>
                        </a:spcBef>
                        <a:spcAft>
                          <a:spcPts val="300"/>
                        </a:spcAft>
                      </a:pPr>
                      <a:r>
                        <a:rPr lang="fr-FR" sz="1400" b="1" dirty="0">
                          <a:effectLst/>
                        </a:rPr>
                        <a:t>Concevoir et réaliser tout ou partie d’un objet ou d’un système technique « </a:t>
                      </a:r>
                      <a:r>
                        <a:rPr lang="fr-FR" sz="1400" dirty="0">
                          <a:effectLst/>
                        </a:rPr>
                        <a:t>processus de réalisation, conception de prototype matériel ou numérique, améliorer ses performances.</a:t>
                      </a:r>
                    </a:p>
                    <a:p>
                      <a:pPr marL="91440" marR="91440" algn="just">
                        <a:lnSpc>
                          <a:spcPct val="115000"/>
                        </a:lnSpc>
                        <a:spcBef>
                          <a:spcPts val="300"/>
                        </a:spcBef>
                        <a:spcAft>
                          <a:spcPts val="300"/>
                        </a:spcAft>
                      </a:pPr>
                      <a:r>
                        <a:rPr lang="fr-FR" sz="1400" dirty="0">
                          <a:effectLst/>
                        </a:rPr>
                        <a:t>Adopter </a:t>
                      </a:r>
                      <a:r>
                        <a:rPr lang="fr-FR" sz="1400" b="1" dirty="0">
                          <a:effectLst/>
                        </a:rPr>
                        <a:t>un comportement responsable vis-à-vis de l’environnement</a:t>
                      </a:r>
                      <a:r>
                        <a:rPr lang="fr-FR" sz="1400" dirty="0">
                          <a:effectLst/>
                        </a:rPr>
                        <a:t> et des ressources de la planète, de la santé, des usages des progrès techniques. Elles aident à différencier responsabilités individuelle et collective dans ces domaines.</a:t>
                      </a:r>
                    </a:p>
                    <a:p>
                      <a:pPr marL="91440" marR="91440" algn="just">
                        <a:lnSpc>
                          <a:spcPct val="115000"/>
                        </a:lnSpc>
                        <a:spcBef>
                          <a:spcPts val="300"/>
                        </a:spcBef>
                        <a:spcAft>
                          <a:spcPts val="300"/>
                        </a:spcAft>
                      </a:pPr>
                      <a:r>
                        <a:rPr lang="fr-FR" sz="1400" dirty="0">
                          <a:effectLst/>
                        </a:rPr>
                        <a:t>Développer </a:t>
                      </a:r>
                      <a:r>
                        <a:rPr lang="fr-FR" sz="1400" b="1" dirty="0">
                          <a:effectLst/>
                        </a:rPr>
                        <a:t>une conscience historique  </a:t>
                      </a:r>
                      <a:r>
                        <a:rPr lang="fr-FR" sz="1400" b="0" dirty="0">
                          <a:effectLst/>
                        </a:rPr>
                        <a:t>« les évolutions </a:t>
                      </a:r>
                      <a:r>
                        <a:rPr lang="fr-FR" sz="1400" dirty="0">
                          <a:effectLst/>
                        </a:rPr>
                        <a:t>et leurs conséquences sur la société »</a:t>
                      </a:r>
                    </a:p>
                    <a:p>
                      <a:pPr marL="91440" marR="91440" algn="just">
                        <a:lnSpc>
                          <a:spcPct val="115000"/>
                        </a:lnSpc>
                        <a:spcBef>
                          <a:spcPts val="300"/>
                        </a:spcBef>
                        <a:spcAft>
                          <a:spcPts val="300"/>
                        </a:spcAft>
                      </a:pPr>
                      <a:r>
                        <a:rPr lang="fr-FR" sz="1400" dirty="0">
                          <a:effectLst/>
                        </a:rPr>
                        <a:t>Comprendre les liens étroits entre les sciences, les technologies et les sociétés</a:t>
                      </a:r>
                    </a:p>
                    <a:p>
                      <a:pPr marL="91440" marR="91440" algn="just">
                        <a:lnSpc>
                          <a:spcPct val="115000"/>
                        </a:lnSpc>
                        <a:spcBef>
                          <a:spcPts val="300"/>
                        </a:spcBef>
                        <a:spcAft>
                          <a:spcPts val="300"/>
                        </a:spcAft>
                      </a:pPr>
                      <a:r>
                        <a:rPr lang="fr-FR" sz="1400" b="1" dirty="0">
                          <a:effectLst/>
                        </a:rPr>
                        <a:t>Faire évoluer les objets et systèmes techniques</a:t>
                      </a:r>
                      <a:r>
                        <a:rPr lang="fr-FR" sz="1400" dirty="0">
                          <a:effectLst/>
                        </a:rPr>
                        <a:t> actuels.</a:t>
                      </a:r>
                      <a:endParaRPr lang="fr-FR" sz="1400" dirty="0">
                        <a:solidFill>
                          <a:srgbClr val="262626"/>
                        </a:solidFill>
                        <a:effectLst/>
                        <a:latin typeface="Arial" panose="020B0604020202020204" pitchFamily="34" charset="0"/>
                        <a:ea typeface="Century Gothic" panose="020B050202020202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2667518105"/>
                  </a:ext>
                </a:extLst>
              </a:tr>
            </a:tbl>
          </a:graphicData>
        </a:graphic>
      </p:graphicFrame>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Tree>
    <p:custDataLst>
      <p:custData r:id="rId1"/>
      <p:tags r:id="rId2"/>
    </p:custDataLst>
    <p:extLst>
      <p:ext uri="{BB962C8B-B14F-4D97-AF65-F5344CB8AC3E}">
        <p14:creationId xmlns:p14="http://schemas.microsoft.com/office/powerpoint/2010/main" val="2802530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290" y="656822"/>
            <a:ext cx="9042788" cy="5749262"/>
          </a:xfrm>
          <a:prstGeom prst="rect">
            <a:avLst/>
          </a:prstGeom>
        </p:spPr>
      </p:pic>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Un îlot communicant</a:t>
            </a:r>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Tree>
    <p:custDataLst>
      <p:custData r:id="rId1"/>
      <p:tags r:id="rId2"/>
    </p:custDataLst>
    <p:extLst>
      <p:ext uri="{BB962C8B-B14F-4D97-AF65-F5344CB8AC3E}">
        <p14:creationId xmlns:p14="http://schemas.microsoft.com/office/powerpoint/2010/main" val="1604208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Un espace de mutualisation de la connaissance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594805"/>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6" name="Rectangle 5"/>
          <p:cNvSpPr/>
          <p:nvPr/>
        </p:nvSpPr>
        <p:spPr>
          <a:xfrm>
            <a:off x="5250285" y="1113666"/>
            <a:ext cx="6031608" cy="5509200"/>
          </a:xfrm>
          <a:prstGeom prst="rect">
            <a:avLst/>
          </a:prstGeom>
        </p:spPr>
        <p:txBody>
          <a:bodyPr wrap="square">
            <a:spAutoFit/>
          </a:bodyPr>
          <a:lstStyle/>
          <a:p>
            <a:r>
              <a:rPr lang="fr-FR" sz="3200" dirty="0"/>
              <a:t>C’est  un  espace  de  </a:t>
            </a:r>
            <a:r>
              <a:rPr lang="fr-FR" sz="3200" b="1" dirty="0"/>
              <a:t>mobilisation  des  compétences  </a:t>
            </a:r>
            <a:r>
              <a:rPr lang="fr-FR" sz="3200" dirty="0"/>
              <a:t>acquises,  dans lequel   </a:t>
            </a:r>
            <a:r>
              <a:rPr lang="fr-FR" sz="3200" b="1" dirty="0"/>
              <a:t>les   élèves   présentent   leurs   activités</a:t>
            </a:r>
            <a:r>
              <a:rPr lang="fr-FR" sz="3200" dirty="0"/>
              <a:t>,   leurs   productions numériques ou non ; il permet également au professeur de projeter des documents à partir de n’importe quel ordinateur ou tablette de la salle et d’utiliser un moyen de vidéo-projection interactif.</a:t>
            </a: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6815" y="1358365"/>
            <a:ext cx="3056229" cy="2093173"/>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8971" y="3031158"/>
            <a:ext cx="3064073" cy="1820997"/>
          </a:xfrm>
          <a:prstGeom prst="rect">
            <a:avLst/>
          </a:prstGeom>
        </p:spPr>
      </p:pic>
      <p:cxnSp>
        <p:nvCxnSpPr>
          <p:cNvPr id="10" name="Connecteur droit 9"/>
          <p:cNvCxnSpPr/>
          <p:nvPr/>
        </p:nvCxnSpPr>
        <p:spPr>
          <a:xfrm>
            <a:off x="1348971" y="3069795"/>
            <a:ext cx="3064073" cy="0"/>
          </a:xfrm>
          <a:prstGeom prst="line">
            <a:avLst/>
          </a:prstGeom>
          <a:ln w="76200">
            <a:solidFill>
              <a:schemeClr val="tx1">
                <a:lumMod val="95000"/>
                <a:lumOff val="5000"/>
              </a:schemeClr>
            </a:solidFill>
          </a:ln>
        </p:spPr>
        <p:style>
          <a:lnRef idx="3">
            <a:schemeClr val="accent6"/>
          </a:lnRef>
          <a:fillRef idx="0">
            <a:schemeClr val="accent6"/>
          </a:fillRef>
          <a:effectRef idx="2">
            <a:schemeClr val="accent6"/>
          </a:effectRef>
          <a:fontRef idx="minor">
            <a:schemeClr val="tx1"/>
          </a:fontRef>
        </p:style>
      </p:cxnSp>
    </p:spTree>
    <p:custDataLst>
      <p:custData r:id="rId1"/>
      <p:tags r:id="rId2"/>
    </p:custDataLst>
    <p:extLst>
      <p:ext uri="{BB962C8B-B14F-4D97-AF65-F5344CB8AC3E}">
        <p14:creationId xmlns:p14="http://schemas.microsoft.com/office/powerpoint/2010/main" val="3088456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Un espace de moyens partagés pour traduire les solutions</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7" name="Rectangle 6"/>
          <p:cNvSpPr/>
          <p:nvPr/>
        </p:nvSpPr>
        <p:spPr>
          <a:xfrm>
            <a:off x="1451020" y="1195975"/>
            <a:ext cx="7692980" cy="3785652"/>
          </a:xfrm>
          <a:prstGeom prst="rect">
            <a:avLst/>
          </a:prstGeom>
        </p:spPr>
        <p:txBody>
          <a:bodyPr wrap="square">
            <a:spAutoFit/>
          </a:bodyPr>
          <a:lstStyle/>
          <a:p>
            <a:r>
              <a:rPr lang="fr-FR" sz="2400" dirty="0"/>
              <a:t>Certains   équipements   pilotés   à   distance   tels   que   des   systèmes,   supports didactiques, sont installés « en fixe » dans une zone de moyens partagés. Ces systèmes  distants  sont  communs  à  toutes  les  équipes  et  ne  peuvent  pas  être multipliés sur les îlots. C’est le cas par exemple des outils de prototypage. Cette zone  doit  être  organisée  dans  le  laboratoire  de  technologie.  Elle  peut  être commune  à  plusieurs  laboratoires  lorsqu’ils  existent.  L’architecture  permet  au professeur d’avoir un regard sur les élèves qui y travaillent.</a:t>
            </a:r>
          </a:p>
        </p:txBody>
      </p:sp>
      <p:pic>
        <p:nvPicPr>
          <p:cNvPr id="8" name="Imag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447724" y="3907038"/>
            <a:ext cx="2228045" cy="1596980"/>
          </a:xfrm>
          <a:prstGeom prst="rect">
            <a:avLst/>
          </a:prstGeom>
        </p:spPr>
      </p:pic>
      <p:pic>
        <p:nvPicPr>
          <p:cNvPr id="9" name="Image 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50604" y="4627366"/>
            <a:ext cx="1702159" cy="2114550"/>
          </a:xfrm>
          <a:prstGeom prst="rect">
            <a:avLst/>
          </a:prstGeom>
        </p:spPr>
      </p:pic>
      <p:pic>
        <p:nvPicPr>
          <p:cNvPr id="10" name="Image 9"/>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436991" y="1195975"/>
            <a:ext cx="2238778" cy="2114550"/>
          </a:xfrm>
          <a:prstGeom prst="rect">
            <a:avLst/>
          </a:prstGeom>
        </p:spPr>
      </p:pic>
    </p:spTree>
    <p:custDataLst>
      <p:custData r:id="rId1"/>
      <p:tags r:id="rId2"/>
    </p:custDataLst>
    <p:extLst>
      <p:ext uri="{BB962C8B-B14F-4D97-AF65-F5344CB8AC3E}">
        <p14:creationId xmlns:p14="http://schemas.microsoft.com/office/powerpoint/2010/main" val="2707911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L’évaluation des connaissances </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6" name="Rectangle 5"/>
          <p:cNvSpPr/>
          <p:nvPr/>
        </p:nvSpPr>
        <p:spPr>
          <a:xfrm>
            <a:off x="954739" y="963475"/>
            <a:ext cx="10851777" cy="954107"/>
          </a:xfrm>
          <a:prstGeom prst="rect">
            <a:avLst/>
          </a:prstGeom>
        </p:spPr>
        <p:txBody>
          <a:bodyPr wrap="square">
            <a:spAutoFit/>
          </a:bodyPr>
          <a:lstStyle/>
          <a:p>
            <a:r>
              <a:rPr lang="fr-FR" sz="2800" dirty="0">
                <a:latin typeface="Arial" panose="020B0604020202020204" pitchFamily="34" charset="0"/>
                <a:cs typeface="Arial" panose="020B0604020202020204" pitchFamily="34" charset="0"/>
              </a:rPr>
              <a:t>« S’il est possible d’évaluer sans former, il n’est pas envisageable de former sans évaluer ».</a:t>
            </a:r>
          </a:p>
        </p:txBody>
      </p:sp>
      <p:sp>
        <p:nvSpPr>
          <p:cNvPr id="12" name="Rectangle 11"/>
          <p:cNvSpPr/>
          <p:nvPr/>
        </p:nvSpPr>
        <p:spPr>
          <a:xfrm>
            <a:off x="1129549" y="2129273"/>
            <a:ext cx="10502155" cy="4468403"/>
          </a:xfrm>
          <a:prstGeom prst="rect">
            <a:avLst/>
          </a:prstGeom>
        </p:spPr>
        <p:txBody>
          <a:bodyPr wrap="square">
            <a:spAutoFit/>
          </a:bodyPr>
          <a:lstStyle/>
          <a:p>
            <a:pPr marL="90170" marR="90170" algn="just">
              <a:lnSpc>
                <a:spcPct val="115000"/>
              </a:lnSpc>
              <a:spcBef>
                <a:spcPts val="1000"/>
              </a:spcBef>
              <a:spcAft>
                <a:spcPts val="600"/>
              </a:spcAft>
            </a:pP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L‘évaluation diagnostique</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 permettra de positionner les acquis de l’apprenant en début d’année ou lors de la prise en charge de la classe.</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91440" marR="90170" algn="just">
              <a:lnSpc>
                <a:spcPct val="115000"/>
              </a:lnSpc>
              <a:spcBef>
                <a:spcPts val="1000"/>
              </a:spcBef>
              <a:spcAft>
                <a:spcPts val="600"/>
              </a:spcAft>
            </a:pP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L’évaluation formative</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 en cours d’apprentissage pour informer et positionner l’apprenant sur les compétences à acquérir. Elle sera constructive et permettra de mesurer les progrès de l’apprenant. Elle sera commentée par une appréciation orale ou écrite.</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91440" marR="90170" algn="just">
              <a:lnSpc>
                <a:spcPct val="115000"/>
              </a:lnSpc>
              <a:spcBef>
                <a:spcPts val="1000"/>
              </a:spcBef>
              <a:spcAft>
                <a:spcPts val="600"/>
              </a:spcAft>
            </a:pP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L’évaluation sommative </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en fin d’apprentissage. Elle positionne les acquis des élèves (connaissances, capacités) et se traduit par une note comptabilisée dans la moyenne trimestrielle.</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91440" marR="91440">
              <a:lnSpc>
                <a:spcPct val="115000"/>
              </a:lnSpc>
              <a:spcBef>
                <a:spcPts val="1000"/>
              </a:spcBef>
              <a:spcAft>
                <a:spcPts val="1000"/>
              </a:spcAft>
            </a:pP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L’évaluation certificative </a:t>
            </a: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obtenue à l’occasion d’un examen ou d’une évaluation de fin de cycle.</a:t>
            </a:r>
          </a:p>
          <a:p>
            <a:pPr marL="91440" marR="91440">
              <a:lnSpc>
                <a:spcPct val="115000"/>
              </a:lnSpc>
              <a:spcBef>
                <a:spcPts val="1000"/>
              </a:spcBef>
              <a:spcAft>
                <a:spcPts val="1000"/>
              </a:spcAft>
            </a:pPr>
            <a:r>
              <a:rPr lang="fr-FR" b="1" dirty="0">
                <a:solidFill>
                  <a:srgbClr val="262626"/>
                </a:solidFill>
                <a:effectLst/>
                <a:latin typeface="Arial" panose="020B0604020202020204" pitchFamily="34" charset="0"/>
                <a:ea typeface="Century Gothic" panose="020B0502020202020204" pitchFamily="34" charset="0"/>
                <a:cs typeface="Arial" panose="020B0604020202020204" pitchFamily="34" charset="0"/>
              </a:rPr>
              <a:t>L’autoévaluation</a:t>
            </a:r>
            <a:r>
              <a:rPr lang="fr-FR" dirty="0">
                <a:solidFill>
                  <a:srgbClr val="262626"/>
                </a:solidFill>
                <a:effectLst/>
                <a:latin typeface="Arial" panose="020B0604020202020204" pitchFamily="34" charset="0"/>
                <a:ea typeface="Century Gothic" panose="020B0502020202020204" pitchFamily="34" charset="0"/>
                <a:cs typeface="Arial" panose="020B0604020202020204" pitchFamily="34" charset="0"/>
              </a:rPr>
              <a:t> : </a:t>
            </a:r>
            <a:r>
              <a:rPr lang="fr-FR" dirty="0"/>
              <a:t>Pendant des séances articulées autour d'un projet, pendant lesquelles on favorise l'autonomie des groupes et la prise de décision, il faut aussi s'intéresser à développer l'autonomie par un bilan </a:t>
            </a:r>
            <a:r>
              <a:rPr lang="fr-FR" b="1" dirty="0"/>
              <a:t>critique.</a:t>
            </a:r>
            <a:endParaRPr lang="fr-FR" dirty="0">
              <a:solidFill>
                <a:srgbClr val="262626"/>
              </a:solidFill>
              <a:effectLst/>
              <a:latin typeface="Arial" panose="020B0604020202020204" pitchFamily="34" charset="0"/>
              <a:ea typeface="Century Gothic" panose="020B0502020202020204" pitchFamily="34" charset="0"/>
              <a:cs typeface="Times New Roman" panose="02020603050405020304" pitchFamily="18" charset="0"/>
            </a:endParaRPr>
          </a:p>
        </p:txBody>
      </p:sp>
    </p:spTree>
    <p:custDataLst>
      <p:custData r:id="rId1"/>
      <p:tags r:id="rId2"/>
    </p:custDataLst>
    <p:extLst>
      <p:ext uri="{BB962C8B-B14F-4D97-AF65-F5344CB8AC3E}">
        <p14:creationId xmlns:p14="http://schemas.microsoft.com/office/powerpoint/2010/main" val="750234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200" dirty="0">
                <a:solidFill>
                  <a:schemeClr val="accent1">
                    <a:lumMod val="50000"/>
                  </a:schemeClr>
                </a:solidFill>
                <a:effectLst>
                  <a:outerShdw blurRad="50800" dist="38100" dir="5400000" algn="t" rotWithShape="0">
                    <a:prstClr val="black">
                      <a:alpha val="40000"/>
                    </a:prstClr>
                  </a:outerShdw>
                </a:effectLst>
              </a:rPr>
              <a:t>Le socle commun de connaissances, de compétences et de culture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6" name="Rectangle 5"/>
          <p:cNvSpPr/>
          <p:nvPr/>
        </p:nvSpPr>
        <p:spPr>
          <a:xfrm>
            <a:off x="927878" y="1027113"/>
            <a:ext cx="6286838" cy="3508653"/>
          </a:xfrm>
          <a:prstGeom prst="rect">
            <a:avLst/>
          </a:prstGeom>
        </p:spPr>
        <p:txBody>
          <a:bodyPr wrap="square">
            <a:spAutoFit/>
          </a:bodyPr>
          <a:lstStyle/>
          <a:p>
            <a:r>
              <a:rPr lang="fr-FR" sz="2400" dirty="0"/>
              <a:t>Les cinq domaines du socle commun : </a:t>
            </a:r>
          </a:p>
          <a:p>
            <a:endParaRPr lang="fr-FR" dirty="0"/>
          </a:p>
          <a:p>
            <a:pPr lvl="0"/>
            <a:r>
              <a:rPr lang="fr-FR" b="1" dirty="0"/>
              <a:t>les langages pour penser et communiquer ; </a:t>
            </a:r>
          </a:p>
          <a:p>
            <a:pPr lvl="0"/>
            <a:r>
              <a:rPr lang="fr-FR" b="1" dirty="0"/>
              <a:t>les méthodes et outils pour apprendre ; </a:t>
            </a:r>
          </a:p>
          <a:p>
            <a:pPr lvl="0"/>
            <a:r>
              <a:rPr lang="fr-FR" b="1" dirty="0"/>
              <a:t>la formation de la personne et du citoyen ; </a:t>
            </a:r>
          </a:p>
          <a:p>
            <a:pPr lvl="0"/>
            <a:r>
              <a:rPr lang="fr-FR" b="1" dirty="0"/>
              <a:t>les systèmes naturels et les systèmes techniques ; </a:t>
            </a:r>
          </a:p>
          <a:p>
            <a:pPr lvl="0"/>
            <a:r>
              <a:rPr lang="fr-FR" b="1" dirty="0"/>
              <a:t>les représentations du monde et l'activité humaine.</a:t>
            </a:r>
          </a:p>
          <a:p>
            <a:br>
              <a:rPr lang="fr-FR" dirty="0"/>
            </a:br>
            <a:r>
              <a:rPr lang="fr-FR" dirty="0"/>
              <a:t>L'organisation des apprentissages, les moyens d'accès à l'information et à la documentation, les langages numériques, la conduite de projets individuels et collectifs, sont identifiés comme devant faire l'objet d'un enseignement explicite.</a:t>
            </a:r>
          </a:p>
        </p:txBody>
      </p:sp>
      <p:sp>
        <p:nvSpPr>
          <p:cNvPr id="2" name="Rectangle 1"/>
          <p:cNvSpPr/>
          <p:nvPr/>
        </p:nvSpPr>
        <p:spPr>
          <a:xfrm>
            <a:off x="7214716" y="1285370"/>
            <a:ext cx="4742821" cy="4241674"/>
          </a:xfrm>
          <a:prstGeom prst="rect">
            <a:avLst/>
          </a:prstGeom>
        </p:spPr>
        <p:txBody>
          <a:bodyPr wrap="square">
            <a:spAutoFit/>
          </a:bodyPr>
          <a:lstStyle/>
          <a:p>
            <a:pPr marL="342900" marR="91440" lvl="0" indent="-342900">
              <a:lnSpc>
                <a:spcPct val="115000"/>
              </a:lnSpc>
              <a:spcBef>
                <a:spcPts val="1000"/>
              </a:spcBef>
              <a:spcAft>
                <a:spcPts val="1000"/>
              </a:spcAft>
              <a:buSzPts val="1000"/>
              <a:buFont typeface="Symbol" panose="05050102010706020507" pitchFamily="18" charset="2"/>
              <a:buChar char=""/>
              <a:tabLst>
                <a:tab pos="457200" algn="l"/>
              </a:tabLst>
            </a:pPr>
            <a:r>
              <a:rPr lang="en-US" u="sng" dirty="0">
                <a:solidFill>
                  <a:srgbClr val="262626"/>
                </a:solidFill>
                <a:latin typeface="Arial" panose="020B0604020202020204" pitchFamily="34" charset="0"/>
                <a:ea typeface="Century Gothic" panose="020B0502020202020204" pitchFamily="34" charset="0"/>
                <a:cs typeface="Times New Roman" panose="02020603050405020304" pitchFamily="18" charset="0"/>
                <a:hlinkClick r:id="rId7"/>
              </a:rPr>
              <a:t>Le</a:t>
            </a:r>
            <a:r>
              <a:rPr lang="fr-029" u="sng" dirty="0">
                <a:solidFill>
                  <a:srgbClr val="262626"/>
                </a:solidFill>
                <a:latin typeface="Arial" panose="020B0604020202020204" pitchFamily="34" charset="0"/>
                <a:ea typeface="Century Gothic" panose="020B0502020202020204" pitchFamily="34" charset="0"/>
                <a:cs typeface="Times New Roman" panose="02020603050405020304" pitchFamily="18" charset="0"/>
                <a:hlinkClick r:id="rId7"/>
              </a:rPr>
              <a:t> socle commun </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15000"/>
              </a:lnSpc>
              <a:spcBef>
                <a:spcPts val="1000"/>
              </a:spcBef>
              <a:spcAft>
                <a:spcPts val="1000"/>
              </a:spcAft>
              <a:buSzPts val="1000"/>
              <a:buFont typeface="Symbol" panose="05050102010706020507" pitchFamily="18" charset="2"/>
              <a:buChar char=""/>
              <a:tabLst>
                <a:tab pos="457200" algn="l"/>
              </a:tabLst>
            </a:pPr>
            <a:r>
              <a:rPr lang="fr-FR" u="sng" dirty="0">
                <a:solidFill>
                  <a:srgbClr val="262626"/>
                </a:solidFill>
                <a:latin typeface="Arial" panose="020B0604020202020204" pitchFamily="34" charset="0"/>
                <a:ea typeface="Century Gothic" panose="020B0502020202020204" pitchFamily="34" charset="0"/>
                <a:cs typeface="Times New Roman" panose="02020603050405020304" pitchFamily="18" charset="0"/>
                <a:hlinkClick r:id="rId8"/>
              </a:rPr>
              <a:t>Modalités d'évaluation des acquis scolaires des élèves - Rentrée 2016</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15000"/>
              </a:lnSpc>
              <a:spcBef>
                <a:spcPts val="1000"/>
              </a:spcBef>
              <a:spcAft>
                <a:spcPts val="1000"/>
              </a:spcAft>
              <a:buSzPts val="1000"/>
              <a:buFont typeface="Symbol" panose="05050102010706020507" pitchFamily="18" charset="2"/>
              <a:buChar char=""/>
              <a:tabLst>
                <a:tab pos="457200" algn="l"/>
              </a:tabLst>
            </a:pPr>
            <a:r>
              <a:rPr lang="fr-FR" u="sng" dirty="0">
                <a:solidFill>
                  <a:srgbClr val="262626"/>
                </a:solidFill>
                <a:latin typeface="Arial" panose="020B0604020202020204" pitchFamily="34" charset="0"/>
                <a:ea typeface="Century Gothic" panose="020B0502020202020204" pitchFamily="34" charset="0"/>
                <a:cs typeface="Times New Roman" panose="02020603050405020304" pitchFamily="18" charset="0"/>
                <a:hlinkClick r:id="rId9"/>
              </a:rPr>
              <a:t>Principes d'action pour évaluer les acquis des élèves</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15000"/>
              </a:lnSpc>
              <a:spcBef>
                <a:spcPts val="1000"/>
              </a:spcBef>
              <a:spcAft>
                <a:spcPts val="1000"/>
              </a:spcAft>
              <a:buSzPts val="1000"/>
              <a:buFont typeface="Symbol" panose="05050102010706020507" pitchFamily="18" charset="2"/>
              <a:buChar char=""/>
              <a:tabLst>
                <a:tab pos="457200" algn="l"/>
              </a:tabLst>
            </a:pPr>
            <a:r>
              <a:rPr lang="fr-FR" u="sng" dirty="0">
                <a:solidFill>
                  <a:srgbClr val="262626"/>
                </a:solidFill>
                <a:latin typeface="Arial" panose="020B0604020202020204" pitchFamily="34" charset="0"/>
                <a:ea typeface="Century Gothic" panose="020B0502020202020204" pitchFamily="34" charset="0"/>
                <a:cs typeface="Times New Roman" panose="02020603050405020304" pitchFamily="18" charset="0"/>
                <a:hlinkClick r:id="rId10"/>
              </a:rPr>
              <a:t>Evaluer la maîtrise du socle commun du cycle 2 au cycle 4</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15000"/>
              </a:lnSpc>
              <a:spcBef>
                <a:spcPts val="1000"/>
              </a:spcBef>
              <a:spcAft>
                <a:spcPts val="1000"/>
              </a:spcAft>
              <a:buSzPts val="1000"/>
              <a:buFont typeface="Symbol" panose="05050102010706020507" pitchFamily="18" charset="2"/>
              <a:buChar char=""/>
              <a:tabLst>
                <a:tab pos="457200" algn="l"/>
              </a:tabLst>
            </a:pPr>
            <a:r>
              <a:rPr lang="en-US" u="sng" dirty="0">
                <a:solidFill>
                  <a:srgbClr val="262626"/>
                </a:solidFill>
                <a:latin typeface="Arial" panose="020B0604020202020204" pitchFamily="34" charset="0"/>
                <a:ea typeface="Century Gothic" panose="020B0502020202020204" pitchFamily="34" charset="0"/>
                <a:cs typeface="Times New Roman" panose="02020603050405020304" pitchFamily="18" charset="0"/>
                <a:hlinkClick r:id="rId11"/>
              </a:rPr>
              <a:t>Le</a:t>
            </a:r>
            <a:r>
              <a:rPr lang="fr-029" u="sng" dirty="0">
                <a:solidFill>
                  <a:srgbClr val="262626"/>
                </a:solidFill>
                <a:latin typeface="Arial" panose="020B0604020202020204" pitchFamily="34" charset="0"/>
                <a:ea typeface="Century Gothic" panose="020B0502020202020204" pitchFamily="34" charset="0"/>
                <a:cs typeface="Times New Roman" panose="02020603050405020304" pitchFamily="18" charset="0"/>
                <a:hlinkClick r:id="rId11"/>
              </a:rPr>
              <a:t> livret scolaire</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342900" marR="91440" lvl="0" indent="-342900">
              <a:lnSpc>
                <a:spcPct val="115000"/>
              </a:lnSpc>
              <a:spcBef>
                <a:spcPts val="1000"/>
              </a:spcBef>
              <a:spcAft>
                <a:spcPts val="1000"/>
              </a:spcAft>
              <a:buSzPts val="1000"/>
              <a:buFont typeface="Symbol" panose="05050102010706020507" pitchFamily="18" charset="2"/>
              <a:buChar char=""/>
              <a:tabLst>
                <a:tab pos="457200" algn="l"/>
              </a:tabLst>
            </a:pPr>
            <a:r>
              <a:rPr lang="en-US" u="sng" dirty="0">
                <a:solidFill>
                  <a:srgbClr val="262626"/>
                </a:solidFill>
                <a:latin typeface="Arial" panose="020B0604020202020204" pitchFamily="34" charset="0"/>
                <a:ea typeface="Century Gothic" panose="020B0502020202020204" pitchFamily="34" charset="0"/>
                <a:cs typeface="Times New Roman" panose="02020603050405020304" pitchFamily="18" charset="0"/>
                <a:hlinkClick r:id="rId12"/>
              </a:rPr>
              <a:t>Des bulletins aux</a:t>
            </a:r>
            <a:r>
              <a:rPr lang="fr-029" u="sng" dirty="0">
                <a:solidFill>
                  <a:srgbClr val="262626"/>
                </a:solidFill>
                <a:latin typeface="Arial" panose="020B0604020202020204" pitchFamily="34" charset="0"/>
                <a:ea typeface="Century Gothic" panose="020B0502020202020204" pitchFamily="34" charset="0"/>
                <a:cs typeface="Times New Roman" panose="02020603050405020304" pitchFamily="18" charset="0"/>
                <a:hlinkClick r:id="rId12"/>
              </a:rPr>
              <a:t> bilans</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p:txBody>
      </p:sp>
    </p:spTree>
    <p:custDataLst>
      <p:custData r:id="rId1"/>
      <p:tags r:id="rId2"/>
    </p:custDataLst>
    <p:extLst>
      <p:ext uri="{BB962C8B-B14F-4D97-AF65-F5344CB8AC3E}">
        <p14:creationId xmlns:p14="http://schemas.microsoft.com/office/powerpoint/2010/main" val="790882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DNB</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 name="Rectangle 1"/>
          <p:cNvSpPr/>
          <p:nvPr/>
        </p:nvSpPr>
        <p:spPr>
          <a:xfrm>
            <a:off x="1711568" y="1253649"/>
            <a:ext cx="9140651" cy="1866665"/>
          </a:xfrm>
          <a:prstGeom prst="rect">
            <a:avLst/>
          </a:prstGeom>
        </p:spPr>
        <p:txBody>
          <a:bodyPr wrap="square">
            <a:spAutoFit/>
          </a:bodyPr>
          <a:lstStyle/>
          <a:p>
            <a:pPr marL="91440" marR="91440">
              <a:lnSpc>
                <a:spcPct val="115000"/>
              </a:lnSpc>
              <a:spcBef>
                <a:spcPts val="1000"/>
              </a:spcBef>
              <a:spcAft>
                <a:spcPts val="1000"/>
              </a:spcAft>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Une épreuve écrire « sciences expérimentales et de technologie (1 heure) » + Un exercice de programmation informatique « mathématiques et technologie ». </a:t>
            </a:r>
            <a:endParaRPr lang="fr-FR"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91440" marR="91440">
              <a:lnSpc>
                <a:spcPct val="115000"/>
              </a:lnSpc>
              <a:spcBef>
                <a:spcPts val="1200"/>
              </a:spcBef>
              <a:spcAft>
                <a:spcPts val="500"/>
              </a:spcAft>
            </a:pPr>
            <a:r>
              <a:rPr lang="fr-FR" b="1" u="sng" dirty="0">
                <a:solidFill>
                  <a:srgbClr val="0D0D0D"/>
                </a:solidFill>
                <a:latin typeface="Arial" panose="020B0604020202020204" pitchFamily="34" charset="0"/>
                <a:ea typeface="MS Gothic" panose="020B0609070205080204" pitchFamily="49" charset="-128"/>
                <a:cs typeface="Times New Roman" panose="02020603050405020304" pitchFamily="18" charset="0"/>
                <a:hlinkClick r:id="rId7"/>
              </a:rPr>
              <a:t>Les nouvelles modalités d’attribution</a:t>
            </a:r>
            <a:endParaRPr lang="fr-FR" b="1" dirty="0">
              <a:solidFill>
                <a:srgbClr val="0D0D0D"/>
              </a:solidFill>
              <a:latin typeface="Century Gothic" panose="020B0502020202020204" pitchFamily="34" charset="0"/>
              <a:ea typeface="MS Gothic" panose="020B0609070205080204" pitchFamily="49" charset="-128"/>
              <a:cs typeface="Times New Roman" panose="02020603050405020304" pitchFamily="18" charset="0"/>
            </a:endParaRPr>
          </a:p>
          <a:p>
            <a:pPr marL="91440" marR="91440">
              <a:lnSpc>
                <a:spcPct val="115000"/>
              </a:lnSpc>
              <a:spcBef>
                <a:spcPts val="1200"/>
              </a:spcBef>
              <a:spcAft>
                <a:spcPts val="500"/>
              </a:spcAft>
            </a:pPr>
            <a:r>
              <a:rPr lang="fr-FR" b="1" u="sng" dirty="0">
                <a:solidFill>
                  <a:srgbClr val="0D0D0D"/>
                </a:solidFill>
                <a:latin typeface="Arial" panose="020B0604020202020204" pitchFamily="34" charset="0"/>
                <a:ea typeface="MS Gothic" panose="020B0609070205080204" pitchFamily="49" charset="-128"/>
                <a:cs typeface="Times New Roman" panose="02020603050405020304" pitchFamily="18" charset="0"/>
                <a:hlinkClick r:id="rId8"/>
              </a:rPr>
              <a:t>Sujet 0</a:t>
            </a:r>
            <a:endParaRPr lang="fr-FR" b="1" dirty="0">
              <a:solidFill>
                <a:srgbClr val="0D0D0D"/>
              </a:solidFill>
              <a:latin typeface="Century Gothic" panose="020B0502020202020204" pitchFamily="34" charset="0"/>
              <a:ea typeface="MS Gothic" panose="020B0609070205080204" pitchFamily="49" charset="-128"/>
              <a:cs typeface="Times New Roman" panose="02020603050405020304" pitchFamily="18" charset="0"/>
            </a:endParaRPr>
          </a:p>
        </p:txBody>
      </p:sp>
      <p:pic>
        <p:nvPicPr>
          <p:cNvPr id="6" name="Imag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2909" y="3237008"/>
            <a:ext cx="3941378" cy="2709413"/>
          </a:xfrm>
          <a:prstGeom prst="rect">
            <a:avLst/>
          </a:prstGeom>
        </p:spPr>
      </p:pic>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0880" y="2855805"/>
            <a:ext cx="3661092" cy="3471818"/>
          </a:xfrm>
          <a:prstGeom prst="rect">
            <a:avLst/>
          </a:prstGeom>
        </p:spPr>
      </p:pic>
    </p:spTree>
    <p:custDataLst>
      <p:custData r:id="rId1"/>
      <p:tags r:id="rId2"/>
    </p:custDataLst>
    <p:extLst>
      <p:ext uri="{BB962C8B-B14F-4D97-AF65-F5344CB8AC3E}">
        <p14:creationId xmlns:p14="http://schemas.microsoft.com/office/powerpoint/2010/main" val="910199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Une seule adresse = toutes les ressources</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6" name="Rectangle 5"/>
          <p:cNvSpPr/>
          <p:nvPr/>
        </p:nvSpPr>
        <p:spPr>
          <a:xfrm>
            <a:off x="2287721" y="5627660"/>
            <a:ext cx="2551532" cy="369332"/>
          </a:xfrm>
          <a:prstGeom prst="rect">
            <a:avLst/>
          </a:prstGeom>
        </p:spPr>
        <p:txBody>
          <a:bodyPr wrap="none">
            <a:spAutoFit/>
          </a:bodyPr>
          <a:lstStyle/>
          <a:p>
            <a:r>
              <a:rPr lang="fr-FR" dirty="0">
                <a:hlinkClick r:id="rId7"/>
              </a:rPr>
              <a:t>http://sti.ac-bordeaux.fr/</a:t>
            </a:r>
            <a:endParaRPr lang="fr-FR"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1272" y="1534114"/>
            <a:ext cx="3804430" cy="3375359"/>
          </a:xfrm>
          <a:prstGeom prst="rect">
            <a:avLst/>
          </a:prstGeom>
        </p:spPr>
      </p:pic>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2958" y="1534114"/>
            <a:ext cx="3810000" cy="3200400"/>
          </a:xfrm>
          <a:prstGeom prst="rect">
            <a:avLst/>
          </a:prstGeom>
        </p:spPr>
      </p:pic>
    </p:spTree>
    <p:custDataLst>
      <p:custData r:id="rId1"/>
      <p:tags r:id="rId2"/>
    </p:custDataLst>
    <p:extLst>
      <p:ext uri="{BB962C8B-B14F-4D97-AF65-F5344CB8AC3E}">
        <p14:creationId xmlns:p14="http://schemas.microsoft.com/office/powerpoint/2010/main" val="1911118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299891"/>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Repères pédagogiques</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7" name="Rectangle 6"/>
          <p:cNvSpPr/>
          <p:nvPr/>
        </p:nvSpPr>
        <p:spPr>
          <a:xfrm>
            <a:off x="1175588" y="1854697"/>
            <a:ext cx="1454244" cy="369332"/>
          </a:xfrm>
          <a:prstGeom prst="rect">
            <a:avLst/>
          </a:prstGeom>
        </p:spPr>
        <p:txBody>
          <a:bodyPr wrap="none">
            <a:spAutoFit/>
          </a:bodyPr>
          <a:lstStyle/>
          <a:p>
            <a:r>
              <a:rPr lang="fr-FR" altLang="fr-FR" dirty="0" bmk="_Toc428166754">
                <a:solidFill>
                  <a:srgbClr val="199BD0"/>
                </a:solidFill>
                <a:latin typeface="Arial" panose="020B0604020202020204" pitchFamily="34" charset="0"/>
                <a:ea typeface="Times New Roman" panose="02020603050405020304" pitchFamily="18" charset="0"/>
                <a:cs typeface="Arial" panose="020B0604020202020204" pitchFamily="34" charset="0"/>
              </a:rPr>
              <a:t>Les horaires</a:t>
            </a:r>
            <a:endParaRPr lang="fr-FR" dirty="0"/>
          </a:p>
        </p:txBody>
      </p:sp>
      <p:pic>
        <p:nvPicPr>
          <p:cNvPr id="15" name="Image 14"/>
          <p:cNvPicPr/>
          <p:nvPr/>
        </p:nvPicPr>
        <p:blipFill>
          <a:blip r:embed="rId7">
            <a:extLst>
              <a:ext uri="{28A0092B-C50C-407E-A947-70E740481C1C}">
                <a14:useLocalDpi xmlns:a14="http://schemas.microsoft.com/office/drawing/2010/main" val="0"/>
              </a:ext>
            </a:extLst>
          </a:blip>
          <a:stretch>
            <a:fillRect/>
          </a:stretch>
        </p:blipFill>
        <p:spPr>
          <a:xfrm>
            <a:off x="4072270" y="1960880"/>
            <a:ext cx="5213970" cy="2738711"/>
          </a:xfrm>
          <a:prstGeom prst="rect">
            <a:avLst/>
          </a:prstGeom>
        </p:spPr>
      </p:pic>
    </p:spTree>
    <p:custDataLst>
      <p:custData r:id="rId1"/>
      <p:tags r:id="rId2"/>
    </p:custDataLst>
    <p:extLst>
      <p:ext uri="{BB962C8B-B14F-4D97-AF65-F5344CB8AC3E}">
        <p14:creationId xmlns:p14="http://schemas.microsoft.com/office/powerpoint/2010/main" val="1959465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Repères pédagogiques</a:t>
            </a:r>
          </a:p>
        </p:txBody>
      </p:sp>
      <p:sp>
        <p:nvSpPr>
          <p:cNvPr id="5"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6244" y="905810"/>
            <a:ext cx="9051196" cy="3037411"/>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3791" y="4114799"/>
            <a:ext cx="5005949" cy="2649071"/>
          </a:xfrm>
          <a:prstGeom prst="rect">
            <a:avLst/>
          </a:prstGeom>
        </p:spPr>
      </p:pic>
      <p:sp>
        <p:nvSpPr>
          <p:cNvPr id="13" name="Rectangle à coins arrondis 23"/>
          <p:cNvSpPr/>
          <p:nvPr/>
        </p:nvSpPr>
        <p:spPr>
          <a:xfrm>
            <a:off x="1524853" y="3992956"/>
            <a:ext cx="5548300" cy="2802612"/>
          </a:xfrm>
          <a:prstGeom prst="roundRect">
            <a:avLst/>
          </a:prstGeom>
          <a:no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ustDataLst>
      <p:custData r:id="rId1"/>
      <p:tags r:id="rId2"/>
    </p:custDataLst>
    <p:extLst>
      <p:ext uri="{BB962C8B-B14F-4D97-AF65-F5344CB8AC3E}">
        <p14:creationId xmlns:p14="http://schemas.microsoft.com/office/powerpoint/2010/main" val="348247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Repères pédagogiques</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 name="Rectangle 1"/>
          <p:cNvSpPr/>
          <p:nvPr/>
        </p:nvSpPr>
        <p:spPr>
          <a:xfrm>
            <a:off x="1116169" y="1169881"/>
            <a:ext cx="9139682" cy="851772"/>
          </a:xfrm>
          <a:prstGeom prst="rect">
            <a:avLst/>
          </a:prstGeom>
        </p:spPr>
        <p:txBody>
          <a:bodyPr wrap="none">
            <a:spAutoFit/>
          </a:bodyPr>
          <a:lstStyle/>
          <a:p>
            <a:pPr marL="90170" marR="91440">
              <a:lnSpc>
                <a:spcPct val="107000"/>
              </a:lnSpc>
              <a:spcBef>
                <a:spcPts val="1000"/>
              </a:spcBef>
              <a:spcAft>
                <a:spcPts val="300"/>
              </a:spcAft>
            </a:pPr>
            <a:r>
              <a:rPr lang="fr-FR" b="1" dirty="0">
                <a:solidFill>
                  <a:srgbClr val="0C4D68"/>
                </a:solidFill>
                <a:latin typeface="Arial" panose="020B0604020202020204" pitchFamily="34" charset="0"/>
                <a:ea typeface="Century Gothic" panose="020B0502020202020204" pitchFamily="34" charset="0"/>
                <a:cs typeface="Arial" panose="020B0604020202020204" pitchFamily="34" charset="0"/>
              </a:rPr>
              <a:t>Les activités d’observation, de manipulation, et d’expérimentation sont au cœur</a:t>
            </a:r>
          </a:p>
          <a:p>
            <a:pPr marL="90170" marR="91440">
              <a:lnSpc>
                <a:spcPct val="107000"/>
              </a:lnSpc>
              <a:spcBef>
                <a:spcPts val="1000"/>
              </a:spcBef>
              <a:spcAft>
                <a:spcPts val="300"/>
              </a:spcAft>
            </a:pPr>
            <a:r>
              <a:rPr lang="fr-FR" b="1" dirty="0">
                <a:solidFill>
                  <a:srgbClr val="0C4D68"/>
                </a:solidFill>
                <a:latin typeface="Arial" panose="020B0604020202020204" pitchFamily="34" charset="0"/>
                <a:ea typeface="Century Gothic" panose="020B0502020202020204" pitchFamily="34" charset="0"/>
                <a:cs typeface="Arial" panose="020B0604020202020204" pitchFamily="34" charset="0"/>
              </a:rPr>
              <a:t>de l’enseignement. Elles mobilisent : </a:t>
            </a:r>
          </a:p>
        </p:txBody>
      </p:sp>
      <p:sp>
        <p:nvSpPr>
          <p:cNvPr id="7" name="Rectangle 6"/>
          <p:cNvSpPr/>
          <p:nvPr/>
        </p:nvSpPr>
        <p:spPr>
          <a:xfrm>
            <a:off x="1116169" y="2180757"/>
            <a:ext cx="10668000" cy="1139223"/>
          </a:xfrm>
          <a:prstGeom prst="rect">
            <a:avLst/>
          </a:prstGeom>
        </p:spPr>
        <p:txBody>
          <a:bodyPr wrap="square">
            <a:spAutoFit/>
          </a:bodyPr>
          <a:lstStyle/>
          <a:p>
            <a:pPr marL="228600" marR="91440">
              <a:lnSpc>
                <a:spcPct val="107000"/>
              </a:lnSpc>
              <a:spcBef>
                <a:spcPts val="1000"/>
              </a:spcBef>
            </a:pPr>
            <a:r>
              <a:rPr lang="fr-FR" sz="1600" b="1" dirty="0">
                <a:solidFill>
                  <a:srgbClr val="8F1714"/>
                </a:solidFill>
                <a:latin typeface="Arial" panose="020B0604020202020204" pitchFamily="34" charset="0"/>
                <a:ea typeface="Century Gothic" panose="020B0502020202020204" pitchFamily="34" charset="0"/>
                <a:cs typeface="Arial" panose="020B0604020202020204" pitchFamily="34" charset="0"/>
              </a:rPr>
              <a:t>La démarche de projet </a:t>
            </a:r>
          </a:p>
          <a:p>
            <a:pPr marL="228600" marR="91440">
              <a:lnSpc>
                <a:spcPct val="107000"/>
              </a:lnSpc>
              <a:spcBef>
                <a:spcPts val="1000"/>
              </a:spcBef>
            </a:pPr>
            <a:r>
              <a:rPr lang="fr-FR" sz="1600" b="1" dirty="0">
                <a:solidFill>
                  <a:srgbClr val="8F1714"/>
                </a:solidFill>
                <a:latin typeface="Arial" panose="020B0604020202020204" pitchFamily="34" charset="0"/>
                <a:ea typeface="Century Gothic" panose="020B0502020202020204" pitchFamily="34" charset="0"/>
                <a:cs typeface="Arial" panose="020B0604020202020204" pitchFamily="34" charset="0"/>
              </a:rPr>
              <a:t>la démarche d’investigation</a:t>
            </a:r>
            <a:endParaRPr lang="fr-FR" sz="1600"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a:p>
            <a:pPr marL="228600" marR="91440">
              <a:lnSpc>
                <a:spcPct val="107000"/>
              </a:lnSpc>
              <a:spcBef>
                <a:spcPts val="1000"/>
              </a:spcBef>
              <a:spcAft>
                <a:spcPts val="1000"/>
              </a:spcAft>
            </a:pPr>
            <a:r>
              <a:rPr lang="fr-FR" sz="1600" b="1" dirty="0">
                <a:solidFill>
                  <a:srgbClr val="8F1714"/>
                </a:solidFill>
                <a:latin typeface="Arial" panose="020B0604020202020204" pitchFamily="34" charset="0"/>
                <a:ea typeface="Century Gothic" panose="020B0502020202020204" pitchFamily="34" charset="0"/>
                <a:cs typeface="Arial" panose="020B0604020202020204" pitchFamily="34" charset="0"/>
              </a:rPr>
              <a:t>la démarche de résolution de problème technique</a:t>
            </a:r>
            <a:endParaRPr lang="fr-FR" sz="1600" dirty="0">
              <a:solidFill>
                <a:srgbClr val="262626"/>
              </a:solidFill>
              <a:latin typeface="Arial" panose="020B0604020202020204" pitchFamily="34" charset="0"/>
              <a:ea typeface="Century Gothic" panose="020B0502020202020204" pitchFamily="34" charset="0"/>
              <a:cs typeface="Times New Roman" panose="02020603050405020304" pitchFamily="18" charset="0"/>
            </a:endParaRPr>
          </a:p>
        </p:txBody>
      </p:sp>
      <p:sp>
        <p:nvSpPr>
          <p:cNvPr id="9" name="Rectangle 8"/>
          <p:cNvSpPr/>
          <p:nvPr/>
        </p:nvSpPr>
        <p:spPr>
          <a:xfrm>
            <a:off x="1116169" y="3919813"/>
            <a:ext cx="8465713" cy="388696"/>
          </a:xfrm>
          <a:prstGeom prst="rect">
            <a:avLst/>
          </a:prstGeom>
        </p:spPr>
        <p:txBody>
          <a:bodyPr wrap="square">
            <a:spAutoFit/>
          </a:bodyPr>
          <a:lstStyle/>
          <a:p>
            <a:pPr marL="90170" marR="91440">
              <a:lnSpc>
                <a:spcPct val="107000"/>
              </a:lnSpc>
              <a:spcBef>
                <a:spcPts val="300"/>
              </a:spcBef>
              <a:spcAft>
                <a:spcPts val="300"/>
              </a:spcAft>
            </a:pPr>
            <a:r>
              <a:rPr lang="fr-FR" b="1" dirty="0">
                <a:solidFill>
                  <a:srgbClr val="262626"/>
                </a:solidFill>
                <a:latin typeface="Arial" panose="020B0604020202020204" pitchFamily="34" charset="0"/>
                <a:ea typeface="Century Gothic" panose="020B0502020202020204" pitchFamily="34" charset="0"/>
                <a:cs typeface="Arial" panose="020B0604020202020204" pitchFamily="34" charset="0"/>
              </a:rPr>
              <a:t>« faire pour apprendre ... apprendre pour expliquer aux autres »</a:t>
            </a:r>
            <a:endParaRPr lang="fr-FR" sz="2400" dirty="0">
              <a:solidFill>
                <a:srgbClr val="262626"/>
              </a:solidFill>
              <a:effectLst/>
              <a:latin typeface="Arial" panose="020B0604020202020204" pitchFamily="34" charset="0"/>
              <a:ea typeface="Century Gothic" panose="020B0502020202020204" pitchFamily="34" charset="0"/>
              <a:cs typeface="Times New Roman" panose="02020603050405020304" pitchFamily="18" charset="0"/>
            </a:endParaRPr>
          </a:p>
        </p:txBody>
      </p:sp>
      <p:sp>
        <p:nvSpPr>
          <p:cNvPr id="13"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spTree>
    <p:custDataLst>
      <p:custData r:id="rId1"/>
      <p:tags r:id="rId2"/>
    </p:custDataLst>
    <p:extLst>
      <p:ext uri="{BB962C8B-B14F-4D97-AF65-F5344CB8AC3E}">
        <p14:creationId xmlns:p14="http://schemas.microsoft.com/office/powerpoint/2010/main" val="3361565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Repères pédagogiques : les programmes du collège</a:t>
            </a: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44" name="Rectangle à coins arrondis 43"/>
          <p:cNvSpPr/>
          <p:nvPr/>
        </p:nvSpPr>
        <p:spPr>
          <a:xfrm>
            <a:off x="811368" y="815926"/>
            <a:ext cx="11380632" cy="592139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8" name="Rectangle 7"/>
          <p:cNvSpPr/>
          <p:nvPr/>
        </p:nvSpPr>
        <p:spPr>
          <a:xfrm>
            <a:off x="1386626" y="1141091"/>
            <a:ext cx="9792236" cy="1685077"/>
          </a:xfrm>
          <a:prstGeom prst="rect">
            <a:avLst/>
          </a:prstGeom>
        </p:spPr>
        <p:txBody>
          <a:bodyPr wrap="square">
            <a:spAutoFit/>
          </a:bodyPr>
          <a:lstStyle/>
          <a:p>
            <a:pPr marL="91440" marR="90170" algn="just">
              <a:lnSpc>
                <a:spcPct val="115000"/>
              </a:lnSpc>
              <a:spcBef>
                <a:spcPts val="1000"/>
              </a:spcBef>
              <a:spcAft>
                <a:spcPts val="300"/>
              </a:spcAft>
            </a:pPr>
            <a:r>
              <a:rPr lang="fr-FR" dirty="0">
                <a:solidFill>
                  <a:srgbClr val="262626"/>
                </a:solidFill>
                <a:latin typeface="Arial" panose="020B0604020202020204" pitchFamily="34" charset="0"/>
                <a:ea typeface="Century Gothic" panose="020B0502020202020204" pitchFamily="34" charset="0"/>
                <a:cs typeface="Arial" panose="020B0604020202020204" pitchFamily="34" charset="0"/>
              </a:rPr>
              <a:t>À  l’issue  de  ses  études  au  collège,  l’élève  doit  s’être  construit  une première représentation globale et cohérente du monde dans lequel il vit.  Il  doit  pouvoir  apporter  des  éléments  de  réponse  simples  mais cohérents  aux  questions :  « Comment  est  constitué  le  monde  dans lequel  je  vis ? »,  « Quelle  y  est  ma  place ? »,  « Quelles  sont  les responsabilités individuelles et collectives ? ». </a:t>
            </a:r>
            <a:endParaRPr lang="fr-FR" dirty="0">
              <a:solidFill>
                <a:srgbClr val="262626"/>
              </a:solidFill>
              <a:effectLst/>
              <a:latin typeface="Arial" panose="020B0604020202020204" pitchFamily="34" charset="0"/>
              <a:ea typeface="Century Gothic" panose="020B0502020202020204" pitchFamily="34" charset="0"/>
              <a:cs typeface="Times New Roman" panose="02020603050405020304" pitchFamily="18" charset="0"/>
            </a:endParaRPr>
          </a:p>
        </p:txBody>
      </p:sp>
      <p:sp>
        <p:nvSpPr>
          <p:cNvPr id="9" name="Rectangle 8"/>
          <p:cNvSpPr/>
          <p:nvPr/>
        </p:nvSpPr>
        <p:spPr>
          <a:xfrm>
            <a:off x="1682838" y="3721995"/>
            <a:ext cx="6881611" cy="2191369"/>
          </a:xfrm>
          <a:prstGeom prst="rect">
            <a:avLst/>
          </a:prstGeom>
        </p:spPr>
        <p:txBody>
          <a:bodyPr wrap="square">
            <a:spAutoFit/>
          </a:bodyPr>
          <a:lstStyle/>
          <a:p>
            <a:r>
              <a:rPr lang="fr-FR" b="1" dirty="0"/>
              <a:t>Les</a:t>
            </a:r>
            <a:r>
              <a:rPr lang="fr-029" b="1" dirty="0"/>
              <a:t> programmes</a:t>
            </a:r>
            <a:r>
              <a:rPr lang="fr-FR" b="1" dirty="0"/>
              <a:t> de sciences et</a:t>
            </a:r>
            <a:r>
              <a:rPr lang="fr-029" b="1" dirty="0"/>
              <a:t> technologie</a:t>
            </a:r>
            <a:endParaRPr lang="fr-FR" b="1" dirty="0"/>
          </a:p>
          <a:p>
            <a:r>
              <a:rPr lang="fr-FR" b="1" u="sng" dirty="0">
                <a:hlinkClick r:id="rId7"/>
              </a:rPr>
              <a:t>Consulter et télécharger</a:t>
            </a:r>
            <a:r>
              <a:rPr lang="fr-FR" b="1" dirty="0"/>
              <a:t> les programmes du cycle 3 applicables dès la rentrée 2016/2017</a:t>
            </a:r>
            <a:endParaRPr lang="fr-FR" dirty="0"/>
          </a:p>
          <a:p>
            <a:endParaRPr lang="fr-FR" b="1" u="sng" dirty="0">
              <a:hlinkClick r:id="rId8"/>
            </a:endParaRPr>
          </a:p>
          <a:p>
            <a:r>
              <a:rPr lang="fr-FR" b="1" u="sng" dirty="0">
                <a:hlinkClick r:id="rId8"/>
              </a:rPr>
              <a:t>Consulter et télécharger</a:t>
            </a:r>
            <a:r>
              <a:rPr lang="fr-FR" b="1" dirty="0"/>
              <a:t> les programmes du cycle 4 applicables dès la rentrée 2016/2017</a:t>
            </a:r>
            <a:endParaRPr lang="fr-FR" dirty="0"/>
          </a:p>
          <a:p>
            <a:pPr marL="91440" marR="91440">
              <a:lnSpc>
                <a:spcPct val="115000"/>
              </a:lnSpc>
              <a:spcBef>
                <a:spcPts val="1200"/>
              </a:spcBef>
              <a:spcAft>
                <a:spcPts val="500"/>
              </a:spcAft>
            </a:pPr>
            <a:endParaRPr lang="fr-FR" sz="1600" dirty="0">
              <a:solidFill>
                <a:srgbClr val="262626"/>
              </a:solidFill>
              <a:effectLst/>
              <a:latin typeface="Arial" panose="020B0604020202020204" pitchFamily="34" charset="0"/>
              <a:ea typeface="Century Gothic" panose="020B0502020202020204" pitchFamily="34" charset="0"/>
              <a:cs typeface="Times New Roman" panose="02020603050405020304" pitchFamily="18" charset="0"/>
            </a:endParaRPr>
          </a:p>
        </p:txBody>
      </p:sp>
      <p:sp>
        <p:nvSpPr>
          <p:cNvPr id="13" name="Titre 1"/>
          <p:cNvSpPr txBox="1">
            <a:spLocks/>
          </p:cNvSpPr>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a:t>
            </a:r>
            <a:r>
              <a:rPr lang="fr-FR" sz="3200" dirty="0">
                <a:solidFill>
                  <a:schemeClr val="accent1">
                    <a:lumMod val="50000"/>
                  </a:schemeClr>
                </a:solidFill>
                <a:effectLst>
                  <a:outerShdw blurRad="50800" dist="38100" dir="5400000" algn="t" rotWithShape="0">
                    <a:prstClr val="black">
                      <a:alpha val="40000"/>
                    </a:prstClr>
                  </a:outerShdw>
                </a:effectLst>
              </a:rPr>
              <a:t>Enseigner la Technologie au collège</a:t>
            </a:r>
          </a:p>
        </p:txBody>
      </p:sp>
      <p:pic>
        <p:nvPicPr>
          <p:cNvPr id="12" name="Image 11"/>
          <p:cNvPicPr/>
          <p:nvPr/>
        </p:nvPicPr>
        <p:blipFill>
          <a:blip r:embed="rId9" cstate="print">
            <a:extLst>
              <a:ext uri="{28A0092B-C50C-407E-A947-70E740481C1C}">
                <a14:useLocalDpi xmlns:a14="http://schemas.microsoft.com/office/drawing/2010/main" val="0"/>
              </a:ext>
            </a:extLst>
          </a:blip>
          <a:stretch>
            <a:fillRect/>
          </a:stretch>
        </p:blipFill>
        <p:spPr>
          <a:xfrm>
            <a:off x="8564449" y="3873060"/>
            <a:ext cx="1354455" cy="605790"/>
          </a:xfrm>
          <a:prstGeom prst="rect">
            <a:avLst/>
          </a:prstGeom>
        </p:spPr>
      </p:pic>
      <p:pic>
        <p:nvPicPr>
          <p:cNvPr id="14" name="Image 13"/>
          <p:cNvPicPr/>
          <p:nvPr/>
        </p:nvPicPr>
        <p:blipFill>
          <a:blip r:embed="rId10">
            <a:extLst>
              <a:ext uri="{28A0092B-C50C-407E-A947-70E740481C1C}">
                <a14:useLocalDpi xmlns:a14="http://schemas.microsoft.com/office/drawing/2010/main" val="0"/>
              </a:ext>
            </a:extLst>
          </a:blip>
          <a:stretch>
            <a:fillRect/>
          </a:stretch>
        </p:blipFill>
        <p:spPr>
          <a:xfrm>
            <a:off x="8560889" y="4737292"/>
            <a:ext cx="1750060" cy="708063"/>
          </a:xfrm>
          <a:prstGeom prst="rect">
            <a:avLst/>
          </a:prstGeom>
        </p:spPr>
      </p:pic>
    </p:spTree>
    <p:custDataLst>
      <p:custData r:id="rId1"/>
      <p:tags r:id="rId2"/>
    </p:custDataLst>
    <p:extLst>
      <p:ext uri="{BB962C8B-B14F-4D97-AF65-F5344CB8AC3E}">
        <p14:creationId xmlns:p14="http://schemas.microsoft.com/office/powerpoint/2010/main" val="361164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lèche vers le bas 6"/>
          <p:cNvSpPr/>
          <p:nvPr/>
        </p:nvSpPr>
        <p:spPr>
          <a:xfrm>
            <a:off x="10221139" y="2154045"/>
            <a:ext cx="284120" cy="573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Cycle 4 </a:t>
            </a:r>
            <a:r>
              <a:rPr lang="fr-FR" sz="2400" dirty="0">
                <a:solidFill>
                  <a:schemeClr val="accent1">
                    <a:lumMod val="50000"/>
                  </a:schemeClr>
                </a:solidFill>
                <a:effectLst>
                  <a:outerShdw blurRad="50800" dist="38100" dir="5400000" algn="t" rotWithShape="0">
                    <a:prstClr val="black">
                      <a:alpha val="40000"/>
                    </a:prstClr>
                  </a:outerShdw>
                </a:effectLst>
              </a:rPr>
              <a:t>« Approfondissements » </a:t>
            </a:r>
            <a:r>
              <a:rPr lang="fr-FR" sz="3600" dirty="0">
                <a:solidFill>
                  <a:schemeClr val="accent1">
                    <a:lumMod val="50000"/>
                  </a:schemeClr>
                </a:solidFill>
                <a:effectLst>
                  <a:outerShdw blurRad="50800" dist="38100" dir="5400000" algn="t" rotWithShape="0">
                    <a:prstClr val="black">
                      <a:alpha val="40000"/>
                    </a:prstClr>
                  </a:outerShdw>
                </a:effectLst>
              </a:rPr>
              <a:t>: </a:t>
            </a:r>
            <a:r>
              <a:rPr lang="fr-FR" sz="2600" dirty="0">
                <a:solidFill>
                  <a:schemeClr val="accent1">
                    <a:lumMod val="50000"/>
                  </a:schemeClr>
                </a:solidFill>
                <a:effectLst>
                  <a:outerShdw blurRad="50800" dist="38100" dir="5400000" algn="t" rotWithShape="0">
                    <a:prstClr val="black">
                      <a:alpha val="40000"/>
                    </a:prstClr>
                  </a:outerShdw>
                </a:effectLst>
              </a:rPr>
              <a:t>3+1 thématiques sur tout le cycle. </a:t>
            </a:r>
          </a:p>
        </p:txBody>
      </p:sp>
      <p:pic>
        <p:nvPicPr>
          <p:cNvPr id="17" name="Imag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31095" y="6096211"/>
            <a:ext cx="1828800" cy="752475"/>
          </a:xfrm>
          <a:prstGeom prst="rect">
            <a:avLst/>
          </a:prstGeom>
        </p:spPr>
      </p:pic>
      <p:sp>
        <p:nvSpPr>
          <p:cNvPr id="18" name="Titre 1"/>
          <p:cNvSpPr txBox="1">
            <a:spLocks/>
          </p:cNvSpPr>
          <p:nvPr>
            <p:custDataLst>
              <p:tags r:id="rId3"/>
            </p:custDataLst>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Cycle 4 – Technologie</a:t>
            </a:r>
            <a:endParaRPr lang="fr-FR" sz="3200" dirty="0">
              <a:solidFill>
                <a:schemeClr val="accent1">
                  <a:lumMod val="50000"/>
                </a:schemeClr>
              </a:solidFill>
              <a:effectLst>
                <a:outerShdw blurRad="50800" dist="38100" dir="5400000" algn="t" rotWithShape="0">
                  <a:prstClr val="black">
                    <a:alpha val="40000"/>
                  </a:prstClr>
                </a:outerShdw>
              </a:effectLst>
            </a:endParaRPr>
          </a:p>
        </p:txBody>
      </p:sp>
      <p:sp>
        <p:nvSpPr>
          <p:cNvPr id="30" name="Rectangle 29"/>
          <p:cNvSpPr/>
          <p:nvPr>
            <p:custDataLst>
              <p:tags r:id="rId4"/>
            </p:custDataLst>
          </p:nvPr>
        </p:nvSpPr>
        <p:spPr>
          <a:xfrm>
            <a:off x="3318207" y="753266"/>
            <a:ext cx="110731" cy="60132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Rectangle 30"/>
          <p:cNvSpPr/>
          <p:nvPr>
            <p:custDataLst>
              <p:tags r:id="rId5"/>
            </p:custDataLst>
          </p:nvPr>
        </p:nvSpPr>
        <p:spPr>
          <a:xfrm>
            <a:off x="6298317" y="793993"/>
            <a:ext cx="110731" cy="60132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Rectangle 31"/>
          <p:cNvSpPr/>
          <p:nvPr>
            <p:custDataLst>
              <p:tags r:id="rId6"/>
            </p:custDataLst>
          </p:nvPr>
        </p:nvSpPr>
        <p:spPr>
          <a:xfrm>
            <a:off x="8879552" y="793993"/>
            <a:ext cx="110731" cy="60132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Rogner un rectangle à un seul coin 34"/>
          <p:cNvSpPr/>
          <p:nvPr>
            <p:custDataLst>
              <p:tags r:id="rId7"/>
            </p:custDataLst>
          </p:nvPr>
        </p:nvSpPr>
        <p:spPr>
          <a:xfrm>
            <a:off x="972394" y="793993"/>
            <a:ext cx="1966058" cy="1707783"/>
          </a:xfrm>
          <a:prstGeom prst="snip1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 design, l’innovation, la créativité</a:t>
            </a:r>
          </a:p>
          <a:p>
            <a:pPr algn="ctr"/>
            <a:r>
              <a:rPr lang="fr-FR"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DIC »</a:t>
            </a:r>
            <a:endParaRPr lang="fr-FR" sz="1600" dirty="0">
              <a:latin typeface="Arial" panose="020B0604020202020204" pitchFamily="34" charset="0"/>
              <a:cs typeface="Arial" panose="020B0604020202020204" pitchFamily="34" charset="0"/>
            </a:endParaRPr>
          </a:p>
        </p:txBody>
      </p:sp>
      <p:sp>
        <p:nvSpPr>
          <p:cNvPr id="34" name="Arrondir un rectangle avec un coin du même côté 35"/>
          <p:cNvSpPr/>
          <p:nvPr>
            <p:custDataLst>
              <p:tags r:id="rId8"/>
            </p:custDataLst>
          </p:nvPr>
        </p:nvSpPr>
        <p:spPr>
          <a:xfrm>
            <a:off x="9396365" y="753266"/>
            <a:ext cx="2098021" cy="1659089"/>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L’informatique et la programmation</a:t>
            </a:r>
          </a:p>
          <a:p>
            <a:pPr algn="ctr"/>
            <a:r>
              <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IP »</a:t>
            </a:r>
            <a:endParaRPr lang="fr-FR" dirty="0"/>
          </a:p>
        </p:txBody>
      </p:sp>
      <p:sp>
        <p:nvSpPr>
          <p:cNvPr id="35" name="Rogner un rectangle à un seul coin 36"/>
          <p:cNvSpPr/>
          <p:nvPr>
            <p:custDataLst>
              <p:tags r:id="rId9"/>
            </p:custDataLst>
          </p:nvPr>
        </p:nvSpPr>
        <p:spPr>
          <a:xfrm>
            <a:off x="6654954" y="776095"/>
            <a:ext cx="1993443" cy="1739893"/>
          </a:xfrm>
          <a:prstGeom prst="snip1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modélisation et la simulation des objets et systèmes Techniques</a:t>
            </a:r>
          </a:p>
          <a:p>
            <a:pPr algn="ctr"/>
            <a:r>
              <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MSOST »</a:t>
            </a:r>
            <a:endPar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6" name="Arrondir un rectangle avec un coin du même côté 37"/>
          <p:cNvSpPr/>
          <p:nvPr>
            <p:custDataLst>
              <p:tags r:id="rId10"/>
            </p:custDataLst>
          </p:nvPr>
        </p:nvSpPr>
        <p:spPr>
          <a:xfrm>
            <a:off x="3625704" y="796336"/>
            <a:ext cx="2544645" cy="165492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Les objets et systèmes techniques et les changements  induits dans la société</a:t>
            </a:r>
          </a:p>
          <a:p>
            <a:pPr algn="ctr"/>
            <a:r>
              <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OTSCIS</a:t>
            </a:r>
            <a:r>
              <a:rPr lang="fr-F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fr-FR" dirty="0"/>
          </a:p>
        </p:txBody>
      </p:sp>
      <p:sp>
        <p:nvSpPr>
          <p:cNvPr id="37" name="Rectangle 36"/>
          <p:cNvSpPr/>
          <p:nvPr/>
        </p:nvSpPr>
        <p:spPr>
          <a:xfrm>
            <a:off x="3501195" y="2730209"/>
            <a:ext cx="2797122" cy="3139321"/>
          </a:xfrm>
          <a:prstGeom prst="rect">
            <a:avLst/>
          </a:prstGeom>
        </p:spPr>
        <p:txBody>
          <a:bodyPr wrap="square">
            <a:spAutoFit/>
          </a:bodyPr>
          <a:lstStyle/>
          <a:p>
            <a:r>
              <a:rPr lang="fr-FR" dirty="0"/>
              <a:t>»   Comparer et commenter les évolutions des objets et systèmes </a:t>
            </a:r>
          </a:p>
          <a:p>
            <a:endParaRPr lang="fr-FR" dirty="0"/>
          </a:p>
          <a:p>
            <a:r>
              <a:rPr lang="fr-FR" dirty="0"/>
              <a:t>»   Exprimer sa pensée à l’aide d’outils de description adaptés</a:t>
            </a:r>
          </a:p>
          <a:p>
            <a:endParaRPr lang="fr-FR" dirty="0"/>
          </a:p>
          <a:p>
            <a:r>
              <a:rPr lang="fr-FR" dirty="0"/>
              <a:t>»   Développer les bonnes pratiques de l’usage des objets communicants.</a:t>
            </a:r>
          </a:p>
        </p:txBody>
      </p:sp>
      <p:sp>
        <p:nvSpPr>
          <p:cNvPr id="38" name="Rectangle 37"/>
          <p:cNvSpPr/>
          <p:nvPr/>
        </p:nvSpPr>
        <p:spPr>
          <a:xfrm>
            <a:off x="6537016" y="2868707"/>
            <a:ext cx="2253631" cy="2585323"/>
          </a:xfrm>
          <a:prstGeom prst="rect">
            <a:avLst/>
          </a:prstGeom>
        </p:spPr>
        <p:txBody>
          <a:bodyPr wrap="square">
            <a:spAutoFit/>
          </a:bodyPr>
          <a:lstStyle/>
          <a:p>
            <a:r>
              <a:rPr lang="fr-FR" dirty="0"/>
              <a:t>»   Analyser le fonctionnement et la structure d’un objet</a:t>
            </a:r>
          </a:p>
          <a:p>
            <a:endParaRPr lang="fr-FR" dirty="0"/>
          </a:p>
          <a:p>
            <a:r>
              <a:rPr lang="fr-FR" dirty="0"/>
              <a:t>»   Analyser une modélisation et simuler le comportement d’un objet</a:t>
            </a:r>
          </a:p>
        </p:txBody>
      </p:sp>
      <p:sp>
        <p:nvSpPr>
          <p:cNvPr id="39" name="Rectangle 38"/>
          <p:cNvSpPr/>
          <p:nvPr/>
        </p:nvSpPr>
        <p:spPr>
          <a:xfrm>
            <a:off x="9070211" y="2952535"/>
            <a:ext cx="2870097" cy="1600438"/>
          </a:xfrm>
          <a:prstGeom prst="rect">
            <a:avLst/>
          </a:prstGeom>
        </p:spPr>
        <p:txBody>
          <a:bodyPr wrap="square">
            <a:spAutoFit/>
          </a:bodyPr>
          <a:lstStyle/>
          <a:p>
            <a:r>
              <a:rPr lang="fr-FR" sz="1400" dirty="0"/>
              <a:t>Décryptage d’un monde numérique.</a:t>
            </a:r>
          </a:p>
          <a:p>
            <a:r>
              <a:rPr lang="fr-FR" sz="1400" dirty="0"/>
              <a:t>Méthodes qui construisent la pensée algorithmique</a:t>
            </a:r>
          </a:p>
          <a:p>
            <a:r>
              <a:rPr lang="fr-FR" sz="1400" dirty="0"/>
              <a:t>Représentation de l’information et de son traitement</a:t>
            </a:r>
          </a:p>
          <a:p>
            <a:r>
              <a:rPr lang="fr-FR" sz="1400" dirty="0"/>
              <a:t>Résolution de problèmes et contrôle des résultats</a:t>
            </a:r>
          </a:p>
        </p:txBody>
      </p:sp>
      <p:sp>
        <p:nvSpPr>
          <p:cNvPr id="40" name="Rectangle 39"/>
          <p:cNvSpPr/>
          <p:nvPr/>
        </p:nvSpPr>
        <p:spPr>
          <a:xfrm>
            <a:off x="9153203" y="4676436"/>
            <a:ext cx="2843772" cy="1477328"/>
          </a:xfrm>
          <a:prstGeom prst="rect">
            <a:avLst/>
          </a:prstGeom>
        </p:spPr>
        <p:txBody>
          <a:bodyPr wrap="square">
            <a:spAutoFit/>
          </a:bodyPr>
          <a:lstStyle/>
          <a:p>
            <a:r>
              <a:rPr lang="fr-FR" dirty="0"/>
              <a:t>»  Comprendre le fonctionnement d’un réseau informatique</a:t>
            </a:r>
          </a:p>
          <a:p>
            <a:r>
              <a:rPr lang="fr-FR" dirty="0"/>
              <a:t>» Écrire, mettre au point et exécuter un programme.</a:t>
            </a:r>
          </a:p>
        </p:txBody>
      </p:sp>
      <p:sp>
        <p:nvSpPr>
          <p:cNvPr id="41" name="Rectangle 40"/>
          <p:cNvSpPr/>
          <p:nvPr/>
        </p:nvSpPr>
        <p:spPr>
          <a:xfrm>
            <a:off x="838357" y="2740547"/>
            <a:ext cx="2364363" cy="3693319"/>
          </a:xfrm>
          <a:prstGeom prst="rect">
            <a:avLst/>
          </a:prstGeom>
        </p:spPr>
        <p:txBody>
          <a:bodyPr wrap="square">
            <a:spAutoFit/>
          </a:bodyPr>
          <a:lstStyle/>
          <a:p>
            <a:r>
              <a:rPr lang="fr-FR" dirty="0"/>
              <a:t>»   Imaginer des réponses, matérialiser des idées en intégrant une dimension design. </a:t>
            </a:r>
          </a:p>
          <a:p>
            <a:endParaRPr lang="fr-FR" dirty="0"/>
          </a:p>
          <a:p>
            <a:r>
              <a:rPr lang="fr-FR" dirty="0"/>
              <a:t>»   Réaliser, de manière collaborative, le prototype d’un objet communicant</a:t>
            </a:r>
          </a:p>
          <a:p>
            <a:endParaRPr lang="fr-FR" dirty="0"/>
          </a:p>
          <a:p>
            <a:r>
              <a:rPr lang="fr-FR" dirty="0"/>
              <a:t>»   Piloter et paramétrer un objet communicant</a:t>
            </a:r>
          </a:p>
        </p:txBody>
      </p:sp>
      <p:sp>
        <p:nvSpPr>
          <p:cNvPr id="43" name="Rectangle 42"/>
          <p:cNvSpPr/>
          <p:nvPr/>
        </p:nvSpPr>
        <p:spPr>
          <a:xfrm>
            <a:off x="9442154" y="2594764"/>
            <a:ext cx="1845442" cy="400110"/>
          </a:xfrm>
          <a:prstGeom prst="rect">
            <a:avLst/>
          </a:prstGeom>
          <a:noFill/>
        </p:spPr>
        <p:txBody>
          <a:bodyPr wrap="none" lIns="91440" tIns="45720" rIns="91440" bIns="45720">
            <a:spAutoFit/>
          </a:bodyPr>
          <a:lstStyle/>
          <a:p>
            <a:pPr algn="ctr"/>
            <a:r>
              <a:rPr lang="fr-FR" sz="2000" dirty="0">
                <a:ln w="0"/>
                <a:effectLst>
                  <a:outerShdw blurRad="38100" dist="19050" dir="2700000" algn="tl" rotWithShape="0">
                    <a:schemeClr val="dk1">
                      <a:alpha val="40000"/>
                    </a:schemeClr>
                  </a:outerShdw>
                </a:effectLst>
              </a:rPr>
              <a:t>Mathématiques</a:t>
            </a:r>
            <a:endParaRPr lang="fr-FR" sz="2000" b="0" cap="none" spc="0" dirty="0">
              <a:ln w="0"/>
              <a:solidFill>
                <a:schemeClr val="tx1"/>
              </a:solidFill>
              <a:effectLst>
                <a:outerShdw blurRad="38100" dist="19050" dir="2700000" algn="tl" rotWithShape="0">
                  <a:schemeClr val="dk1">
                    <a:alpha val="40000"/>
                  </a:schemeClr>
                </a:outerShdw>
              </a:effectLst>
            </a:endParaRPr>
          </a:p>
        </p:txBody>
      </p:sp>
      <p:cxnSp>
        <p:nvCxnSpPr>
          <p:cNvPr id="44" name="Connecteur droit avec flèche 43"/>
          <p:cNvCxnSpPr/>
          <p:nvPr/>
        </p:nvCxnSpPr>
        <p:spPr>
          <a:xfrm flipV="1">
            <a:off x="4913716" y="5877733"/>
            <a:ext cx="3279649" cy="868727"/>
          </a:xfrm>
          <a:prstGeom prst="straightConnector1">
            <a:avLst/>
          </a:prstGeom>
          <a:ln w="57150">
            <a:tailEnd type="triangle"/>
          </a:ln>
          <a:effectLst>
            <a:glow rad="139700">
              <a:schemeClr val="accent2">
                <a:satMod val="175000"/>
                <a:alpha val="40000"/>
              </a:schemeClr>
            </a:glow>
          </a:effectLst>
        </p:spPr>
        <p:style>
          <a:lnRef idx="2">
            <a:schemeClr val="accent6"/>
          </a:lnRef>
          <a:fillRef idx="0">
            <a:schemeClr val="accent6"/>
          </a:fillRef>
          <a:effectRef idx="1">
            <a:schemeClr val="accent6"/>
          </a:effectRef>
          <a:fontRef idx="minor">
            <a:schemeClr val="tx1"/>
          </a:fontRef>
        </p:style>
      </p:cxnSp>
      <p:sp>
        <p:nvSpPr>
          <p:cNvPr id="45" name="Rectangle 44"/>
          <p:cNvSpPr/>
          <p:nvPr/>
        </p:nvSpPr>
        <p:spPr>
          <a:xfrm>
            <a:off x="4763474" y="5760584"/>
            <a:ext cx="3782959" cy="923330"/>
          </a:xfrm>
          <a:prstGeom prst="rect">
            <a:avLst/>
          </a:prstGeom>
          <a:noFill/>
        </p:spPr>
        <p:txBody>
          <a:bodyPr wrap="none" lIns="91440" tIns="45720" rIns="91440" bIns="45720">
            <a:spAutoFit/>
          </a:bodyPr>
          <a:lstStyle/>
          <a:p>
            <a:pPr algn="ctr"/>
            <a:r>
              <a:rPr lang="fr-FR" sz="5400" dirty="0">
                <a:ln w="0"/>
                <a:effectLst>
                  <a:outerShdw blurRad="38100" dist="19050" dir="2700000" algn="tl" rotWithShape="0">
                    <a:schemeClr val="dk1">
                      <a:alpha val="40000"/>
                    </a:schemeClr>
                  </a:outerShdw>
                </a:effectLst>
              </a:rPr>
              <a:t>Progressivité</a:t>
            </a:r>
            <a:endParaRPr lang="fr-FR" sz="5400" b="0" cap="none" spc="0" dirty="0">
              <a:ln w="0"/>
              <a:solidFill>
                <a:schemeClr val="tx1"/>
              </a:solidFill>
              <a:effectLst>
                <a:outerShdw blurRad="38100" dist="19050" dir="2700000" algn="tl" rotWithShape="0">
                  <a:schemeClr val="dk1">
                    <a:alpha val="40000"/>
                  </a:schemeClr>
                </a:outerShdw>
              </a:effectLst>
            </a:endParaRPr>
          </a:p>
        </p:txBody>
      </p:sp>
      <p:pic>
        <p:nvPicPr>
          <p:cNvPr id="46" name="Image 45"/>
          <p:cNvPicPr/>
          <p:nvPr/>
        </p:nvPicPr>
        <p:blipFill>
          <a:blip r:embed="rId14">
            <a:extLst>
              <a:ext uri="{28A0092B-C50C-407E-A947-70E740481C1C}">
                <a14:useLocalDpi xmlns:a14="http://schemas.microsoft.com/office/drawing/2010/main" val="0"/>
              </a:ext>
            </a:extLst>
          </a:blip>
          <a:stretch>
            <a:fillRect/>
          </a:stretch>
        </p:blipFill>
        <p:spPr>
          <a:xfrm>
            <a:off x="0" y="0"/>
            <a:ext cx="2483130" cy="656822"/>
          </a:xfrm>
          <a:prstGeom prst="rect">
            <a:avLst/>
          </a:prstGeom>
        </p:spPr>
      </p:pic>
    </p:spTree>
    <p:custDataLst>
      <p:custData r:id="rId1"/>
      <p:tags r:id="rId2"/>
    </p:custDataLst>
    <p:extLst>
      <p:ext uri="{BB962C8B-B14F-4D97-AF65-F5344CB8AC3E}">
        <p14:creationId xmlns:p14="http://schemas.microsoft.com/office/powerpoint/2010/main" val="663756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				Des compétences technologiques liées au S4C</a:t>
            </a:r>
            <a:r>
              <a:rPr lang="fr-FR" sz="2800" dirty="0">
                <a:solidFill>
                  <a:schemeClr val="accent1">
                    <a:lumMod val="50000"/>
                  </a:schemeClr>
                </a:solidFill>
                <a:effectLst>
                  <a:outerShdw blurRad="50800" dist="38100" dir="5400000" algn="t" rotWithShape="0">
                    <a:prstClr val="black">
                      <a:alpha val="40000"/>
                    </a:prstClr>
                  </a:outerShdw>
                </a:effectLst>
              </a:rPr>
              <a:t>  </a:t>
            </a:r>
          </a:p>
        </p:txBody>
      </p:sp>
      <p:sp>
        <p:nvSpPr>
          <p:cNvPr id="18" name="Titre 1"/>
          <p:cNvSpPr txBox="1">
            <a:spLocks/>
          </p:cNvSpPr>
          <p:nvPr>
            <p:custDataLst>
              <p:tags r:id="rId3"/>
            </p:custDataLst>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Cycle 4 – Technologie</a:t>
            </a:r>
            <a:endParaRPr lang="fr-FR" sz="3200" dirty="0">
              <a:solidFill>
                <a:schemeClr val="accent1">
                  <a:lumMod val="50000"/>
                </a:schemeClr>
              </a:solidFill>
              <a:effectLst>
                <a:outerShdw blurRad="50800" dist="38100" dir="5400000" algn="t" rotWithShape="0">
                  <a:prstClr val="black">
                    <a:alpha val="40000"/>
                  </a:prstClr>
                </a:outerShdw>
              </a:effectLst>
            </a:endParaRPr>
          </a:p>
        </p:txBody>
      </p:sp>
      <p:pic>
        <p:nvPicPr>
          <p:cNvPr id="46" name="Image 45"/>
          <p:cNvPicPr/>
          <p:nvPr/>
        </p:nvPicPr>
        <p:blipFill>
          <a:blip r:embed="rId6">
            <a:extLst>
              <a:ext uri="{28A0092B-C50C-407E-A947-70E740481C1C}">
                <a14:useLocalDpi xmlns:a14="http://schemas.microsoft.com/office/drawing/2010/main" val="0"/>
              </a:ext>
            </a:extLst>
          </a:blip>
          <a:stretch>
            <a:fillRect/>
          </a:stretch>
        </p:blipFill>
        <p:spPr>
          <a:xfrm>
            <a:off x="0" y="0"/>
            <a:ext cx="2483130" cy="656822"/>
          </a:xfrm>
          <a:prstGeom prst="rect">
            <a:avLst/>
          </a:prstGeom>
        </p:spPr>
      </p:pic>
      <p:graphicFrame>
        <p:nvGraphicFramePr>
          <p:cNvPr id="27" name="Tableau 26"/>
          <p:cNvGraphicFramePr>
            <a:graphicFrameLocks noGrp="1"/>
          </p:cNvGraphicFramePr>
          <p:nvPr>
            <p:extLst>
              <p:ext uri="{D42A27DB-BD31-4B8C-83A1-F6EECF244321}">
                <p14:modId xmlns:p14="http://schemas.microsoft.com/office/powerpoint/2010/main" val="1667870017"/>
              </p:ext>
            </p:extLst>
          </p:nvPr>
        </p:nvGraphicFramePr>
        <p:xfrm>
          <a:off x="1013449" y="753651"/>
          <a:ext cx="10937546" cy="6139444"/>
        </p:xfrm>
        <a:graphic>
          <a:graphicData uri="http://schemas.openxmlformats.org/drawingml/2006/table">
            <a:tbl>
              <a:tblPr>
                <a:tableStyleId>{5940675A-B579-460E-94D1-54222C63F5DA}</a:tableStyleId>
              </a:tblPr>
              <a:tblGrid>
                <a:gridCol w="1499610">
                  <a:extLst>
                    <a:ext uri="{9D8B030D-6E8A-4147-A177-3AD203B41FA5}">
                      <a16:colId xmlns:a16="http://schemas.microsoft.com/office/drawing/2014/main" val="2418932088"/>
                    </a:ext>
                  </a:extLst>
                </a:gridCol>
                <a:gridCol w="2003486">
                  <a:extLst>
                    <a:ext uri="{9D8B030D-6E8A-4147-A177-3AD203B41FA5}">
                      <a16:colId xmlns:a16="http://schemas.microsoft.com/office/drawing/2014/main" val="1144046186"/>
                    </a:ext>
                  </a:extLst>
                </a:gridCol>
                <a:gridCol w="1502437">
                  <a:extLst>
                    <a:ext uri="{9D8B030D-6E8A-4147-A177-3AD203B41FA5}">
                      <a16:colId xmlns:a16="http://schemas.microsoft.com/office/drawing/2014/main" val="2045961835"/>
                    </a:ext>
                  </a:extLst>
                </a:gridCol>
                <a:gridCol w="1502437">
                  <a:extLst>
                    <a:ext uri="{9D8B030D-6E8A-4147-A177-3AD203B41FA5}">
                      <a16:colId xmlns:a16="http://schemas.microsoft.com/office/drawing/2014/main" val="1479645090"/>
                    </a:ext>
                  </a:extLst>
                </a:gridCol>
                <a:gridCol w="1402793">
                  <a:extLst>
                    <a:ext uri="{9D8B030D-6E8A-4147-A177-3AD203B41FA5}">
                      <a16:colId xmlns:a16="http://schemas.microsoft.com/office/drawing/2014/main" val="3149382775"/>
                    </a:ext>
                  </a:extLst>
                </a:gridCol>
                <a:gridCol w="1464276">
                  <a:extLst>
                    <a:ext uri="{9D8B030D-6E8A-4147-A177-3AD203B41FA5}">
                      <a16:colId xmlns:a16="http://schemas.microsoft.com/office/drawing/2014/main" val="1996539505"/>
                    </a:ext>
                  </a:extLst>
                </a:gridCol>
                <a:gridCol w="1562507">
                  <a:extLst>
                    <a:ext uri="{9D8B030D-6E8A-4147-A177-3AD203B41FA5}">
                      <a16:colId xmlns:a16="http://schemas.microsoft.com/office/drawing/2014/main" val="1487364650"/>
                    </a:ext>
                  </a:extLst>
                </a:gridCol>
              </a:tblGrid>
              <a:tr h="768841">
                <a:tc>
                  <a:txBody>
                    <a:bodyPr/>
                    <a:lstStyle/>
                    <a:p>
                      <a:pPr marR="36195">
                        <a:lnSpc>
                          <a:spcPct val="104000"/>
                        </a:lnSpc>
                        <a:spcAft>
                          <a:spcPts val="0"/>
                        </a:spcAft>
                      </a:pPr>
                      <a:r>
                        <a:rPr lang="fr-FR" sz="1200" b="1" dirty="0">
                          <a:effectLst/>
                        </a:rPr>
                        <a:t>Pratiquer des démarches scientifiques et technologiques</a:t>
                      </a:r>
                      <a:endParaRPr lang="fr-FR" sz="12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Aft>
                          <a:spcPts val="0"/>
                        </a:spcAft>
                      </a:pPr>
                      <a:r>
                        <a:rPr lang="fr-FR" sz="1200" b="1" dirty="0">
                          <a:effectLst/>
                        </a:rPr>
                        <a:t>Concevoir, créer, réaliser</a:t>
                      </a:r>
                    </a:p>
                    <a:p>
                      <a:pPr marR="36195">
                        <a:lnSpc>
                          <a:spcPct val="104000"/>
                        </a:lnSpc>
                        <a:spcAft>
                          <a:spcPts val="0"/>
                        </a:spcAft>
                      </a:pPr>
                      <a:r>
                        <a:rPr lang="fr-FR" sz="1200" b="1" dirty="0">
                          <a:effectLst/>
                        </a:rPr>
                        <a:t> </a:t>
                      </a:r>
                      <a:endParaRPr lang="fr-FR" sz="12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Aft>
                          <a:spcPts val="0"/>
                        </a:spcAft>
                      </a:pPr>
                      <a:r>
                        <a:rPr lang="fr-FR" sz="1200" b="1" dirty="0">
                          <a:effectLst/>
                        </a:rPr>
                        <a:t>S’approprier des outils et des méthodes</a:t>
                      </a:r>
                      <a:endParaRPr lang="fr-FR" sz="12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Aft>
                          <a:spcPts val="0"/>
                        </a:spcAft>
                      </a:pPr>
                      <a:r>
                        <a:rPr lang="fr-FR" sz="1200" b="1" dirty="0">
                          <a:effectLst/>
                        </a:rPr>
                        <a:t>Pratiquer des langages</a:t>
                      </a:r>
                      <a:endParaRPr lang="fr-FR" sz="12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Aft>
                          <a:spcPts val="0"/>
                        </a:spcAft>
                      </a:pPr>
                      <a:r>
                        <a:rPr lang="fr-FR" sz="1200" b="1" dirty="0">
                          <a:effectLst/>
                        </a:rPr>
                        <a:t>Mobiliser des outils numériques</a:t>
                      </a:r>
                      <a:endParaRPr lang="fr-FR" sz="12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Aft>
                          <a:spcPts val="0"/>
                        </a:spcAft>
                      </a:pPr>
                      <a:r>
                        <a:rPr lang="fr-FR" sz="1200" b="1" dirty="0">
                          <a:effectLst/>
                        </a:rPr>
                        <a:t>Adopter un comportement éthique et responsable</a:t>
                      </a:r>
                      <a:endParaRPr lang="fr-FR" sz="12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Aft>
                          <a:spcPts val="0"/>
                        </a:spcAft>
                      </a:pPr>
                      <a:r>
                        <a:rPr lang="fr-FR" sz="1200" b="1" dirty="0">
                          <a:effectLst/>
                        </a:rPr>
                        <a:t>Se situer dans l’espace et dans le temps</a:t>
                      </a:r>
                    </a:p>
                  </a:txBody>
                  <a:tcPr marL="49792" marR="49792" marT="0" marB="0"/>
                </a:tc>
                <a:extLst>
                  <a:ext uri="{0D108BD9-81ED-4DB2-BD59-A6C34878D82A}">
                    <a16:rowId xmlns:a16="http://schemas.microsoft.com/office/drawing/2014/main" val="3299634659"/>
                  </a:ext>
                </a:extLst>
              </a:tr>
              <a:tr h="125337">
                <a:tc>
                  <a:txBody>
                    <a:bodyPr/>
                    <a:lstStyle/>
                    <a:p>
                      <a:pPr marR="36195">
                        <a:lnSpc>
                          <a:spcPct val="104000"/>
                        </a:lnSpc>
                        <a:spcBef>
                          <a:spcPts val="300"/>
                        </a:spcBef>
                        <a:spcAft>
                          <a:spcPts val="0"/>
                        </a:spcAft>
                      </a:pPr>
                      <a:r>
                        <a:rPr lang="fr-FR" sz="1100" b="1" i="0" dirty="0">
                          <a:solidFill>
                            <a:srgbClr val="FF0000"/>
                          </a:solidFill>
                          <a:effectLst/>
                        </a:rPr>
                        <a:t>Domaine du socle : 4</a:t>
                      </a:r>
                      <a:endParaRPr lang="fr-FR" sz="1100" b="1" i="0" dirty="0">
                        <a:solidFill>
                          <a:srgbClr val="FF0000"/>
                        </a:solidFill>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Bef>
                          <a:spcPts val="300"/>
                        </a:spcBef>
                        <a:spcAft>
                          <a:spcPts val="0"/>
                        </a:spcAft>
                      </a:pPr>
                      <a:r>
                        <a:rPr lang="fr-FR" sz="1100" b="1" i="0" dirty="0">
                          <a:solidFill>
                            <a:srgbClr val="FF0000"/>
                          </a:solidFill>
                          <a:effectLst/>
                        </a:rPr>
                        <a:t>Domaines du socle : 4</a:t>
                      </a:r>
                      <a:endParaRPr lang="fr-FR" sz="1100" b="1" i="0" dirty="0">
                        <a:solidFill>
                          <a:srgbClr val="FF0000"/>
                        </a:solidFill>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Bef>
                          <a:spcPts val="300"/>
                        </a:spcBef>
                        <a:spcAft>
                          <a:spcPts val="0"/>
                        </a:spcAft>
                      </a:pPr>
                      <a:r>
                        <a:rPr lang="fr-FR" sz="1100" b="1" i="0" dirty="0">
                          <a:solidFill>
                            <a:srgbClr val="FF0000"/>
                          </a:solidFill>
                          <a:effectLst/>
                        </a:rPr>
                        <a:t>Domaine du socle : 2</a:t>
                      </a:r>
                      <a:endParaRPr lang="fr-FR" sz="1100" b="1" i="0" dirty="0">
                        <a:solidFill>
                          <a:srgbClr val="FF0000"/>
                        </a:solidFill>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Bef>
                          <a:spcPts val="300"/>
                        </a:spcBef>
                        <a:spcAft>
                          <a:spcPts val="0"/>
                        </a:spcAft>
                      </a:pPr>
                      <a:r>
                        <a:rPr lang="fr-FR" sz="1100" b="1" i="0" dirty="0">
                          <a:solidFill>
                            <a:srgbClr val="FF0000"/>
                          </a:solidFill>
                          <a:effectLst/>
                        </a:rPr>
                        <a:t>Domaine du socle : 1</a:t>
                      </a:r>
                      <a:endParaRPr lang="fr-FR" sz="1100" b="1" i="0" dirty="0">
                        <a:solidFill>
                          <a:srgbClr val="FF0000"/>
                        </a:solidFill>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Bef>
                          <a:spcPts val="300"/>
                        </a:spcBef>
                        <a:spcAft>
                          <a:spcPts val="0"/>
                        </a:spcAft>
                      </a:pPr>
                      <a:r>
                        <a:rPr lang="fr-FR" sz="1100" b="1" i="0" dirty="0">
                          <a:solidFill>
                            <a:srgbClr val="FF0000"/>
                          </a:solidFill>
                          <a:effectLst/>
                        </a:rPr>
                        <a:t>Domaine du socle : 5</a:t>
                      </a:r>
                      <a:endParaRPr lang="fr-FR" sz="1100" b="1" i="0" dirty="0">
                        <a:solidFill>
                          <a:srgbClr val="FF0000"/>
                        </a:solidFill>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Bef>
                          <a:spcPts val="300"/>
                        </a:spcBef>
                        <a:spcAft>
                          <a:spcPts val="0"/>
                        </a:spcAft>
                      </a:pPr>
                      <a:r>
                        <a:rPr lang="fr-FR" sz="1100" b="1" i="0" dirty="0">
                          <a:solidFill>
                            <a:srgbClr val="FF0000"/>
                          </a:solidFill>
                          <a:effectLst/>
                        </a:rPr>
                        <a:t>Domaines du socle : 3, 5</a:t>
                      </a:r>
                      <a:endParaRPr lang="fr-FR" sz="1100" b="1" i="0" dirty="0">
                        <a:solidFill>
                          <a:srgbClr val="FF0000"/>
                        </a:solidFill>
                        <a:effectLst/>
                        <a:latin typeface="Times New Roman" panose="02020603050405020304" pitchFamily="18" charset="0"/>
                        <a:ea typeface="Times New Roman" panose="02020603050405020304" pitchFamily="18" charset="0"/>
                      </a:endParaRPr>
                    </a:p>
                  </a:txBody>
                  <a:tcPr marL="49792" marR="49792" marT="0" marB="0"/>
                </a:tc>
                <a:tc>
                  <a:txBody>
                    <a:bodyPr/>
                    <a:lstStyle/>
                    <a:p>
                      <a:pPr marR="36195">
                        <a:lnSpc>
                          <a:spcPct val="104000"/>
                        </a:lnSpc>
                        <a:spcBef>
                          <a:spcPts val="300"/>
                        </a:spcBef>
                        <a:spcAft>
                          <a:spcPts val="0"/>
                        </a:spcAft>
                      </a:pPr>
                      <a:r>
                        <a:rPr lang="fr-FR" sz="1100" b="1" i="0" dirty="0">
                          <a:solidFill>
                            <a:srgbClr val="FF0000"/>
                          </a:solidFill>
                          <a:effectLst/>
                        </a:rPr>
                        <a:t>Domaine du socle : 5</a:t>
                      </a:r>
                      <a:endParaRPr lang="fr-FR" sz="1100" b="1" i="0" dirty="0">
                        <a:solidFill>
                          <a:srgbClr val="FF0000"/>
                        </a:solidFill>
                        <a:effectLst/>
                        <a:latin typeface="Times New Roman" panose="02020603050405020304" pitchFamily="18" charset="0"/>
                        <a:ea typeface="Times New Roman" panose="02020603050405020304" pitchFamily="18" charset="0"/>
                      </a:endParaRPr>
                    </a:p>
                  </a:txBody>
                  <a:tcPr marL="49792" marR="49792" marT="0" marB="0"/>
                </a:tc>
                <a:extLst>
                  <a:ext uri="{0D108BD9-81ED-4DB2-BD59-A6C34878D82A}">
                    <a16:rowId xmlns:a16="http://schemas.microsoft.com/office/drawing/2014/main" val="2005318187"/>
                  </a:ext>
                </a:extLst>
              </a:tr>
              <a:tr h="5029417">
                <a:tc>
                  <a:txBody>
                    <a:bodyPr/>
                    <a:lstStyle/>
                    <a:p>
                      <a:pPr>
                        <a:lnSpc>
                          <a:spcPct val="104000"/>
                        </a:lnSpc>
                        <a:spcAft>
                          <a:spcPts val="200"/>
                        </a:spcAft>
                      </a:pPr>
                      <a:r>
                        <a:rPr lang="fr-FR" sz="1000" b="1" dirty="0">
                          <a:effectLst/>
                        </a:rPr>
                        <a:t> </a:t>
                      </a:r>
                    </a:p>
                    <a:p>
                      <a:pPr>
                        <a:lnSpc>
                          <a:spcPct val="104000"/>
                        </a:lnSpc>
                        <a:spcAft>
                          <a:spcPts val="400"/>
                        </a:spcAft>
                      </a:pPr>
                      <a:r>
                        <a:rPr lang="fr-FR" sz="1000" b="1" spc="-5" dirty="0">
                          <a:effectLst/>
                        </a:rPr>
                        <a:t>»</a:t>
                      </a:r>
                      <a:r>
                        <a:rPr lang="fr-FR" sz="1000" b="1" dirty="0">
                          <a:effectLst/>
                        </a:rPr>
                        <a:t> Imaginer, synthétiser, formaliser et respecter une procédure, un protocole. </a:t>
                      </a:r>
                    </a:p>
                    <a:p>
                      <a:pPr>
                        <a:lnSpc>
                          <a:spcPct val="104000"/>
                        </a:lnSpc>
                        <a:spcAft>
                          <a:spcPts val="400"/>
                        </a:spcAft>
                      </a:pPr>
                      <a:r>
                        <a:rPr lang="fr-FR" sz="1000" b="1" spc="-5" dirty="0">
                          <a:effectLst/>
                        </a:rPr>
                        <a:t>»</a:t>
                      </a:r>
                      <a:r>
                        <a:rPr lang="fr-FR" sz="1000" b="1" dirty="0">
                          <a:effectLst/>
                        </a:rPr>
                        <a:t> Mesurer des grandeurs de manière directe ou indirecte. </a:t>
                      </a:r>
                    </a:p>
                    <a:p>
                      <a:pPr>
                        <a:lnSpc>
                          <a:spcPct val="104000"/>
                        </a:lnSpc>
                        <a:spcAft>
                          <a:spcPts val="400"/>
                        </a:spcAft>
                      </a:pPr>
                      <a:r>
                        <a:rPr lang="fr-FR" sz="1000" b="1" spc="-5" dirty="0">
                          <a:effectLst/>
                        </a:rPr>
                        <a:t>»</a:t>
                      </a:r>
                      <a:r>
                        <a:rPr lang="fr-FR" sz="1000" b="1" dirty="0">
                          <a:effectLst/>
                        </a:rPr>
                        <a:t> Interpréter des résultats expérimentaux, en tirer une conclusion et la communiquer en argumentant.</a:t>
                      </a:r>
                    </a:p>
                    <a:p>
                      <a:pPr>
                        <a:lnSpc>
                          <a:spcPct val="104000"/>
                        </a:lnSpc>
                        <a:spcAft>
                          <a:spcPts val="400"/>
                        </a:spcAft>
                      </a:pPr>
                      <a:r>
                        <a:rPr lang="fr-FR" sz="1000" b="1" spc="-5" dirty="0">
                          <a:effectLst/>
                        </a:rPr>
                        <a:t>»</a:t>
                      </a:r>
                      <a:r>
                        <a:rPr lang="fr-FR" sz="1000" b="1" dirty="0">
                          <a:effectLst/>
                        </a:rPr>
                        <a:t> Participer à l’organisation et au déroulement de projets.</a:t>
                      </a:r>
                      <a:endParaRPr lang="fr-FR" sz="10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a:lnSpc>
                          <a:spcPct val="104000"/>
                        </a:lnSpc>
                        <a:spcAft>
                          <a:spcPts val="200"/>
                        </a:spcAft>
                      </a:pPr>
                      <a:r>
                        <a:rPr lang="fr-FR" sz="1000" b="1" spc="-5" dirty="0">
                          <a:effectLst/>
                        </a:rPr>
                        <a:t> </a:t>
                      </a:r>
                      <a:endParaRPr lang="fr-FR" sz="1000" b="1" dirty="0">
                        <a:effectLst/>
                      </a:endParaRPr>
                    </a:p>
                    <a:p>
                      <a:pPr>
                        <a:lnSpc>
                          <a:spcPct val="104000"/>
                        </a:lnSpc>
                        <a:spcAft>
                          <a:spcPts val="400"/>
                        </a:spcAft>
                      </a:pPr>
                      <a:r>
                        <a:rPr lang="fr-FR" sz="1000" b="1" spc="-5" dirty="0">
                          <a:effectLst/>
                        </a:rPr>
                        <a:t>» Identifier un besoin et énoncer un problème technique, identifier les conditions, contraintes (normes et règlements) et ressources correspondantes.</a:t>
                      </a:r>
                      <a:endParaRPr lang="fr-FR" sz="1000" b="1" dirty="0">
                        <a:effectLst/>
                      </a:endParaRPr>
                    </a:p>
                    <a:p>
                      <a:pPr>
                        <a:lnSpc>
                          <a:spcPct val="104000"/>
                        </a:lnSpc>
                        <a:spcAft>
                          <a:spcPts val="400"/>
                        </a:spcAft>
                      </a:pPr>
                      <a:r>
                        <a:rPr lang="fr-FR" sz="1000" b="1" spc="-5" dirty="0">
                          <a:effectLst/>
                        </a:rPr>
                        <a:t> » Identifier le(s) matériau(x), les flux d’énergie et d’information sur un objet et décrire les transformations qui s’opèrent.</a:t>
                      </a:r>
                      <a:endParaRPr lang="fr-FR" sz="1000" b="1" dirty="0">
                        <a:effectLst/>
                      </a:endParaRPr>
                    </a:p>
                    <a:p>
                      <a:pPr>
                        <a:lnSpc>
                          <a:spcPct val="104000"/>
                        </a:lnSpc>
                        <a:spcAft>
                          <a:spcPts val="400"/>
                        </a:spcAft>
                      </a:pPr>
                      <a:r>
                        <a:rPr lang="fr-FR" sz="1000" b="1" spc="-5" dirty="0">
                          <a:effectLst/>
                        </a:rPr>
                        <a:t> » S’approprier un cahier des charges. </a:t>
                      </a:r>
                      <a:endParaRPr lang="fr-FR" sz="1000" b="1" dirty="0">
                        <a:effectLst/>
                      </a:endParaRPr>
                    </a:p>
                    <a:p>
                      <a:pPr>
                        <a:lnSpc>
                          <a:spcPct val="104000"/>
                        </a:lnSpc>
                        <a:spcAft>
                          <a:spcPts val="400"/>
                        </a:spcAft>
                      </a:pPr>
                      <a:r>
                        <a:rPr lang="fr-FR" sz="1000" b="1" spc="-5" dirty="0">
                          <a:effectLst/>
                        </a:rPr>
                        <a:t> » Agencer des constituants de blocs et montrer les échanges de matière, énergie et information.</a:t>
                      </a:r>
                      <a:endParaRPr lang="fr-FR" sz="1000" b="1" dirty="0">
                        <a:effectLst/>
                      </a:endParaRPr>
                    </a:p>
                    <a:p>
                      <a:pPr>
                        <a:lnSpc>
                          <a:spcPct val="104000"/>
                        </a:lnSpc>
                        <a:spcAft>
                          <a:spcPts val="400"/>
                        </a:spcAft>
                      </a:pPr>
                      <a:r>
                        <a:rPr lang="fr-FR" sz="1000" b="1" spc="-5" dirty="0">
                          <a:effectLst/>
                        </a:rPr>
                        <a:t> » Associer des solutions techniques à des fonctions. </a:t>
                      </a:r>
                      <a:endParaRPr lang="fr-FR" sz="1000" b="1" dirty="0">
                        <a:effectLst/>
                      </a:endParaRPr>
                    </a:p>
                    <a:p>
                      <a:pPr>
                        <a:lnSpc>
                          <a:spcPct val="104000"/>
                        </a:lnSpc>
                        <a:spcAft>
                          <a:spcPts val="400"/>
                        </a:spcAft>
                      </a:pPr>
                      <a:r>
                        <a:rPr lang="fr-FR" sz="1000" b="1" spc="-5" dirty="0">
                          <a:effectLst/>
                        </a:rPr>
                        <a:t> » Imaginer des solutions en réponse au besoin.</a:t>
                      </a:r>
                      <a:endParaRPr lang="fr-FR" sz="1000" b="1" dirty="0">
                        <a:effectLst/>
                      </a:endParaRPr>
                    </a:p>
                    <a:p>
                      <a:pPr>
                        <a:lnSpc>
                          <a:spcPct val="104000"/>
                        </a:lnSpc>
                        <a:spcAft>
                          <a:spcPts val="400"/>
                        </a:spcAft>
                      </a:pPr>
                      <a:r>
                        <a:rPr lang="fr-FR" sz="1000" b="1" spc="-5" dirty="0">
                          <a:effectLst/>
                        </a:rPr>
                        <a:t> » Réaliser, de manière collaborative, le prototype de tout ou partie d’un objet pour valider une solution.</a:t>
                      </a:r>
                      <a:endParaRPr lang="fr-FR" sz="1000" b="1" dirty="0">
                        <a:effectLst/>
                      </a:endParaRPr>
                    </a:p>
                    <a:p>
                      <a:pPr>
                        <a:lnSpc>
                          <a:spcPct val="104000"/>
                        </a:lnSpc>
                        <a:spcAft>
                          <a:spcPts val="400"/>
                        </a:spcAft>
                      </a:pPr>
                      <a:r>
                        <a:rPr lang="fr-FR" sz="1000" b="1" spc="-5" dirty="0">
                          <a:effectLst/>
                        </a:rPr>
                        <a:t> » Imaginer, concevoir et programmer des applications informatiques nomades.</a:t>
                      </a:r>
                      <a:endParaRPr lang="fr-FR" sz="10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a:lnSpc>
                          <a:spcPct val="104000"/>
                        </a:lnSpc>
                        <a:spcAft>
                          <a:spcPts val="200"/>
                        </a:spcAft>
                      </a:pPr>
                      <a:r>
                        <a:rPr lang="fr-FR" sz="1000" b="1" spc="-5">
                          <a:effectLst/>
                        </a:rPr>
                        <a:t> </a:t>
                      </a:r>
                      <a:endParaRPr lang="fr-FR" sz="1000" b="1">
                        <a:effectLst/>
                      </a:endParaRPr>
                    </a:p>
                    <a:p>
                      <a:pPr>
                        <a:lnSpc>
                          <a:spcPct val="104000"/>
                        </a:lnSpc>
                        <a:spcAft>
                          <a:spcPts val="400"/>
                        </a:spcAft>
                      </a:pPr>
                      <a:r>
                        <a:rPr lang="fr-FR" sz="1000" b="1" spc="-5">
                          <a:effectLst/>
                        </a:rPr>
                        <a:t>» Exprimer sa pensée à l’aide d’outils de description adaptés : croquis, schémas, graphes, diagrammes, tableaux (représentations non normées).</a:t>
                      </a:r>
                      <a:endParaRPr lang="fr-FR" sz="1000" b="1">
                        <a:effectLst/>
                      </a:endParaRPr>
                    </a:p>
                    <a:p>
                      <a:pPr>
                        <a:lnSpc>
                          <a:spcPct val="104000"/>
                        </a:lnSpc>
                        <a:spcAft>
                          <a:spcPts val="400"/>
                        </a:spcAft>
                      </a:pPr>
                      <a:r>
                        <a:rPr lang="fr-FR" sz="1000" b="1" spc="-5">
                          <a:effectLst/>
                        </a:rPr>
                        <a:t> » Traduire, à l’aide d’outils de représentation numérique, des choix de solutions sous forme de croquis, de dessins ou de schémas.</a:t>
                      </a:r>
                      <a:endParaRPr lang="fr-FR" sz="1000" b="1">
                        <a:effectLst/>
                      </a:endParaRPr>
                    </a:p>
                    <a:p>
                      <a:pPr>
                        <a:lnSpc>
                          <a:spcPct val="104000"/>
                        </a:lnSpc>
                        <a:spcAft>
                          <a:spcPts val="400"/>
                        </a:spcAft>
                      </a:pPr>
                      <a:r>
                        <a:rPr lang="fr-FR" sz="1000" b="1" spc="-5">
                          <a:effectLst/>
                        </a:rPr>
                        <a:t> » Présenter à l’oral et à l’aide de supports numériques multimédia des solutions techniques au moment des revues de projet.</a:t>
                      </a:r>
                      <a:endParaRPr lang="fr-FR" sz="1000" b="1">
                        <a:effectLst/>
                        <a:latin typeface="Times New Roman" panose="02020603050405020304" pitchFamily="18" charset="0"/>
                        <a:ea typeface="Times New Roman" panose="02020603050405020304" pitchFamily="18" charset="0"/>
                      </a:endParaRPr>
                    </a:p>
                  </a:txBody>
                  <a:tcPr marL="49792" marR="49792" marT="0" marB="0"/>
                </a:tc>
                <a:tc>
                  <a:txBody>
                    <a:bodyPr/>
                    <a:lstStyle/>
                    <a:p>
                      <a:pPr>
                        <a:lnSpc>
                          <a:spcPct val="104000"/>
                        </a:lnSpc>
                        <a:spcAft>
                          <a:spcPts val="200"/>
                        </a:spcAft>
                      </a:pPr>
                      <a:r>
                        <a:rPr lang="fr-FR" sz="1000" b="1" spc="-10" dirty="0">
                          <a:effectLst/>
                        </a:rPr>
                        <a:t> </a:t>
                      </a:r>
                      <a:endParaRPr lang="fr-FR" sz="1000" b="1" dirty="0">
                        <a:effectLst/>
                      </a:endParaRPr>
                    </a:p>
                    <a:p>
                      <a:pPr>
                        <a:lnSpc>
                          <a:spcPct val="104000"/>
                        </a:lnSpc>
                        <a:spcAft>
                          <a:spcPts val="400"/>
                        </a:spcAft>
                      </a:pPr>
                      <a:r>
                        <a:rPr lang="fr-FR" sz="1000" b="1" spc="-5" dirty="0">
                          <a:effectLst/>
                        </a:rPr>
                        <a:t>»</a:t>
                      </a:r>
                      <a:r>
                        <a:rPr lang="fr-FR" sz="1000" b="1" spc="-10" dirty="0">
                          <a:effectLst/>
                        </a:rPr>
                        <a:t> Décrire, en utilisant les outils et langages de descriptions adaptés, la structure et le comportement des objets.</a:t>
                      </a:r>
                      <a:endParaRPr lang="fr-FR" sz="1000" b="1" dirty="0">
                        <a:effectLst/>
                      </a:endParaRPr>
                    </a:p>
                    <a:p>
                      <a:pPr>
                        <a:lnSpc>
                          <a:spcPct val="104000"/>
                        </a:lnSpc>
                        <a:spcAft>
                          <a:spcPts val="400"/>
                        </a:spcAft>
                      </a:pPr>
                      <a:r>
                        <a:rPr lang="fr-FR" sz="1000" b="1" spc="-10" dirty="0">
                          <a:effectLst/>
                        </a:rPr>
                        <a:t> </a:t>
                      </a:r>
                      <a:r>
                        <a:rPr lang="fr-FR" sz="1000" b="1" spc="-5" dirty="0">
                          <a:effectLst/>
                        </a:rPr>
                        <a:t>»</a:t>
                      </a:r>
                      <a:r>
                        <a:rPr lang="fr-FR" sz="1000" b="1" spc="-10" dirty="0">
                          <a:effectLst/>
                        </a:rPr>
                        <a:t> Appliquer les principes élémentaires de l’algorithmique et du codage à la résolution d’un problème simple.</a:t>
                      </a:r>
                      <a:endParaRPr lang="fr-FR" sz="10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a:lnSpc>
                          <a:spcPct val="104000"/>
                        </a:lnSpc>
                        <a:spcAft>
                          <a:spcPts val="200"/>
                        </a:spcAft>
                      </a:pPr>
                      <a:r>
                        <a:rPr lang="fr-FR" sz="1000" b="1" spc="5" dirty="0">
                          <a:effectLst/>
                        </a:rPr>
                        <a:t> </a:t>
                      </a:r>
                      <a:endParaRPr lang="fr-FR" sz="1000" b="1" dirty="0">
                        <a:effectLst/>
                      </a:endParaRPr>
                    </a:p>
                    <a:p>
                      <a:pPr>
                        <a:lnSpc>
                          <a:spcPct val="104000"/>
                        </a:lnSpc>
                        <a:spcAft>
                          <a:spcPts val="400"/>
                        </a:spcAft>
                      </a:pPr>
                      <a:r>
                        <a:rPr lang="fr-FR" sz="1000" b="1" spc="-5" dirty="0">
                          <a:effectLst/>
                        </a:rPr>
                        <a:t>»</a:t>
                      </a:r>
                      <a:r>
                        <a:rPr lang="fr-FR" sz="1000" b="1" spc="5" dirty="0">
                          <a:effectLst/>
                        </a:rPr>
                        <a:t> Simuler numériquement la structure et/ou le comportement d’un objet.</a:t>
                      </a:r>
                      <a:endParaRPr lang="fr-FR" sz="1000" b="1" dirty="0">
                        <a:effectLst/>
                      </a:endParaRPr>
                    </a:p>
                    <a:p>
                      <a:pPr>
                        <a:lnSpc>
                          <a:spcPct val="104000"/>
                        </a:lnSpc>
                        <a:spcAft>
                          <a:spcPts val="400"/>
                        </a:spcAft>
                      </a:pPr>
                      <a:r>
                        <a:rPr lang="fr-FR" sz="1000" b="1" spc="5" dirty="0">
                          <a:effectLst/>
                        </a:rPr>
                        <a:t> </a:t>
                      </a:r>
                      <a:r>
                        <a:rPr lang="fr-FR" sz="1000" b="1" spc="-5" dirty="0">
                          <a:effectLst/>
                        </a:rPr>
                        <a:t>»</a:t>
                      </a:r>
                      <a:r>
                        <a:rPr lang="fr-FR" sz="1000" b="1" spc="5" dirty="0">
                          <a:effectLst/>
                        </a:rPr>
                        <a:t> Organiser, structurer et stocker des ressources numériques.</a:t>
                      </a:r>
                      <a:endParaRPr lang="fr-FR" sz="1000" b="1" dirty="0">
                        <a:effectLst/>
                      </a:endParaRPr>
                    </a:p>
                    <a:p>
                      <a:pPr>
                        <a:lnSpc>
                          <a:spcPct val="104000"/>
                        </a:lnSpc>
                        <a:spcAft>
                          <a:spcPts val="400"/>
                        </a:spcAft>
                      </a:pPr>
                      <a:r>
                        <a:rPr lang="fr-FR" sz="1000" b="1" spc="5" dirty="0">
                          <a:effectLst/>
                        </a:rPr>
                        <a:t> </a:t>
                      </a:r>
                      <a:r>
                        <a:rPr lang="fr-FR" sz="1000" b="1" spc="-5" dirty="0">
                          <a:effectLst/>
                        </a:rPr>
                        <a:t>»</a:t>
                      </a:r>
                      <a:r>
                        <a:rPr lang="fr-FR" sz="1000" b="1" spc="5" dirty="0">
                          <a:effectLst/>
                        </a:rPr>
                        <a:t> Lire, utiliser et produire des représentations numériques d’objets.</a:t>
                      </a:r>
                      <a:endParaRPr lang="fr-FR" sz="1000" b="1" dirty="0">
                        <a:effectLst/>
                      </a:endParaRPr>
                    </a:p>
                    <a:p>
                      <a:pPr>
                        <a:lnSpc>
                          <a:spcPct val="104000"/>
                        </a:lnSpc>
                        <a:spcAft>
                          <a:spcPts val="400"/>
                        </a:spcAft>
                      </a:pPr>
                      <a:r>
                        <a:rPr lang="fr-FR" sz="1000" b="1" spc="5" dirty="0">
                          <a:effectLst/>
                        </a:rPr>
                        <a:t> </a:t>
                      </a:r>
                      <a:r>
                        <a:rPr lang="fr-FR" sz="1000" b="1" spc="-5" dirty="0">
                          <a:effectLst/>
                        </a:rPr>
                        <a:t>»</a:t>
                      </a:r>
                      <a:r>
                        <a:rPr lang="fr-FR" sz="1000" b="1" spc="5" dirty="0">
                          <a:effectLst/>
                        </a:rPr>
                        <a:t> Piloter un système connecté localement ou à distance.</a:t>
                      </a:r>
                      <a:endParaRPr lang="fr-FR" sz="1000" b="1" dirty="0">
                        <a:effectLst/>
                      </a:endParaRPr>
                    </a:p>
                    <a:p>
                      <a:pPr>
                        <a:lnSpc>
                          <a:spcPct val="104000"/>
                        </a:lnSpc>
                        <a:spcAft>
                          <a:spcPts val="400"/>
                        </a:spcAft>
                      </a:pPr>
                      <a:r>
                        <a:rPr lang="fr-FR" sz="1000" b="1" spc="5" dirty="0">
                          <a:effectLst/>
                        </a:rPr>
                        <a:t> </a:t>
                      </a:r>
                      <a:r>
                        <a:rPr lang="fr-FR" sz="1000" b="1" spc="-5" dirty="0">
                          <a:effectLst/>
                        </a:rPr>
                        <a:t>»</a:t>
                      </a:r>
                      <a:r>
                        <a:rPr lang="fr-FR" sz="1000" b="1" spc="5" dirty="0">
                          <a:effectLst/>
                        </a:rPr>
                        <a:t> Modifier ou paramétrer le fonctionnement d’un objet communicant.</a:t>
                      </a:r>
                      <a:endParaRPr lang="fr-FR" sz="10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a:lnSpc>
                          <a:spcPct val="104000"/>
                        </a:lnSpc>
                        <a:spcAft>
                          <a:spcPts val="200"/>
                        </a:spcAft>
                      </a:pPr>
                      <a:r>
                        <a:rPr lang="fr-FR" sz="1000" b="1" spc="-25" dirty="0">
                          <a:effectLst/>
                        </a:rPr>
                        <a:t> </a:t>
                      </a:r>
                      <a:endParaRPr lang="fr-FR" sz="1000" b="1" dirty="0">
                        <a:effectLst/>
                      </a:endParaRPr>
                    </a:p>
                    <a:p>
                      <a:pPr>
                        <a:lnSpc>
                          <a:spcPct val="104000"/>
                        </a:lnSpc>
                        <a:spcAft>
                          <a:spcPts val="400"/>
                        </a:spcAft>
                      </a:pPr>
                      <a:r>
                        <a:rPr lang="fr-FR" sz="1000" b="1" spc="-5" dirty="0">
                          <a:effectLst/>
                        </a:rPr>
                        <a:t>»</a:t>
                      </a:r>
                      <a:r>
                        <a:rPr lang="fr-FR" sz="1000" b="1" spc="-25" dirty="0">
                          <a:effectLst/>
                        </a:rPr>
                        <a:t> Développer les bonnes pratiques de l’usage des objets communicants </a:t>
                      </a:r>
                      <a:endParaRPr lang="fr-FR" sz="1000" b="1" dirty="0">
                        <a:effectLst/>
                      </a:endParaRPr>
                    </a:p>
                    <a:p>
                      <a:pPr>
                        <a:lnSpc>
                          <a:spcPct val="104000"/>
                        </a:lnSpc>
                        <a:spcAft>
                          <a:spcPts val="400"/>
                        </a:spcAft>
                      </a:pPr>
                      <a:r>
                        <a:rPr lang="fr-FR" sz="1000" b="1" spc="-5" dirty="0">
                          <a:effectLst/>
                        </a:rPr>
                        <a:t>»</a:t>
                      </a:r>
                      <a:r>
                        <a:rPr lang="fr-FR" sz="1000" b="1" spc="-25" dirty="0">
                          <a:effectLst/>
                        </a:rPr>
                        <a:t> Analyser l’impact environnemental d’un objet et de ses constituants.</a:t>
                      </a:r>
                      <a:endParaRPr lang="fr-FR" sz="1000" b="1" dirty="0">
                        <a:effectLst/>
                      </a:endParaRPr>
                    </a:p>
                    <a:p>
                      <a:pPr>
                        <a:lnSpc>
                          <a:spcPct val="104000"/>
                        </a:lnSpc>
                        <a:spcAft>
                          <a:spcPts val="400"/>
                        </a:spcAft>
                      </a:pPr>
                      <a:r>
                        <a:rPr lang="fr-FR" sz="1000" b="1" spc="-5" dirty="0">
                          <a:effectLst/>
                        </a:rPr>
                        <a:t>»</a:t>
                      </a:r>
                      <a:r>
                        <a:rPr lang="fr-FR" sz="1000" b="1" spc="-25" dirty="0">
                          <a:effectLst/>
                        </a:rPr>
                        <a:t> Analyser le cycle de vie d’un objet</a:t>
                      </a:r>
                      <a:endParaRPr lang="fr-FR" sz="1000" b="1" dirty="0">
                        <a:effectLst/>
                        <a:latin typeface="Times New Roman" panose="02020603050405020304" pitchFamily="18" charset="0"/>
                        <a:ea typeface="Times New Roman" panose="02020603050405020304" pitchFamily="18" charset="0"/>
                      </a:endParaRPr>
                    </a:p>
                  </a:txBody>
                  <a:tcPr marL="49792" marR="49792" marT="0" marB="0"/>
                </a:tc>
                <a:tc>
                  <a:txBody>
                    <a:bodyPr/>
                    <a:lstStyle/>
                    <a:p>
                      <a:pPr>
                        <a:lnSpc>
                          <a:spcPct val="104000"/>
                        </a:lnSpc>
                        <a:spcAft>
                          <a:spcPts val="100"/>
                        </a:spcAft>
                      </a:pPr>
                      <a:r>
                        <a:rPr lang="fr-FR" sz="1000" b="1" spc="-25" dirty="0">
                          <a:effectLst/>
                        </a:rPr>
                        <a:t> </a:t>
                      </a:r>
                      <a:endParaRPr lang="fr-FR" sz="1000" b="1" dirty="0">
                        <a:effectLst/>
                      </a:endParaRPr>
                    </a:p>
                    <a:p>
                      <a:pPr>
                        <a:lnSpc>
                          <a:spcPct val="104000"/>
                        </a:lnSpc>
                        <a:spcAft>
                          <a:spcPts val="400"/>
                        </a:spcAft>
                      </a:pPr>
                      <a:r>
                        <a:rPr lang="fr-FR" sz="1000" b="1" spc="-5" dirty="0">
                          <a:effectLst/>
                        </a:rPr>
                        <a:t>»</a:t>
                      </a:r>
                      <a:r>
                        <a:rPr lang="fr-FR" sz="1000" b="1" spc="5" dirty="0">
                          <a:effectLst/>
                        </a:rPr>
                        <a:t> Regrouper des objets en familles et lignées.</a:t>
                      </a:r>
                      <a:endParaRPr lang="fr-FR" sz="1000" b="1" dirty="0">
                        <a:effectLst/>
                      </a:endParaRPr>
                    </a:p>
                    <a:p>
                      <a:pPr>
                        <a:lnSpc>
                          <a:spcPct val="104000"/>
                        </a:lnSpc>
                        <a:spcAft>
                          <a:spcPts val="400"/>
                        </a:spcAft>
                      </a:pPr>
                      <a:r>
                        <a:rPr lang="fr-FR" sz="1000" b="1" spc="5" dirty="0">
                          <a:effectLst/>
                        </a:rPr>
                        <a:t> </a:t>
                      </a:r>
                      <a:r>
                        <a:rPr lang="fr-FR" sz="1000" b="1" spc="-5" dirty="0">
                          <a:effectLst/>
                        </a:rPr>
                        <a:t>»</a:t>
                      </a:r>
                      <a:r>
                        <a:rPr lang="fr-FR" sz="1000" b="1" spc="5" dirty="0">
                          <a:effectLst/>
                        </a:rPr>
                        <a:t> Relier les évolutions technologiques aux inventions et innovations qui marquent des ruptures dans les solutions techniques.</a:t>
                      </a:r>
                      <a:endParaRPr lang="fr-FR" sz="1000" b="1" dirty="0">
                        <a:effectLst/>
                      </a:endParaRP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p>
                    <a:p>
                      <a:pPr>
                        <a:lnSpc>
                          <a:spcPct val="104000"/>
                        </a:lnSpc>
                        <a:spcAft>
                          <a:spcPts val="0"/>
                        </a:spcAft>
                      </a:pPr>
                      <a:r>
                        <a:rPr lang="fr-FR" sz="1000" b="1" dirty="0">
                          <a:effectLst/>
                        </a:rPr>
                        <a:t> </a:t>
                      </a:r>
                      <a:endParaRPr lang="fr-FR" sz="1000" b="1" dirty="0">
                        <a:effectLst/>
                        <a:latin typeface="Times New Roman" panose="02020603050405020304" pitchFamily="18" charset="0"/>
                        <a:ea typeface="Times New Roman" panose="02020603050405020304" pitchFamily="18" charset="0"/>
                      </a:endParaRPr>
                    </a:p>
                  </a:txBody>
                  <a:tcPr marL="49792" marR="49792" marT="0" marB="0"/>
                </a:tc>
                <a:extLst>
                  <a:ext uri="{0D108BD9-81ED-4DB2-BD59-A6C34878D82A}">
                    <a16:rowId xmlns:a16="http://schemas.microsoft.com/office/drawing/2014/main" val="3914745539"/>
                  </a:ext>
                </a:extLst>
              </a:tr>
            </a:tbl>
          </a:graphicData>
        </a:graphic>
      </p:graphicFrame>
    </p:spTree>
    <p:custDataLst>
      <p:custData r:id="rId1"/>
      <p:tags r:id="rId2"/>
    </p:custDataLst>
    <p:extLst>
      <p:ext uri="{BB962C8B-B14F-4D97-AF65-F5344CB8AC3E}">
        <p14:creationId xmlns:p14="http://schemas.microsoft.com/office/powerpoint/2010/main" val="830821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p:cNvSpPr txBox="1">
            <a:spLocks/>
          </p:cNvSpPr>
          <p:nvPr/>
        </p:nvSpPr>
        <p:spPr>
          <a:xfrm rot="16200000">
            <a:off x="6173273" y="-5361907"/>
            <a:ext cx="656823" cy="11380633"/>
          </a:xfrm>
          <a:prstGeom prst="rect">
            <a:avLst/>
          </a:prstGeom>
        </p:spPr>
        <p:style>
          <a:lnRef idx="1">
            <a:schemeClr val="accent1"/>
          </a:lnRef>
          <a:fillRef idx="2">
            <a:schemeClr val="accent1"/>
          </a:fillRef>
          <a:effectRef idx="1">
            <a:schemeClr val="accent1"/>
          </a:effectRef>
          <a:fontRef idx="minor">
            <a:schemeClr val="dk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Cycle 4 : Enseignements Pratiques Interdisciplinaires </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014"/>
            <a:ext cx="710388" cy="532791"/>
          </a:xfrm>
          <a:prstGeom prst="rect">
            <a:avLst/>
          </a:prstGeom>
        </p:spPr>
      </p:pic>
      <p:sp>
        <p:nvSpPr>
          <p:cNvPr id="18" name="Titre 1"/>
          <p:cNvSpPr txBox="1">
            <a:spLocks/>
          </p:cNvSpPr>
          <p:nvPr>
            <p:custDataLst>
              <p:tags r:id="rId3"/>
            </p:custDataLst>
          </p:nvPr>
        </p:nvSpPr>
        <p:spPr>
          <a:xfrm>
            <a:off x="0" y="656822"/>
            <a:ext cx="710390" cy="6201178"/>
          </a:xfrm>
          <a:prstGeom prst="rect">
            <a:avLst/>
          </a:prstGeom>
        </p:spPr>
        <p:style>
          <a:lnRef idx="0">
            <a:schemeClr val="accent4"/>
          </a:lnRef>
          <a:fillRef idx="3">
            <a:schemeClr val="accent4"/>
          </a:fillRef>
          <a:effectRef idx="3">
            <a:schemeClr val="accent4"/>
          </a:effectRef>
          <a:fontRef idx="minor">
            <a:schemeClr val="lt1"/>
          </a:fontRef>
        </p:style>
        <p:txBody>
          <a:bodyPr vert="vert"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dirty="0">
                <a:solidFill>
                  <a:schemeClr val="accent1">
                    <a:lumMod val="50000"/>
                  </a:schemeClr>
                </a:solidFill>
                <a:effectLst>
                  <a:outerShdw blurRad="50800" dist="38100" dir="5400000" algn="t" rotWithShape="0">
                    <a:prstClr val="black">
                      <a:alpha val="40000"/>
                    </a:prstClr>
                  </a:outerShdw>
                </a:effectLst>
              </a:rPr>
              <a:t>Cycle 4 – EPI</a:t>
            </a:r>
            <a:endParaRPr lang="fr-FR" sz="3200" dirty="0">
              <a:solidFill>
                <a:schemeClr val="accent1">
                  <a:lumMod val="50000"/>
                </a:schemeClr>
              </a:solidFill>
              <a:effectLst>
                <a:outerShdw blurRad="50800" dist="38100" dir="5400000" algn="t" rotWithShape="0">
                  <a:prstClr val="black">
                    <a:alpha val="40000"/>
                  </a:prstClr>
                </a:outerShdw>
              </a:effectLst>
            </a:endParaRPr>
          </a:p>
        </p:txBody>
      </p:sp>
      <p:pic>
        <p:nvPicPr>
          <p:cNvPr id="22" name="Imag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3200" y="6105525"/>
            <a:ext cx="1828800" cy="752475"/>
          </a:xfrm>
          <a:prstGeom prst="rect">
            <a:avLst/>
          </a:prstGeom>
        </p:spPr>
      </p:pic>
      <p:sp>
        <p:nvSpPr>
          <p:cNvPr id="23" name="Rectangle 22"/>
          <p:cNvSpPr/>
          <p:nvPr/>
        </p:nvSpPr>
        <p:spPr>
          <a:xfrm>
            <a:off x="1931175" y="5066103"/>
            <a:ext cx="9660189" cy="646331"/>
          </a:xfrm>
          <a:prstGeom prst="rect">
            <a:avLst/>
          </a:prstGeom>
        </p:spPr>
        <p:txBody>
          <a:bodyPr wrap="square">
            <a:spAutoFit/>
          </a:bodyPr>
          <a:lstStyle/>
          <a:p>
            <a:pPr>
              <a:defRPr/>
            </a:pPr>
            <a:r>
              <a:rPr lang="fr-FR" dirty="0">
                <a:solidFill>
                  <a:schemeClr val="tx1">
                    <a:lumMod val="95000"/>
                    <a:lumOff val="5000"/>
                  </a:schemeClr>
                </a:solidFill>
              </a:rPr>
              <a:t>Chaque élève devra avoir abordé au moins </a:t>
            </a:r>
            <a:r>
              <a:rPr lang="fr-FR" b="1" dirty="0">
                <a:solidFill>
                  <a:schemeClr val="accent1">
                    <a:lumMod val="50000"/>
                  </a:schemeClr>
                </a:solidFill>
              </a:rPr>
              <a:t>6 de ces 8</a:t>
            </a:r>
            <a:r>
              <a:rPr lang="fr-FR" dirty="0">
                <a:solidFill>
                  <a:schemeClr val="accent1">
                    <a:lumMod val="50000"/>
                  </a:schemeClr>
                </a:solidFill>
              </a:rPr>
              <a:t> </a:t>
            </a:r>
            <a:r>
              <a:rPr lang="fr-FR" dirty="0">
                <a:solidFill>
                  <a:schemeClr val="tx1">
                    <a:lumMod val="95000"/>
                    <a:lumOff val="5000"/>
                  </a:schemeClr>
                </a:solidFill>
              </a:rPr>
              <a:t>thématiques sur le cycle 4 : une programmation sur l’ensemble du cycle est nécessaire pour s’en assurer à priori.</a:t>
            </a:r>
          </a:p>
        </p:txBody>
      </p:sp>
      <p:sp>
        <p:nvSpPr>
          <p:cNvPr id="24" name="Line 27"/>
          <p:cNvSpPr>
            <a:spLocks noChangeShapeType="1"/>
          </p:cNvSpPr>
          <p:nvPr/>
        </p:nvSpPr>
        <p:spPr bwMode="auto">
          <a:xfrm>
            <a:off x="4115577" y="1920275"/>
            <a:ext cx="4176713" cy="2025650"/>
          </a:xfrm>
          <a:prstGeom prst="line">
            <a:avLst/>
          </a:prstGeom>
          <a:noFill/>
          <a:ln w="25400">
            <a:solidFill>
              <a:srgbClr val="BFBFB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27"/>
          <p:cNvSpPr>
            <a:spLocks noChangeShapeType="1"/>
          </p:cNvSpPr>
          <p:nvPr/>
        </p:nvSpPr>
        <p:spPr bwMode="auto">
          <a:xfrm flipH="1">
            <a:off x="3971115" y="1848838"/>
            <a:ext cx="4321175" cy="2097087"/>
          </a:xfrm>
          <a:prstGeom prst="line">
            <a:avLst/>
          </a:prstGeom>
          <a:noFill/>
          <a:ln w="25400">
            <a:solidFill>
              <a:srgbClr val="BFBFB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Line 27"/>
          <p:cNvSpPr>
            <a:spLocks noChangeShapeType="1"/>
          </p:cNvSpPr>
          <p:nvPr/>
        </p:nvSpPr>
        <p:spPr bwMode="auto">
          <a:xfrm>
            <a:off x="6131702" y="1385288"/>
            <a:ext cx="0" cy="2952750"/>
          </a:xfrm>
          <a:prstGeom prst="line">
            <a:avLst/>
          </a:prstGeom>
          <a:noFill/>
          <a:ln w="25400">
            <a:solidFill>
              <a:srgbClr val="BFBFB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 name="Rectangle 26"/>
          <p:cNvSpPr/>
          <p:nvPr/>
        </p:nvSpPr>
        <p:spPr>
          <a:xfrm>
            <a:off x="4976266" y="3757411"/>
            <a:ext cx="2160588" cy="1008062"/>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Corps, santé, </a:t>
            </a:r>
          </a:p>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bien-être</a:t>
            </a:r>
            <a:b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b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et sécurité</a:t>
            </a:r>
          </a:p>
        </p:txBody>
      </p:sp>
      <p:sp>
        <p:nvSpPr>
          <p:cNvPr id="28" name="Rectangle 27"/>
          <p:cNvSpPr/>
          <p:nvPr/>
        </p:nvSpPr>
        <p:spPr>
          <a:xfrm>
            <a:off x="4948221" y="912213"/>
            <a:ext cx="2160588" cy="1008062"/>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Langues </a:t>
            </a:r>
            <a:b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b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et cultures </a:t>
            </a:r>
          </a:p>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de l’Antiquité</a:t>
            </a:r>
          </a:p>
        </p:txBody>
      </p:sp>
      <p:sp>
        <p:nvSpPr>
          <p:cNvPr id="29" name="Rectangle 28"/>
          <p:cNvSpPr/>
          <p:nvPr/>
        </p:nvSpPr>
        <p:spPr>
          <a:xfrm>
            <a:off x="8032359" y="3757411"/>
            <a:ext cx="2159000" cy="1008062"/>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Sciences, technologie </a:t>
            </a:r>
            <a:b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b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et société</a:t>
            </a:r>
          </a:p>
        </p:txBody>
      </p:sp>
      <p:sp>
        <p:nvSpPr>
          <p:cNvPr id="46" name="Rectangle 45"/>
          <p:cNvSpPr/>
          <p:nvPr/>
        </p:nvSpPr>
        <p:spPr>
          <a:xfrm>
            <a:off x="7870015" y="968357"/>
            <a:ext cx="2159000" cy="1008062"/>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Langues et cultures</a:t>
            </a:r>
          </a:p>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étrangères / régionales </a:t>
            </a:r>
          </a:p>
        </p:txBody>
      </p:sp>
      <p:sp>
        <p:nvSpPr>
          <p:cNvPr id="47" name="Line 29"/>
          <p:cNvSpPr>
            <a:spLocks noChangeShapeType="1"/>
          </p:cNvSpPr>
          <p:nvPr/>
        </p:nvSpPr>
        <p:spPr bwMode="auto">
          <a:xfrm flipH="1">
            <a:off x="4166377" y="2898175"/>
            <a:ext cx="3981450" cy="0"/>
          </a:xfrm>
          <a:prstGeom prst="line">
            <a:avLst/>
          </a:prstGeom>
          <a:noFill/>
          <a:ln w="25400">
            <a:solidFill>
              <a:srgbClr val="BFBFB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 name="Rectangle 47"/>
          <p:cNvSpPr/>
          <p:nvPr/>
        </p:nvSpPr>
        <p:spPr>
          <a:xfrm>
            <a:off x="2234390" y="3724450"/>
            <a:ext cx="2159000" cy="1008062"/>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Information, </a:t>
            </a:r>
          </a:p>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communication, </a:t>
            </a:r>
          </a:p>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citoyenneté</a:t>
            </a:r>
          </a:p>
        </p:txBody>
      </p:sp>
      <p:sp>
        <p:nvSpPr>
          <p:cNvPr id="49" name="Rectangle 48"/>
          <p:cNvSpPr/>
          <p:nvPr/>
        </p:nvSpPr>
        <p:spPr>
          <a:xfrm>
            <a:off x="2028015" y="2393350"/>
            <a:ext cx="2159000" cy="1008063"/>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Culture </a:t>
            </a:r>
            <a:b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b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et création </a:t>
            </a:r>
          </a:p>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artistiques</a:t>
            </a:r>
          </a:p>
        </p:txBody>
      </p:sp>
      <p:sp>
        <p:nvSpPr>
          <p:cNvPr id="50" name="Rectangle 49"/>
          <p:cNvSpPr/>
          <p:nvPr/>
        </p:nvSpPr>
        <p:spPr>
          <a:xfrm>
            <a:off x="4691840" y="2321913"/>
            <a:ext cx="2881312" cy="1152525"/>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lvl="0" algn="ctr"/>
            <a:r>
              <a:rPr lang="fr-FR" altLang="fr-FR" sz="2000" b="1" dirty="0">
                <a:solidFill>
                  <a:srgbClr val="FFFFFF"/>
                </a:solidFill>
                <a:latin typeface="Calibri" pitchFamily="34" charset="0"/>
                <a:ea typeface="ＭＳ Ｐゴシック" pitchFamily="34" charset="-128"/>
                <a:cs typeface="Arial" charset="0"/>
              </a:rPr>
              <a:t>8 thématiques</a:t>
            </a:r>
          </a:p>
          <a:p>
            <a:pPr lvl="0" algn="ctr"/>
            <a:r>
              <a:rPr lang="fr-FR" altLang="fr-FR" sz="2000" b="1" dirty="0">
                <a:solidFill>
                  <a:srgbClr val="FFFFFF"/>
                </a:solidFill>
                <a:latin typeface="Calibri" pitchFamily="34" charset="0"/>
                <a:ea typeface="ＭＳ Ｐゴシック" pitchFamily="34" charset="-128"/>
                <a:cs typeface="Arial" charset="0"/>
              </a:rPr>
              <a:t> interdisciplinaires</a:t>
            </a:r>
          </a:p>
        </p:txBody>
      </p:sp>
      <p:sp>
        <p:nvSpPr>
          <p:cNvPr id="51" name="Rectangle 50"/>
          <p:cNvSpPr/>
          <p:nvPr/>
        </p:nvSpPr>
        <p:spPr>
          <a:xfrm>
            <a:off x="2072046" y="967367"/>
            <a:ext cx="2159000" cy="1008062"/>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lvl="0"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Monde économique </a:t>
            </a:r>
          </a:p>
          <a:p>
            <a:pPr lvl="0"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et professionnel</a:t>
            </a:r>
          </a:p>
        </p:txBody>
      </p:sp>
      <p:sp>
        <p:nvSpPr>
          <p:cNvPr id="52" name="Rectangle 51"/>
          <p:cNvSpPr/>
          <p:nvPr/>
        </p:nvSpPr>
        <p:spPr>
          <a:xfrm>
            <a:off x="1931176" y="5724108"/>
            <a:ext cx="8432023" cy="923330"/>
          </a:xfrm>
          <a:prstGeom prst="rect">
            <a:avLst/>
          </a:prstGeom>
        </p:spPr>
        <p:txBody>
          <a:bodyPr wrap="square">
            <a:spAutoFit/>
          </a:bodyPr>
          <a:lstStyle/>
          <a:p>
            <a:pPr>
              <a:defRPr/>
            </a:pPr>
            <a:r>
              <a:rPr lang="fr-FR" dirty="0"/>
              <a:t>Les élèves qui suivent un EPI « langues et cultures de l’Antiquité » ou « langue et culture régionales » peuvent bénéficier d’un </a:t>
            </a:r>
            <a:r>
              <a:rPr lang="fr-FR" b="1" dirty="0">
                <a:solidFill>
                  <a:schemeClr val="accent1">
                    <a:lumMod val="50000"/>
                  </a:schemeClr>
                </a:solidFill>
              </a:rPr>
              <a:t>enseignement de complément</a:t>
            </a:r>
            <a:r>
              <a:rPr lang="fr-FR" dirty="0">
                <a:solidFill>
                  <a:schemeClr val="accent1">
                    <a:lumMod val="50000"/>
                  </a:schemeClr>
                </a:solidFill>
              </a:rPr>
              <a:t>  </a:t>
            </a:r>
            <a:r>
              <a:rPr lang="fr-FR" dirty="0"/>
              <a:t>1h/max/semaine  en 5</a:t>
            </a:r>
            <a:r>
              <a:rPr lang="fr-FR" baseline="30000" dirty="0"/>
              <a:t>e</a:t>
            </a:r>
            <a:r>
              <a:rPr lang="fr-FR" dirty="0"/>
              <a:t> et 2h/max/semaine en 4</a:t>
            </a:r>
            <a:r>
              <a:rPr lang="fr-FR" baseline="30000" dirty="0"/>
              <a:t>e</a:t>
            </a:r>
            <a:r>
              <a:rPr lang="fr-FR" dirty="0"/>
              <a:t> et 3</a:t>
            </a:r>
            <a:r>
              <a:rPr lang="fr-FR" baseline="30000" dirty="0"/>
              <a:t>e</a:t>
            </a:r>
            <a:r>
              <a:rPr lang="fr-FR" dirty="0"/>
              <a:t>, qui viennent s’ajouter aux 26 h obligatoires. </a:t>
            </a:r>
          </a:p>
        </p:txBody>
      </p:sp>
      <p:sp>
        <p:nvSpPr>
          <p:cNvPr id="53" name="Rectangle 52"/>
          <p:cNvSpPr/>
          <p:nvPr/>
        </p:nvSpPr>
        <p:spPr>
          <a:xfrm>
            <a:off x="8032359" y="2382445"/>
            <a:ext cx="2159000" cy="1091993"/>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Transition écologique et développement</a:t>
            </a:r>
          </a:p>
          <a:p>
            <a:pPr algn="ctr"/>
            <a:r>
              <a:rPr lang="fr-FR" altLang="fr-FR" dirty="0">
                <a:ln w="0"/>
                <a:solidFill>
                  <a:schemeClr val="tx1"/>
                </a:solidFill>
                <a:effectLst>
                  <a:outerShdw blurRad="38100" dist="19050" dir="2700000" algn="tl" rotWithShape="0">
                    <a:schemeClr val="dk1">
                      <a:alpha val="40000"/>
                    </a:schemeClr>
                  </a:outerShdw>
                </a:effectLst>
                <a:latin typeface="Calibri" pitchFamily="34" charset="0"/>
                <a:ea typeface="ＭＳ Ｐゴシック" pitchFamily="34" charset="-128"/>
                <a:cs typeface="Arial" charset="0"/>
              </a:rPr>
              <a:t> durable</a:t>
            </a:r>
          </a:p>
        </p:txBody>
      </p:sp>
    </p:spTree>
    <p:custDataLst>
      <p:custData r:id="rId1"/>
      <p:tags r:id="rId2"/>
    </p:custDataLst>
    <p:extLst>
      <p:ext uri="{BB962C8B-B14F-4D97-AF65-F5344CB8AC3E}">
        <p14:creationId xmlns:p14="http://schemas.microsoft.com/office/powerpoint/2010/main" val="1075401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32&quot;&gt;&lt;property id=&quot;20148&quot; value=&quot;5&quot;/&gt;&lt;property id=&quot;20300&quot; value=&quot;Diapositive 2&quot;/&gt;&lt;property id=&quot;20307&quot; value=&quot;257&quot;/&gt;&lt;/object&gt;&lt;object type=&quot;3&quot; unique_id=&quot;10085&quot;&gt;&lt;property id=&quot;20148&quot; value=&quot;5&quot;/&gt;&lt;property id=&quot;20300&quot; value=&quot;Diapositive 3&quot;/&gt;&lt;property id=&quot;20307&quot; value=&quot;260&quot;/&gt;&lt;/object&gt;&lt;object type=&quot;3&quot; unique_id=&quot;10087&quot;&gt;&lt;property id=&quot;20148&quot; value=&quot;5&quot;/&gt;&lt;property id=&quot;20300&quot; value=&quot;Diapositive 26&quot;/&gt;&lt;property id=&quot;20307&quot; value=&quot;258&quot;/&gt;&lt;/object&gt;&lt;object type=&quot;3&quot; unique_id=&quot;10088&quot;&gt;&lt;property id=&quot;20148&quot; value=&quot;5&quot;/&gt;&lt;property id=&quot;20300&quot; value=&quot;Diapositive 27&quot;/&gt;&lt;property id=&quot;20307&quot; value=&quot;261&quot;/&gt;&lt;/object&gt;&lt;object type=&quot;3&quot; unique_id=&quot;10089&quot;&gt;&lt;property id=&quot;20148&quot; value=&quot;5&quot;/&gt;&lt;property id=&quot;20300&quot; value=&quot;Diapositive 28&quot;/&gt;&lt;property id=&quot;20307&quot; value=&quot;262&quot;/&gt;&lt;/object&gt;&lt;object type=&quot;3&quot; unique_id=&quot;10115&quot;&gt;&lt;property id=&quot;20148&quot; value=&quot;5&quot;/&gt;&lt;property id=&quot;20300&quot; value=&quot;Diapositive 24&quot;/&gt;&lt;property id=&quot;20307&quot; value=&quot;263&quot;/&gt;&lt;/object&gt;&lt;object type=&quot;3&quot; unique_id=&quot;10324&quot;&gt;&lt;property id=&quot;20148&quot; value=&quot;5&quot;/&gt;&lt;property id=&quot;20300&quot; value=&quot;Diapositive 1&quot;/&gt;&lt;property id=&quot;20307&quot; value=&quot;267&quot;/&gt;&lt;/object&gt;&lt;object type=&quot;3&quot; unique_id=&quot;10507&quot;&gt;&lt;property id=&quot;20148&quot; value=&quot;5&quot;/&gt;&lt;property id=&quot;20300&quot; value=&quot;Diapositive 4&quot;/&gt;&lt;property id=&quot;20307&quot; value=&quot;269&quot;/&gt;&lt;/object&gt;&lt;object type=&quot;3&quot; unique_id=&quot;10508&quot;&gt;&lt;property id=&quot;20148&quot; value=&quot;5&quot;/&gt;&lt;property id=&quot;20300&quot; value=&quot;Diapositive 5&quot;/&gt;&lt;property id=&quot;20307&quot; value=&quot;270&quot;/&gt;&lt;/object&gt;&lt;object type=&quot;3&quot; unique_id=&quot;10509&quot;&gt;&lt;property id=&quot;20148&quot; value=&quot;5&quot;/&gt;&lt;property id=&quot;20300&quot; value=&quot;Diapositive 7&quot;/&gt;&lt;property id=&quot;20307&quot; value=&quot;271&quot;/&gt;&lt;/object&gt;&lt;object type=&quot;3&quot; unique_id=&quot;10510&quot;&gt;&lt;property id=&quot;20148&quot; value=&quot;5&quot;/&gt;&lt;property id=&quot;20300&quot; value=&quot;Diapositive 8&quot;/&gt;&lt;property id=&quot;20307&quot; value=&quot;272&quot;/&gt;&lt;/object&gt;&lt;object type=&quot;3&quot; unique_id=&quot;10511&quot;&gt;&lt;property id=&quot;20148&quot; value=&quot;5&quot;/&gt;&lt;property id=&quot;20300&quot; value=&quot;Diapositive 14&quot;/&gt;&lt;property id=&quot;20307&quot; value=&quot;273&quot;/&gt;&lt;/object&gt;&lt;object type=&quot;3&quot; unique_id=&quot;10512&quot;&gt;&lt;property id=&quot;20148&quot; value=&quot;5&quot;/&gt;&lt;property id=&quot;20300&quot; value=&quot;Diapositive 19&quot;/&gt;&lt;property id=&quot;20307&quot; value=&quot;268&quot;/&gt;&lt;/object&gt;&lt;object type=&quot;3&quot; unique_id=&quot;10570&quot;&gt;&lt;property id=&quot;20148&quot; value=&quot;5&quot;/&gt;&lt;property id=&quot;20300&quot; value=&quot;Diapositive 13&quot;/&gt;&lt;property id=&quot;20307&quot; value=&quot;274&quot;/&gt;&lt;/object&gt;&lt;object type=&quot;3&quot; unique_id=&quot;10671&quot;&gt;&lt;property id=&quot;20148&quot; value=&quot;5&quot;/&gt;&lt;property id=&quot;20300&quot; value=&quot;Diapositive 15&quot;/&gt;&lt;property id=&quot;20307&quot; value=&quot;275&quot;/&gt;&lt;/object&gt;&lt;object type=&quot;3&quot; unique_id=&quot;10812&quot;&gt;&lt;property id=&quot;20148&quot; value=&quot;5&quot;/&gt;&lt;property id=&quot;20300&quot; value=&quot;Diapositive 16&quot;/&gt;&lt;property id=&quot;20307&quot; value=&quot;278&quot;/&gt;&lt;/object&gt;&lt;object type=&quot;3&quot; unique_id=&quot;10813&quot;&gt;&lt;property id=&quot;20148&quot; value=&quot;5&quot;/&gt;&lt;property id=&quot;20300&quot; value=&quot;Diapositive 17&quot;/&gt;&lt;property id=&quot;20307&quot; value=&quot;280&quot;/&gt;&lt;/object&gt;&lt;object type=&quot;3&quot; unique_id=&quot;10814&quot;&gt;&lt;property id=&quot;20148&quot; value=&quot;5&quot;/&gt;&lt;property id=&quot;20300&quot; value=&quot;Diapositive 31&quot;/&gt;&lt;property id=&quot;20307&quot; value=&quot;281&quot;/&gt;&lt;/object&gt;&lt;object type=&quot;3&quot; unique_id=&quot;10815&quot;&gt;&lt;property id=&quot;20148&quot; value=&quot;5&quot;/&gt;&lt;property id=&quot;20300&quot; value=&quot;Diapositive 18&quot;/&gt;&lt;property id=&quot;20307&quot; value=&quot;279&quot;/&gt;&lt;/object&gt;&lt;object type=&quot;3&quot; unique_id=&quot;11005&quot;&gt;&lt;property id=&quot;20148&quot; value=&quot;5&quot;/&gt;&lt;property id=&quot;20300&quot; value=&quot;Diapositive 20&quot;/&gt;&lt;property id=&quot;20307&quot; value=&quot;285&quot;/&gt;&lt;/object&gt;&lt;object type=&quot;3&quot; unique_id=&quot;11006&quot;&gt;&lt;property id=&quot;20148&quot; value=&quot;5&quot;/&gt;&lt;property id=&quot;20300&quot; value=&quot;Diapositive 21&quot;/&gt;&lt;property id=&quot;20307&quot; value=&quot;286&quot;/&gt;&lt;/object&gt;&lt;object type=&quot;3&quot; unique_id=&quot;11007&quot;&gt;&lt;property id=&quot;20148&quot; value=&quot;5&quot;/&gt;&lt;property id=&quot;20300&quot; value=&quot;Diapositive 22&quot;/&gt;&lt;property id=&quot;20307&quot; value=&quot;283&quot;/&gt;&lt;/object&gt;&lt;object type=&quot;3&quot; unique_id=&quot;11008&quot;&gt;&lt;property id=&quot;20148&quot; value=&quot;5&quot;/&gt;&lt;property id=&quot;20300&quot; value=&quot;Diapositive 23&quot;/&gt;&lt;property id=&quot;20307&quot; value=&quot;284&quot;/&gt;&lt;/object&gt;&lt;object type=&quot;3&quot; unique_id=&quot;11162&quot;&gt;&lt;property id=&quot;20148&quot; value=&quot;5&quot;/&gt;&lt;property id=&quot;20300&quot; value=&quot;Diapositive 29&quot;/&gt;&lt;property id=&quot;20307&quot; value=&quot;287&quot;/&gt;&lt;/object&gt;&lt;object type=&quot;3&quot; unique_id=&quot;11164&quot;&gt;&lt;property id=&quot;20148&quot; value=&quot;5&quot;/&gt;&lt;property id=&quot;20300&quot; value=&quot;Diapositive 30&quot;/&gt;&lt;property id=&quot;20307&quot; value=&quot;289&quot;/&gt;&lt;/object&gt;&lt;object type=&quot;3&quot; unique_id=&quot;11326&quot;&gt;&lt;property id=&quot;20148&quot; value=&quot;5&quot;/&gt;&lt;property id=&quot;20300&quot; value=&quot;Diapositive 33&quot;/&gt;&lt;property id=&quot;20307&quot; value=&quot;290&quot;/&gt;&lt;/object&gt;&lt;object type=&quot;3&quot; unique_id=&quot;14658&quot;&gt;&lt;property id=&quot;20148&quot; value=&quot;5&quot;/&gt;&lt;property id=&quot;20300&quot; value=&quot;Diapositive 25&quot;/&gt;&lt;property id=&quot;20307&quot; value=&quot;292&quot;/&gt;&lt;/object&gt;&lt;object type=&quot;3&quot; unique_id=&quot;14787&quot;&gt;&lt;property id=&quot;20148&quot; value=&quot;5&quot;/&gt;&lt;property id=&quot;20300&quot; value=&quot;Diapositive 32&quot;/&gt;&lt;property id=&quot;20307&quot; value=&quot;293&quot;/&gt;&lt;/object&gt;&lt;object type=&quot;3&quot; unique_id=&quot;14977&quot;&gt;&lt;property id=&quot;20148&quot; value=&quot;5&quot;/&gt;&lt;property id=&quot;20300&quot; value=&quot;Diapositive 6&quot;/&gt;&lt;property id=&quot;20307&quot; value=&quot;294&quot;/&gt;&lt;/object&gt;&lt;object type=&quot;3&quot; unique_id=&quot;14978&quot;&gt;&lt;property id=&quot;20148&quot; value=&quot;5&quot;/&gt;&lt;property id=&quot;20300&quot; value=&quot;Diapositive 9&quot;/&gt;&lt;property id=&quot;20307&quot; value=&quot;295&quot;/&gt;&lt;/object&gt;&lt;object type=&quot;3&quot; unique_id=&quot;15282&quot;&gt;&lt;property id=&quot;20148&quot; value=&quot;5&quot;/&gt;&lt;property id=&quot;20300&quot; value=&quot;Diapositive 10&quot;/&gt;&lt;property id=&quot;20307&quot; value=&quot;296&quot;/&gt;&lt;/object&gt;&lt;object type=&quot;3&quot; unique_id=&quot;15283&quot;&gt;&lt;property id=&quot;20148&quot; value=&quot;5&quot;/&gt;&lt;property id=&quot;20300&quot; value=&quot;Diapositive 11&quot;/&gt;&lt;property id=&quot;20307&quot; value=&quot;297&quot;/&gt;&lt;/object&gt;&lt;object type=&quot;3&quot; unique_id=&quot;15284&quot;&gt;&lt;property id=&quot;20148&quot; value=&quot;5&quot;/&gt;&lt;property id=&quot;20300&quot; value=&quot;Diapositive 12&quot;/&gt;&lt;property id=&quot;20307&quot; value=&quot;298&quot;/&gt;&lt;/object&gt;&lt;/object&gt;&lt;object type=&quot;8&quot; unique_id=&quot;1001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6&quot;/&gt;&lt;lineCharCount val=&quot;10&quot;/&gt;&lt;lineCharCount val=&quot;10&quot;/&gt;&lt;lineCharCount val=&quot;15&quot;/&gt;&lt;lineCharCount val=&quot;14&quot;/&gt;&lt;lineCharCount val=&quot;13&quot;/&gt;&lt;lineCharCount val=&quot;13&quot;/&gt;&lt;/TableIndex&gt;&lt;/ShapeTextInfo&gt;"/>
  <p:tag name="PRESENTER_SHAPEINFO" val="&lt;ThreeDShapeInfo&gt;&lt;uuid val=&quot;{3CA5ABAF-1EB4-4A53-8D11-DE1ED45770D7}&quot;/&gt;&lt;isInvalidForFieldText val=&quot;0&quot;/&gt;&lt;Image&gt;&lt;filename val=&quot;C:\Users\elias\AppData\Local\Temp\~Ca21AB\data\asimages\{3CA5ABAF-1EB4-4A53-8D11-DE1ED45770D7}_4.png&quot;/&gt;&lt;left val=&quot;108&quot;/&gt;&lt;top val=&quot;196&quot;/&gt;&lt;width val=&quot;160&quot;/&gt;&lt;height val=&quot;19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8&quot;/&gt;&lt;/TableIndex&gt;&lt;/ShapeTextInfo&gt;"/>
  <p:tag name="PRESENTER_SHAPEINFO" val="&lt;ThreeDShapeInfo&gt;&lt;uuid val=&quot;{706879BA-2A54-492C-BFE3-4F72A86420B5}&quot;/&gt;&lt;isInvalidForFieldText val=&quot;0&quot;/&gt;&lt;Image&gt;&lt;filename val=&quot;C:\Users\elias\AppData\Local\Temp\~Ca21AB\data\asimages\{706879BA-2A54-492C-BFE3-4F72A86420B5}_4.png&quot;/&gt;&lt;left val=&quot;684&quot;/&gt;&lt;top val=&quot;196&quot;/&gt;&lt;width val=&quot;167&quot;/&gt;&lt;height val=&quot;191&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7&quot;/&gt;&lt;lineCharCount val=&quot;15&quot;/&gt;&lt;lineCharCount val=&quot;13&quot;/&gt;&lt;/TableIndex&gt;&lt;/ShapeTextInfo&gt;"/>
  <p:tag name="PRESENTER_SHAPEINFO" val="&lt;ThreeDShapeInfo&gt;&lt;uuid val=&quot;{B5E00413-A9E0-4D48-BFF8-C7DFF913A9DF}&quot;/&gt;&lt;isInvalidForFieldText val=&quot;0&quot;/&gt;&lt;Image&gt;&lt;filename val=&quot;C:\Users\elias\AppData\Local\Temp\~Ca21AB\data\asimages\{B5E00413-A9E0-4D48-BFF8-C7DFF913A9DF}_4.png&quot;/&gt;&lt;left val=&quot;492&quot;/&gt;&lt;top val=&quot;198&quot;/&gt;&lt;width val=&quot;161&quot;/&gt;&lt;height val=&quot;19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7&quot;/&gt;&lt;lineCharCount val=&quot;17&quot;/&gt;&lt;lineCharCount val=&quot;14&quot;/&gt;&lt;/TableIndex&gt;&lt;/ShapeTextInfo&gt;"/>
  <p:tag name="PRESENTER_SHAPEINFO" val="&lt;ThreeDShapeInfo&gt;&lt;uuid val=&quot;{017F1271-FF38-408C-AA7B-F3D6322C57F1}&quot;/&gt;&lt;isInvalidForFieldText val=&quot;0&quot;/&gt;&lt;Image&gt;&lt;filename val=&quot;C:\Users\elias\AppData\Local\Temp\~Ca21AB\data\asimages\{017F1271-FF38-408C-AA7B-F3D6322C57F1}_4.png&quot;/&gt;&lt;left val=&quot;302&quot;/&gt;&lt;top val=&quot;196&quot;/&gt;&lt;width val=&quot;167&quot;/&gt;&lt;height val=&quot;1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PRESENTER_SHAPEINFO" val="&lt;ThreeDShapeInfo&gt;&lt;uuid val=&quot;{5D553A3C-52DA-46E5-8DA1-15BBBD1EEF46}&quot;/&gt;&lt;isInvalidForFieldText val=&quot;0&quot;/&gt;&lt;Image&gt;&lt;filename val=&quot;C:\Users\elias\AppData\Local\Temp\~Ca21AB\data\asimages\{5D553A3C-52DA-46E5-8DA1-15BBBD1EEF46}_5.png&quot;/&gt;&lt;left val=&quot;-23&quot;/&gt;&lt;top val=&quot;30&quot;/&gt;&lt;width val=&quot;90&quot;/&gt;&lt;height val=&quot;53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PRESENTER_SHAPEINFO" val="&lt;ThreeDShapeInfo&gt;&lt;uuid val=&quot;{5D553A3C-52DA-46E5-8DA1-15BBBD1EEF46}&quot;/&gt;&lt;isInvalidForFieldText val=&quot;0&quot;/&gt;&lt;Image&gt;&lt;filename val=&quot;C:\Users\elias\AppData\Local\Temp\~Ca21AB\data\asimages\{5D553A3C-52DA-46E5-8DA1-15BBBD1EEF46}_5.png&quot;/&gt;&lt;left val=&quot;-23&quot;/&gt;&lt;top val=&quot;30&quot;/&gt;&lt;width val=&quot;90&quot;/&gt;&lt;height val=&quot;53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2.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3.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4.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5.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6.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7.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8.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796B70-DA23-41F3-A721-E6082061DBAE}&quot;/&gt;&lt;isInvalidForFieldText val=&quot;1&quot;/&gt;&lt;Image&gt;&lt;filename val=&quot;C:\Users\elias\AppData\Local\Temp\~Ca21AB\data\asimages\{6F796B70-DA23-41F3-A721-E6082061DBAE}_6.png&quot;/&gt;&lt;left val=&quot;61&quot;/&gt;&lt;top val=&quot;63&quot;/&gt;&lt;width val=&quot;899&quot;/&gt;&lt;height val=&quot;468&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13&quot;/&gt;&lt;lineCharCount val=&quot;13&quot;/&gt;&lt;lineCharCount val=&quot;19&quot;/&gt;&lt;lineCharCount val=&quot;2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6&quot;/&gt;&lt;lineCharCount val=&quot;17&quot;/&gt;&lt;lineCharCount val=&quot;1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3&quot;/&gt;&lt;lineCharCount val=&quot;8&quot;/&gt;&lt;lineCharCount val=&quot;1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1&quot;/&gt;&lt;lineCharCount val=&quot;8&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46.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47.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48.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49.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50.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51.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52.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53.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F7D5F2B4-271F-4B0B-BA1D-4797A9780536}"/>
  <p:tag name="ATHENA.CUSTOMXMLCONTENT" val="&lt;?xml version=&quot;1.0&quot;?&gt;&lt;athena xmlns=&quot;http://schemas.microsoft.com/edu/athena&quot; version=&quot;0.1.3209.0&quot;&gt;&lt;timings duration=&quot;16613&quot;&gt;&lt;event time=&quot;952&quot; type=&quot;OnNext&quot; clickIndex=&quot;1&quot; wacClickIndex=&quot;1&quot;/&gt;&lt;event time=&quot;2947&quot; type=&quot;OnNext&quot; clickIndex=&quot;2&quot; wacClickIndex=&quot;2&quot;/&gt;&lt;event time=&quot;4243&quot; type=&quot;OnNext&quot; clickIndex=&quot;3&quot; wacClickIndex=&quot;3&quot;/&gt;&lt;event time=&quot;6209&quot; type=&quot;OnNext&quot; clickIndex=&quot;4&quot; wacClickIndex=&quot;4&quot;/&gt;&lt;event time=&quot;8606&quot; type=&quot;OnNext&quot; clickIndex=&quot;5&quot; wacClickIndex=&quot;5&quot;/&gt;&lt;event time=&quot;11195&quot; type=&quot;OnNext&quot; clickIndex=&quot;6&quot; wacClickIndex=&quot;6&quot;/&gt;&lt;event time=&quot;13039&quot; type=&quot;OnNext&quot; clickIndex=&quot;7&quot; wacClickIndex=&quot;7&quot;/&gt;&lt;/timings&gt;&lt;/athena&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PRESENTER_SHAPEINFO" val="&lt;ThreeDShapeInfo&gt;&lt;uuid val=&quot;{5D553A3C-52DA-46E5-8DA1-15BBBD1EEF46}&quot;/&gt;&lt;isInvalidForFieldText val=&quot;0&quot;/&gt;&lt;Image&gt;&lt;filename val=&quot;C:\Users\elias\AppData\Local\Temp\~Ca21AB\data\asimages\{5D553A3C-52DA-46E5-8DA1-15BBBD1EEF46}_5.png&quot;/&gt;&lt;left val=&quot;-23&quot;/&gt;&lt;top val=&quot;30&quot;/&gt;&lt;width val=&quot;90&quot;/&gt;&lt;height val=&quot;533&quot;/&gt;&lt;hasText val=&quot;1&quot;/&gt;&lt;/Image&gt;&lt;/ThreeDShapeInfo&gt;"/>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0.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1.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2.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3.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4.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5.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6.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7.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8.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19.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2.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20.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21.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22.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23.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24.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25.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26.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3.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4.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5.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6.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7.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8.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9.xml><?xml version="1.0" encoding="utf-8"?>
<athena xmlns="http://schemas.microsoft.com/edu/athena" version="0.1.3209.0">
  <timings duration="16613">
    <event time="952" type="OnNext" clickIndex="1" wacClickIndex="1"/>
    <event time="2947" type="OnNext" clickIndex="2" wacClickIndex="2"/>
    <event time="4243" type="OnNext" clickIndex="3" wacClickIndex="3"/>
    <event time="6209" type="OnNext" clickIndex="4" wacClickIndex="4"/>
    <event time="8606" type="OnNext" clickIndex="5" wacClickIndex="5"/>
    <event time="11195" type="OnNext" clickIndex="6" wacClickIndex="6"/>
    <event time="13039" type="OnNext" clickIndex="7" wacClickIndex="7"/>
  </timings>
</athena>
</file>

<file path=customXml/itemProps1.xml><?xml version="1.0" encoding="utf-8"?>
<ds:datastoreItem xmlns:ds="http://schemas.openxmlformats.org/officeDocument/2006/customXml" ds:itemID="{E8884244-2DFD-48D1-A322-C7FAC88A0E40}">
  <ds:schemaRefs>
    <ds:schemaRef ds:uri="http://schemas.microsoft.com/edu/athena"/>
  </ds:schemaRefs>
</ds:datastoreItem>
</file>

<file path=customXml/itemProps10.xml><?xml version="1.0" encoding="utf-8"?>
<ds:datastoreItem xmlns:ds="http://schemas.openxmlformats.org/officeDocument/2006/customXml" ds:itemID="{DB089DBC-03AB-4904-9AC3-281F9D7BC5C8}">
  <ds:schemaRefs>
    <ds:schemaRef ds:uri="http://schemas.microsoft.com/edu/athena"/>
  </ds:schemaRefs>
</ds:datastoreItem>
</file>

<file path=customXml/itemProps11.xml><?xml version="1.0" encoding="utf-8"?>
<ds:datastoreItem xmlns:ds="http://schemas.openxmlformats.org/officeDocument/2006/customXml" ds:itemID="{E3C83B89-FDC6-48DC-987E-B16A158DBDEE}">
  <ds:schemaRefs>
    <ds:schemaRef ds:uri="http://schemas.microsoft.com/edu/athena"/>
  </ds:schemaRefs>
</ds:datastoreItem>
</file>

<file path=customXml/itemProps12.xml><?xml version="1.0" encoding="utf-8"?>
<ds:datastoreItem xmlns:ds="http://schemas.openxmlformats.org/officeDocument/2006/customXml" ds:itemID="{98BB44CF-0A24-448C-A9DD-3B0410E9C828}">
  <ds:schemaRefs>
    <ds:schemaRef ds:uri="http://schemas.microsoft.com/edu/athena"/>
  </ds:schemaRefs>
</ds:datastoreItem>
</file>

<file path=customXml/itemProps13.xml><?xml version="1.0" encoding="utf-8"?>
<ds:datastoreItem xmlns:ds="http://schemas.openxmlformats.org/officeDocument/2006/customXml" ds:itemID="{5C570C6A-DCFD-4253-9299-98F35E1456ED}">
  <ds:schemaRefs>
    <ds:schemaRef ds:uri="http://schemas.microsoft.com/edu/athena"/>
  </ds:schemaRefs>
</ds:datastoreItem>
</file>

<file path=customXml/itemProps14.xml><?xml version="1.0" encoding="utf-8"?>
<ds:datastoreItem xmlns:ds="http://schemas.openxmlformats.org/officeDocument/2006/customXml" ds:itemID="{F3AA0093-932F-4F04-9807-E2780CDD0C9D}">
  <ds:schemaRefs>
    <ds:schemaRef ds:uri="http://schemas.microsoft.com/edu/athena"/>
  </ds:schemaRefs>
</ds:datastoreItem>
</file>

<file path=customXml/itemProps15.xml><?xml version="1.0" encoding="utf-8"?>
<ds:datastoreItem xmlns:ds="http://schemas.openxmlformats.org/officeDocument/2006/customXml" ds:itemID="{0776A84C-2885-4EFF-8673-D0C686E7D7E4}">
  <ds:schemaRefs>
    <ds:schemaRef ds:uri="http://schemas.microsoft.com/edu/athena"/>
  </ds:schemaRefs>
</ds:datastoreItem>
</file>

<file path=customXml/itemProps16.xml><?xml version="1.0" encoding="utf-8"?>
<ds:datastoreItem xmlns:ds="http://schemas.openxmlformats.org/officeDocument/2006/customXml" ds:itemID="{9709CAA8-B651-4BA5-AEB6-6CB6906DF8E7}">
  <ds:schemaRefs>
    <ds:schemaRef ds:uri="http://schemas.microsoft.com/edu/athena"/>
  </ds:schemaRefs>
</ds:datastoreItem>
</file>

<file path=customXml/itemProps17.xml><?xml version="1.0" encoding="utf-8"?>
<ds:datastoreItem xmlns:ds="http://schemas.openxmlformats.org/officeDocument/2006/customXml" ds:itemID="{4B739E9E-A911-4FC1-8A7D-A44E5219C489}">
  <ds:schemaRefs>
    <ds:schemaRef ds:uri="http://schemas.microsoft.com/edu/athena"/>
  </ds:schemaRefs>
</ds:datastoreItem>
</file>

<file path=customXml/itemProps18.xml><?xml version="1.0" encoding="utf-8"?>
<ds:datastoreItem xmlns:ds="http://schemas.openxmlformats.org/officeDocument/2006/customXml" ds:itemID="{8C376A51-B4CC-4099-BF0F-92EEDA19BC1C}">
  <ds:schemaRefs>
    <ds:schemaRef ds:uri="http://schemas.microsoft.com/edu/athena"/>
  </ds:schemaRefs>
</ds:datastoreItem>
</file>

<file path=customXml/itemProps19.xml><?xml version="1.0" encoding="utf-8"?>
<ds:datastoreItem xmlns:ds="http://schemas.openxmlformats.org/officeDocument/2006/customXml" ds:itemID="{7C222F64-F263-479E-BCBD-AD44098433D7}">
  <ds:schemaRefs>
    <ds:schemaRef ds:uri="http://schemas.microsoft.com/edu/athena"/>
  </ds:schemaRefs>
</ds:datastoreItem>
</file>

<file path=customXml/itemProps2.xml><?xml version="1.0" encoding="utf-8"?>
<ds:datastoreItem xmlns:ds="http://schemas.openxmlformats.org/officeDocument/2006/customXml" ds:itemID="{EC407531-5B26-4F3A-975D-02E64754A4A9}">
  <ds:schemaRefs>
    <ds:schemaRef ds:uri="http://schemas.microsoft.com/edu/athena"/>
  </ds:schemaRefs>
</ds:datastoreItem>
</file>

<file path=customXml/itemProps20.xml><?xml version="1.0" encoding="utf-8"?>
<ds:datastoreItem xmlns:ds="http://schemas.openxmlformats.org/officeDocument/2006/customXml" ds:itemID="{D48F9E22-4313-4A3A-A591-902F8A380587}">
  <ds:schemaRefs>
    <ds:schemaRef ds:uri="http://schemas.microsoft.com/edu/athena"/>
  </ds:schemaRefs>
</ds:datastoreItem>
</file>

<file path=customXml/itemProps21.xml><?xml version="1.0" encoding="utf-8"?>
<ds:datastoreItem xmlns:ds="http://schemas.openxmlformats.org/officeDocument/2006/customXml" ds:itemID="{2AF74FE5-9311-4CF0-A1A2-B219C00043D6}">
  <ds:schemaRefs>
    <ds:schemaRef ds:uri="http://schemas.microsoft.com/edu/athena"/>
  </ds:schemaRefs>
</ds:datastoreItem>
</file>

<file path=customXml/itemProps22.xml><?xml version="1.0" encoding="utf-8"?>
<ds:datastoreItem xmlns:ds="http://schemas.openxmlformats.org/officeDocument/2006/customXml" ds:itemID="{48DBDE12-F15F-465A-ADD6-A9B323CC549F}">
  <ds:schemaRefs>
    <ds:schemaRef ds:uri="http://schemas.microsoft.com/edu/athena"/>
  </ds:schemaRefs>
</ds:datastoreItem>
</file>

<file path=customXml/itemProps23.xml><?xml version="1.0" encoding="utf-8"?>
<ds:datastoreItem xmlns:ds="http://schemas.openxmlformats.org/officeDocument/2006/customXml" ds:itemID="{F43A042D-4447-4777-B30E-C035853708C5}">
  <ds:schemaRefs>
    <ds:schemaRef ds:uri="http://schemas.microsoft.com/edu/athena"/>
  </ds:schemaRefs>
</ds:datastoreItem>
</file>

<file path=customXml/itemProps24.xml><?xml version="1.0" encoding="utf-8"?>
<ds:datastoreItem xmlns:ds="http://schemas.openxmlformats.org/officeDocument/2006/customXml" ds:itemID="{95ED4A25-5898-4E22-9E51-416B50E3228F}">
  <ds:schemaRefs>
    <ds:schemaRef ds:uri="http://schemas.microsoft.com/edu/athena"/>
  </ds:schemaRefs>
</ds:datastoreItem>
</file>

<file path=customXml/itemProps25.xml><?xml version="1.0" encoding="utf-8"?>
<ds:datastoreItem xmlns:ds="http://schemas.openxmlformats.org/officeDocument/2006/customXml" ds:itemID="{0A5DCD8F-B0D7-4F6B-AEFD-FFE255C637B5}">
  <ds:schemaRefs>
    <ds:schemaRef ds:uri="http://schemas.microsoft.com/edu/athena"/>
  </ds:schemaRefs>
</ds:datastoreItem>
</file>

<file path=customXml/itemProps26.xml><?xml version="1.0" encoding="utf-8"?>
<ds:datastoreItem xmlns:ds="http://schemas.openxmlformats.org/officeDocument/2006/customXml" ds:itemID="{65D5C98D-A9F6-490F-AB82-D89DCB1789A8}">
  <ds:schemaRefs>
    <ds:schemaRef ds:uri="http://schemas.microsoft.com/edu/athena"/>
  </ds:schemaRefs>
</ds:datastoreItem>
</file>

<file path=customXml/itemProps3.xml><?xml version="1.0" encoding="utf-8"?>
<ds:datastoreItem xmlns:ds="http://schemas.openxmlformats.org/officeDocument/2006/customXml" ds:itemID="{CA310B0B-D042-4477-8DA6-3D07509484E4}">
  <ds:schemaRefs>
    <ds:schemaRef ds:uri="http://schemas.microsoft.com/edu/athena"/>
  </ds:schemaRefs>
</ds:datastoreItem>
</file>

<file path=customXml/itemProps4.xml><?xml version="1.0" encoding="utf-8"?>
<ds:datastoreItem xmlns:ds="http://schemas.openxmlformats.org/officeDocument/2006/customXml" ds:itemID="{0A4DD80E-4296-4F61-BB9E-E8E1456C250E}">
  <ds:schemaRefs>
    <ds:schemaRef ds:uri="http://schemas.microsoft.com/edu/athena"/>
  </ds:schemaRefs>
</ds:datastoreItem>
</file>

<file path=customXml/itemProps5.xml><?xml version="1.0" encoding="utf-8"?>
<ds:datastoreItem xmlns:ds="http://schemas.openxmlformats.org/officeDocument/2006/customXml" ds:itemID="{40F62E36-7898-46F7-8A8D-B44301DEAEA2}">
  <ds:schemaRefs>
    <ds:schemaRef ds:uri="http://schemas.microsoft.com/edu/athena"/>
  </ds:schemaRefs>
</ds:datastoreItem>
</file>

<file path=customXml/itemProps6.xml><?xml version="1.0" encoding="utf-8"?>
<ds:datastoreItem xmlns:ds="http://schemas.openxmlformats.org/officeDocument/2006/customXml" ds:itemID="{4514DC5A-19B5-411A-92E3-D3465CEA6343}">
  <ds:schemaRefs>
    <ds:schemaRef ds:uri="http://schemas.microsoft.com/edu/athena"/>
  </ds:schemaRefs>
</ds:datastoreItem>
</file>

<file path=customXml/itemProps7.xml><?xml version="1.0" encoding="utf-8"?>
<ds:datastoreItem xmlns:ds="http://schemas.openxmlformats.org/officeDocument/2006/customXml" ds:itemID="{2E7D08C5-6EED-4AAC-9D9A-9325F1A001E9}">
  <ds:schemaRefs>
    <ds:schemaRef ds:uri="http://schemas.microsoft.com/edu/athena"/>
  </ds:schemaRefs>
</ds:datastoreItem>
</file>

<file path=customXml/itemProps8.xml><?xml version="1.0" encoding="utf-8"?>
<ds:datastoreItem xmlns:ds="http://schemas.openxmlformats.org/officeDocument/2006/customXml" ds:itemID="{CB9E1105-2BE8-45BF-98A8-5ADB30825A9B}">
  <ds:schemaRefs>
    <ds:schemaRef ds:uri="http://schemas.microsoft.com/edu/athena"/>
  </ds:schemaRefs>
</ds:datastoreItem>
</file>

<file path=customXml/itemProps9.xml><?xml version="1.0" encoding="utf-8"?>
<ds:datastoreItem xmlns:ds="http://schemas.openxmlformats.org/officeDocument/2006/customXml" ds:itemID="{A6191595-D5CC-4A48-9C8C-7B24DFCEBC8D}">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20647</TotalTime>
  <Words>1568</Words>
  <Application>Microsoft Office PowerPoint</Application>
  <PresentationFormat>Grand écran</PresentationFormat>
  <Paragraphs>307</Paragraphs>
  <Slides>26</Slides>
  <Notes>26</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26</vt:i4>
      </vt:variant>
    </vt:vector>
  </HeadingPairs>
  <TitlesOfParts>
    <vt:vector size="38" baseType="lpstr">
      <vt:lpstr>MS Gothic</vt:lpstr>
      <vt:lpstr>MS PGothic</vt:lpstr>
      <vt:lpstr>SimSun</vt:lpstr>
      <vt:lpstr>Arial</vt:lpstr>
      <vt:lpstr>Calibri</vt:lpstr>
      <vt:lpstr>Calibri Light</vt:lpstr>
      <vt:lpstr>Century Gothic</vt:lpstr>
      <vt:lpstr>Symbol</vt:lpstr>
      <vt:lpstr>Times New Roman</vt:lpstr>
      <vt:lpstr>Wingdings</vt:lpstr>
      <vt:lpstr>Wingdings 2</vt:lpstr>
      <vt:lpstr>HDOfficeLightV0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Fiches connaissances</dc:title>
  <dc:creator>Christophe D</dc:creator>
  <cp:lastModifiedBy>Elias</cp:lastModifiedBy>
  <cp:revision>194</cp:revision>
  <dcterms:created xsi:type="dcterms:W3CDTF">2014-12-17T10:41:27Z</dcterms:created>
  <dcterms:modified xsi:type="dcterms:W3CDTF">2016-10-24T09:18:28Z</dcterms:modified>
</cp:coreProperties>
</file>