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7" r:id="rId2"/>
    <p:sldId id="258" r:id="rId3"/>
    <p:sldId id="259" r:id="rId4"/>
    <p:sldId id="260" r:id="rId5"/>
    <p:sldId id="261" r:id="rId6"/>
    <p:sldId id="262" r:id="rId7"/>
    <p:sldId id="263" r:id="rId8"/>
    <p:sldId id="270" r:id="rId9"/>
    <p:sldId id="267" r:id="rId10"/>
    <p:sldId id="266" r:id="rId11"/>
    <p:sldId id="287" r:id="rId12"/>
    <p:sldId id="274" r:id="rId13"/>
    <p:sldId id="269" r:id="rId14"/>
    <p:sldId id="286" r:id="rId15"/>
    <p:sldId id="285" r:id="rId16"/>
    <p:sldId id="283" r:id="rId17"/>
    <p:sldId id="284" r:id="rId18"/>
    <p:sldId id="264" r:id="rId19"/>
    <p:sldId id="265" r:id="rId20"/>
  </p:sldIdLst>
  <p:sldSz cx="12192000" cy="6858000"/>
  <p:notesSz cx="6858000" cy="9144000"/>
  <p:custDataLst>
    <p:tags r:id="rId22"/>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56"/>
    <p:restoredTop sz="93233"/>
  </p:normalViewPr>
  <p:slideViewPr>
    <p:cSldViewPr snapToGrid="0" snapToObjects="1">
      <p:cViewPr varScale="1">
        <p:scale>
          <a:sx n="90" d="100"/>
          <a:sy n="90" d="100"/>
        </p:scale>
        <p:origin x="54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830BF8-512A-B548-B328-6C793B83FB8F}" type="datetimeFigureOut">
              <a:rPr lang="fr-FR" smtClean="0"/>
              <a:t>19/11/2017</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8B326-023B-D347-BBDF-A819760C6534}" type="slidenum">
              <a:rPr lang="fr-FR" smtClean="0"/>
              <a:t>‹N°›</a:t>
            </a:fld>
            <a:endParaRPr lang="fr-FR"/>
          </a:p>
        </p:txBody>
      </p:sp>
    </p:spTree>
    <p:extLst>
      <p:ext uri="{BB962C8B-B14F-4D97-AF65-F5344CB8AC3E}">
        <p14:creationId xmlns:p14="http://schemas.microsoft.com/office/powerpoint/2010/main" val="1896269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BFEDF2D-88EC-41AB-B9EC-0C1B59EC40A3}" type="slidenum">
              <a:rPr lang="fr-FR" smtClean="0"/>
              <a:t>1</a:t>
            </a:fld>
            <a:endParaRPr lang="fr-FR" dirty="0"/>
          </a:p>
        </p:txBody>
      </p:sp>
    </p:spTree>
    <p:extLst>
      <p:ext uri="{BB962C8B-B14F-4D97-AF65-F5344CB8AC3E}">
        <p14:creationId xmlns:p14="http://schemas.microsoft.com/office/powerpoint/2010/main" val="457672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BFEDF2D-88EC-41AB-B9EC-0C1B59EC40A3}" type="slidenum">
              <a:rPr lang="fr-FR" smtClean="0"/>
              <a:t>10</a:t>
            </a:fld>
            <a:endParaRPr lang="fr-FR" dirty="0"/>
          </a:p>
        </p:txBody>
      </p:sp>
    </p:spTree>
    <p:extLst>
      <p:ext uri="{BB962C8B-B14F-4D97-AF65-F5344CB8AC3E}">
        <p14:creationId xmlns:p14="http://schemas.microsoft.com/office/powerpoint/2010/main" val="1921539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BFEDF2D-88EC-41AB-B9EC-0C1B59EC40A3}" type="slidenum">
              <a:rPr lang="fr-FR" smtClean="0"/>
              <a:t>11</a:t>
            </a:fld>
            <a:endParaRPr lang="fr-FR" dirty="0"/>
          </a:p>
        </p:txBody>
      </p:sp>
    </p:spTree>
    <p:extLst>
      <p:ext uri="{BB962C8B-B14F-4D97-AF65-F5344CB8AC3E}">
        <p14:creationId xmlns:p14="http://schemas.microsoft.com/office/powerpoint/2010/main" val="2090077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BFEDF2D-88EC-41AB-B9EC-0C1B59EC40A3}" type="slidenum">
              <a:rPr lang="fr-FR" smtClean="0"/>
              <a:t>12</a:t>
            </a:fld>
            <a:endParaRPr lang="fr-FR" dirty="0"/>
          </a:p>
        </p:txBody>
      </p:sp>
    </p:spTree>
    <p:extLst>
      <p:ext uri="{BB962C8B-B14F-4D97-AF65-F5344CB8AC3E}">
        <p14:creationId xmlns:p14="http://schemas.microsoft.com/office/powerpoint/2010/main" val="3670355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BFEDF2D-88EC-41AB-B9EC-0C1B59EC40A3}" type="slidenum">
              <a:rPr lang="fr-FR" smtClean="0"/>
              <a:t>13</a:t>
            </a:fld>
            <a:endParaRPr lang="fr-FR" dirty="0"/>
          </a:p>
        </p:txBody>
      </p:sp>
    </p:spTree>
    <p:extLst>
      <p:ext uri="{BB962C8B-B14F-4D97-AF65-F5344CB8AC3E}">
        <p14:creationId xmlns:p14="http://schemas.microsoft.com/office/powerpoint/2010/main" val="318463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BFEDF2D-88EC-41AB-B9EC-0C1B59EC40A3}" type="slidenum">
              <a:rPr lang="fr-FR" smtClean="0"/>
              <a:t>14</a:t>
            </a:fld>
            <a:endParaRPr lang="fr-FR" dirty="0"/>
          </a:p>
        </p:txBody>
      </p:sp>
    </p:spTree>
    <p:extLst>
      <p:ext uri="{BB962C8B-B14F-4D97-AF65-F5344CB8AC3E}">
        <p14:creationId xmlns:p14="http://schemas.microsoft.com/office/powerpoint/2010/main" val="2769780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i="0" u="none" strike="noStrike" kern="1200" dirty="0">
                <a:solidFill>
                  <a:schemeClr val="tx1"/>
                </a:solidFill>
                <a:effectLst/>
                <a:latin typeface="+mn-lt"/>
                <a:ea typeface="+mn-ea"/>
                <a:cs typeface="+mn-cs"/>
              </a:rPr>
              <a:t>1</a:t>
            </a:r>
            <a:r>
              <a:rPr lang="fr-FR" sz="1200" b="1" i="0" u="none" strike="noStrike" kern="1200" baseline="0" dirty="0">
                <a:solidFill>
                  <a:schemeClr val="tx1"/>
                </a:solidFill>
                <a:effectLst/>
                <a:latin typeface="+mn-lt"/>
                <a:ea typeface="+mn-ea"/>
                <a:cs typeface="+mn-cs"/>
              </a:rPr>
              <a:t> </a:t>
            </a:r>
            <a:r>
              <a:rPr lang="fr-FR" sz="1200" b="1" i="0" u="none" strike="noStrike" kern="1200" dirty="0">
                <a:solidFill>
                  <a:schemeClr val="tx1"/>
                </a:solidFill>
                <a:effectLst/>
                <a:latin typeface="+mn-lt"/>
                <a:ea typeface="+mn-ea"/>
                <a:cs typeface="+mn-cs"/>
              </a:rPr>
              <a:t>Connaissance: Mémoriser – Savoir trouver l’information.</a:t>
            </a:r>
          </a:p>
          <a:p>
            <a:r>
              <a:rPr lang="fr-FR" sz="1200" b="1" i="0" u="none" strike="noStrike" kern="1200" dirty="0">
                <a:solidFill>
                  <a:schemeClr val="tx1"/>
                </a:solidFill>
                <a:effectLst/>
                <a:latin typeface="+mn-lt"/>
                <a:ea typeface="+mn-ea"/>
                <a:cs typeface="+mn-cs"/>
              </a:rPr>
              <a:t>2 Compréhension: Expliquer en reformulant et en proposant des exemples</a:t>
            </a:r>
          </a:p>
          <a:p>
            <a:r>
              <a:rPr lang="fr-FR" sz="1200" b="1" i="0" u="none" strike="noStrike" kern="1200" dirty="0">
                <a:solidFill>
                  <a:schemeClr val="tx1"/>
                </a:solidFill>
                <a:effectLst/>
                <a:latin typeface="+mn-lt"/>
                <a:ea typeface="+mn-ea"/>
                <a:cs typeface="+mn-cs"/>
              </a:rPr>
              <a:t>3 Application: Appliquer une procédure, une démarche prescrite par l’enseignant.</a:t>
            </a:r>
          </a:p>
          <a:p>
            <a:r>
              <a:rPr lang="fr-FR" sz="1200" b="1" i="0" u="none" strike="noStrike" kern="1200" dirty="0">
                <a:solidFill>
                  <a:schemeClr val="tx1"/>
                </a:solidFill>
                <a:effectLst/>
                <a:latin typeface="+mn-lt"/>
                <a:ea typeface="+mn-ea"/>
                <a:cs typeface="+mn-cs"/>
              </a:rPr>
              <a:t>4 Maîtrise: Mobiliser seul ses ressources pour résoudre le problème. Résumer son idée et sa démarche dans une  situation nouvelle. Décomposer la tâche complexe afin de Justifier sa solution et évaluer son travail.</a:t>
            </a:r>
          </a:p>
        </p:txBody>
      </p:sp>
      <p:sp>
        <p:nvSpPr>
          <p:cNvPr id="4" name="Espace réservé du numéro de diapositive 3"/>
          <p:cNvSpPr>
            <a:spLocks noGrp="1"/>
          </p:cNvSpPr>
          <p:nvPr>
            <p:ph type="sldNum" sz="quarter" idx="10"/>
          </p:nvPr>
        </p:nvSpPr>
        <p:spPr/>
        <p:txBody>
          <a:bodyPr/>
          <a:lstStyle/>
          <a:p>
            <a:fld id="{DBFEDF2D-88EC-41AB-B9EC-0C1B59EC40A3}" type="slidenum">
              <a:rPr lang="fr-FR" smtClean="0"/>
              <a:t>15</a:t>
            </a:fld>
            <a:endParaRPr lang="fr-FR" dirty="0"/>
          </a:p>
        </p:txBody>
      </p:sp>
    </p:spTree>
    <p:extLst>
      <p:ext uri="{BB962C8B-B14F-4D97-AF65-F5344CB8AC3E}">
        <p14:creationId xmlns:p14="http://schemas.microsoft.com/office/powerpoint/2010/main" val="124064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i="0" u="none" strike="noStrike" kern="1200" dirty="0">
                <a:solidFill>
                  <a:schemeClr val="tx1"/>
                </a:solidFill>
                <a:effectLst/>
                <a:latin typeface="+mn-lt"/>
                <a:ea typeface="+mn-ea"/>
                <a:cs typeface="+mn-cs"/>
              </a:rPr>
              <a:t>1</a:t>
            </a:r>
            <a:r>
              <a:rPr lang="fr-FR" sz="1200" b="1" i="0" u="none" strike="noStrike" kern="1200" baseline="0" dirty="0">
                <a:solidFill>
                  <a:schemeClr val="tx1"/>
                </a:solidFill>
                <a:effectLst/>
                <a:latin typeface="+mn-lt"/>
                <a:ea typeface="+mn-ea"/>
                <a:cs typeface="+mn-cs"/>
              </a:rPr>
              <a:t> </a:t>
            </a:r>
            <a:r>
              <a:rPr lang="fr-FR" sz="1200" b="1" i="0" u="none" strike="noStrike" kern="1200" dirty="0">
                <a:solidFill>
                  <a:schemeClr val="tx1"/>
                </a:solidFill>
                <a:effectLst/>
                <a:latin typeface="+mn-lt"/>
                <a:ea typeface="+mn-ea"/>
                <a:cs typeface="+mn-cs"/>
              </a:rPr>
              <a:t>Connaissance: Mémoriser – Savoir trouver l’information.</a:t>
            </a:r>
          </a:p>
          <a:p>
            <a:r>
              <a:rPr lang="fr-FR" sz="1200" b="1" i="0" u="none" strike="noStrike" kern="1200" dirty="0">
                <a:solidFill>
                  <a:schemeClr val="tx1"/>
                </a:solidFill>
                <a:effectLst/>
                <a:latin typeface="+mn-lt"/>
                <a:ea typeface="+mn-ea"/>
                <a:cs typeface="+mn-cs"/>
              </a:rPr>
              <a:t>2 Compréhension: Expliquer en reformulant et en proposant des exemples</a:t>
            </a:r>
          </a:p>
          <a:p>
            <a:r>
              <a:rPr lang="fr-FR" sz="1200" b="1" i="0" u="none" strike="noStrike" kern="1200" dirty="0">
                <a:solidFill>
                  <a:schemeClr val="tx1"/>
                </a:solidFill>
                <a:effectLst/>
                <a:latin typeface="+mn-lt"/>
                <a:ea typeface="+mn-ea"/>
                <a:cs typeface="+mn-cs"/>
              </a:rPr>
              <a:t>3 Application: Appliquer une procédure, une démarche prescrite par l’enseignant.</a:t>
            </a:r>
          </a:p>
          <a:p>
            <a:r>
              <a:rPr lang="fr-FR" sz="1200" b="1" i="0" u="none" strike="noStrike" kern="1200" dirty="0">
                <a:solidFill>
                  <a:schemeClr val="tx1"/>
                </a:solidFill>
                <a:effectLst/>
                <a:latin typeface="+mn-lt"/>
                <a:ea typeface="+mn-ea"/>
                <a:cs typeface="+mn-cs"/>
              </a:rPr>
              <a:t>4 Maîtrise: Mobiliser seul ses ressources pour résoudre le problème. Résumer son idée et sa démarche dans une  situation nouvelle. Décomposer la tâche complexe afin de Justifier sa solution et évaluer son travail.</a:t>
            </a:r>
          </a:p>
        </p:txBody>
      </p:sp>
      <p:sp>
        <p:nvSpPr>
          <p:cNvPr id="4" name="Espace réservé du numéro de diapositive 3"/>
          <p:cNvSpPr>
            <a:spLocks noGrp="1"/>
          </p:cNvSpPr>
          <p:nvPr>
            <p:ph type="sldNum" sz="quarter" idx="10"/>
          </p:nvPr>
        </p:nvSpPr>
        <p:spPr/>
        <p:txBody>
          <a:bodyPr/>
          <a:lstStyle/>
          <a:p>
            <a:fld id="{DBFEDF2D-88EC-41AB-B9EC-0C1B59EC40A3}" type="slidenum">
              <a:rPr lang="fr-FR" smtClean="0"/>
              <a:t>16</a:t>
            </a:fld>
            <a:endParaRPr lang="fr-FR" dirty="0"/>
          </a:p>
        </p:txBody>
      </p:sp>
    </p:spTree>
    <p:extLst>
      <p:ext uri="{BB962C8B-B14F-4D97-AF65-F5344CB8AC3E}">
        <p14:creationId xmlns:p14="http://schemas.microsoft.com/office/powerpoint/2010/main" val="1022642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i="0" u="none" strike="noStrike" kern="1200" dirty="0">
                <a:solidFill>
                  <a:schemeClr val="tx1"/>
                </a:solidFill>
                <a:effectLst/>
                <a:latin typeface="+mn-lt"/>
                <a:ea typeface="+mn-ea"/>
                <a:cs typeface="+mn-cs"/>
              </a:rPr>
              <a:t>1</a:t>
            </a:r>
            <a:r>
              <a:rPr lang="fr-FR" sz="1200" b="1" i="0" u="none" strike="noStrike" kern="1200" baseline="0" dirty="0">
                <a:solidFill>
                  <a:schemeClr val="tx1"/>
                </a:solidFill>
                <a:effectLst/>
                <a:latin typeface="+mn-lt"/>
                <a:ea typeface="+mn-ea"/>
                <a:cs typeface="+mn-cs"/>
              </a:rPr>
              <a:t> </a:t>
            </a:r>
            <a:r>
              <a:rPr lang="fr-FR" sz="1200" b="1" i="0" u="none" strike="noStrike" kern="1200" dirty="0">
                <a:solidFill>
                  <a:schemeClr val="tx1"/>
                </a:solidFill>
                <a:effectLst/>
                <a:latin typeface="+mn-lt"/>
                <a:ea typeface="+mn-ea"/>
                <a:cs typeface="+mn-cs"/>
              </a:rPr>
              <a:t>Connaissance: Mémoriser – Savoir trouver l’information.</a:t>
            </a:r>
          </a:p>
          <a:p>
            <a:r>
              <a:rPr lang="fr-FR" sz="1200" b="1" i="0" u="none" strike="noStrike" kern="1200" dirty="0">
                <a:solidFill>
                  <a:schemeClr val="tx1"/>
                </a:solidFill>
                <a:effectLst/>
                <a:latin typeface="+mn-lt"/>
                <a:ea typeface="+mn-ea"/>
                <a:cs typeface="+mn-cs"/>
              </a:rPr>
              <a:t>2 Compréhension: Expliquer en reformulant et en proposant des exemples</a:t>
            </a:r>
          </a:p>
          <a:p>
            <a:r>
              <a:rPr lang="fr-FR" sz="1200" b="1" i="0" u="none" strike="noStrike" kern="1200" dirty="0">
                <a:solidFill>
                  <a:schemeClr val="tx1"/>
                </a:solidFill>
                <a:effectLst/>
                <a:latin typeface="+mn-lt"/>
                <a:ea typeface="+mn-ea"/>
                <a:cs typeface="+mn-cs"/>
              </a:rPr>
              <a:t>3 Application: Appliquer une procédure, une démarche prescrite par l’enseignant.</a:t>
            </a:r>
          </a:p>
          <a:p>
            <a:r>
              <a:rPr lang="fr-FR" sz="1200" b="1" i="0" u="none" strike="noStrike" kern="1200" dirty="0">
                <a:solidFill>
                  <a:schemeClr val="tx1"/>
                </a:solidFill>
                <a:effectLst/>
                <a:latin typeface="+mn-lt"/>
                <a:ea typeface="+mn-ea"/>
                <a:cs typeface="+mn-cs"/>
              </a:rPr>
              <a:t>4 Maîtrise: Mobiliser seul ses ressources pour résoudre le problème. Résumer son idée et sa démarche dans une  situation nouvelle. Décomposer la tâche complexe afin de Justifier sa solution et évaluer son travail.</a:t>
            </a:r>
          </a:p>
        </p:txBody>
      </p:sp>
      <p:sp>
        <p:nvSpPr>
          <p:cNvPr id="4" name="Espace réservé du numéro de diapositive 3"/>
          <p:cNvSpPr>
            <a:spLocks noGrp="1"/>
          </p:cNvSpPr>
          <p:nvPr>
            <p:ph type="sldNum" sz="quarter" idx="10"/>
          </p:nvPr>
        </p:nvSpPr>
        <p:spPr/>
        <p:txBody>
          <a:bodyPr/>
          <a:lstStyle/>
          <a:p>
            <a:fld id="{DBFEDF2D-88EC-41AB-B9EC-0C1B59EC40A3}" type="slidenum">
              <a:rPr lang="fr-FR" smtClean="0"/>
              <a:t>17</a:t>
            </a:fld>
            <a:endParaRPr lang="fr-FR" dirty="0"/>
          </a:p>
        </p:txBody>
      </p:sp>
    </p:spTree>
    <p:extLst>
      <p:ext uri="{BB962C8B-B14F-4D97-AF65-F5344CB8AC3E}">
        <p14:creationId xmlns:p14="http://schemas.microsoft.com/office/powerpoint/2010/main" val="460762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Définition de la compétence </a:t>
            </a:r>
          </a:p>
        </p:txBody>
      </p:sp>
      <p:sp>
        <p:nvSpPr>
          <p:cNvPr id="4" name="Espace réservé du numéro de diapositive 3"/>
          <p:cNvSpPr>
            <a:spLocks noGrp="1"/>
          </p:cNvSpPr>
          <p:nvPr>
            <p:ph type="sldNum" sz="quarter" idx="10"/>
          </p:nvPr>
        </p:nvSpPr>
        <p:spPr/>
        <p:txBody>
          <a:bodyPr/>
          <a:lstStyle/>
          <a:p>
            <a:fld id="{DBFEDF2D-88EC-41AB-B9EC-0C1B59EC40A3}" type="slidenum">
              <a:rPr lang="fr-FR" smtClean="0"/>
              <a:t>18</a:t>
            </a:fld>
            <a:endParaRPr lang="fr-FR" dirty="0"/>
          </a:p>
        </p:txBody>
      </p:sp>
    </p:spTree>
    <p:extLst>
      <p:ext uri="{BB962C8B-B14F-4D97-AF65-F5344CB8AC3E}">
        <p14:creationId xmlns:p14="http://schemas.microsoft.com/office/powerpoint/2010/main" val="76753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BFEDF2D-88EC-41AB-B9EC-0C1B59EC40A3}" type="slidenum">
              <a:rPr lang="fr-FR" smtClean="0"/>
              <a:t>19</a:t>
            </a:fld>
            <a:endParaRPr lang="fr-FR" dirty="0"/>
          </a:p>
        </p:txBody>
      </p:sp>
    </p:spTree>
    <p:extLst>
      <p:ext uri="{BB962C8B-B14F-4D97-AF65-F5344CB8AC3E}">
        <p14:creationId xmlns:p14="http://schemas.microsoft.com/office/powerpoint/2010/main" val="119784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Définition de la compétence </a:t>
            </a:r>
          </a:p>
        </p:txBody>
      </p:sp>
      <p:sp>
        <p:nvSpPr>
          <p:cNvPr id="4" name="Espace réservé du numéro de diapositive 3"/>
          <p:cNvSpPr>
            <a:spLocks noGrp="1"/>
          </p:cNvSpPr>
          <p:nvPr>
            <p:ph type="sldNum" sz="quarter" idx="10"/>
          </p:nvPr>
        </p:nvSpPr>
        <p:spPr/>
        <p:txBody>
          <a:bodyPr/>
          <a:lstStyle/>
          <a:p>
            <a:fld id="{DBFEDF2D-88EC-41AB-B9EC-0C1B59EC40A3}" type="slidenum">
              <a:rPr lang="fr-FR" smtClean="0"/>
              <a:t>2</a:t>
            </a:fld>
            <a:endParaRPr lang="fr-FR" dirty="0"/>
          </a:p>
        </p:txBody>
      </p:sp>
    </p:spTree>
    <p:extLst>
      <p:ext uri="{BB962C8B-B14F-4D97-AF65-F5344CB8AC3E}">
        <p14:creationId xmlns:p14="http://schemas.microsoft.com/office/powerpoint/2010/main" val="784828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Définition de la compétence </a:t>
            </a:r>
          </a:p>
        </p:txBody>
      </p:sp>
      <p:sp>
        <p:nvSpPr>
          <p:cNvPr id="4" name="Espace réservé du numéro de diapositive 3"/>
          <p:cNvSpPr>
            <a:spLocks noGrp="1"/>
          </p:cNvSpPr>
          <p:nvPr>
            <p:ph type="sldNum" sz="quarter" idx="10"/>
          </p:nvPr>
        </p:nvSpPr>
        <p:spPr/>
        <p:txBody>
          <a:bodyPr/>
          <a:lstStyle/>
          <a:p>
            <a:fld id="{DBFEDF2D-88EC-41AB-B9EC-0C1B59EC40A3}" type="slidenum">
              <a:rPr lang="fr-FR" smtClean="0"/>
              <a:t>3</a:t>
            </a:fld>
            <a:endParaRPr lang="fr-FR" dirty="0"/>
          </a:p>
        </p:txBody>
      </p:sp>
    </p:spTree>
    <p:extLst>
      <p:ext uri="{BB962C8B-B14F-4D97-AF65-F5344CB8AC3E}">
        <p14:creationId xmlns:p14="http://schemas.microsoft.com/office/powerpoint/2010/main" val="1660575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Définition de la compétence </a:t>
            </a:r>
          </a:p>
        </p:txBody>
      </p:sp>
      <p:sp>
        <p:nvSpPr>
          <p:cNvPr id="4" name="Espace réservé du numéro de diapositive 3"/>
          <p:cNvSpPr>
            <a:spLocks noGrp="1"/>
          </p:cNvSpPr>
          <p:nvPr>
            <p:ph type="sldNum" sz="quarter" idx="10"/>
          </p:nvPr>
        </p:nvSpPr>
        <p:spPr/>
        <p:txBody>
          <a:bodyPr/>
          <a:lstStyle/>
          <a:p>
            <a:fld id="{DBFEDF2D-88EC-41AB-B9EC-0C1B59EC40A3}" type="slidenum">
              <a:rPr lang="fr-FR" smtClean="0"/>
              <a:t>4</a:t>
            </a:fld>
            <a:endParaRPr lang="fr-FR" dirty="0"/>
          </a:p>
        </p:txBody>
      </p:sp>
    </p:spTree>
    <p:extLst>
      <p:ext uri="{BB962C8B-B14F-4D97-AF65-F5344CB8AC3E}">
        <p14:creationId xmlns:p14="http://schemas.microsoft.com/office/powerpoint/2010/main" val="686868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Définition de la compétence </a:t>
            </a:r>
          </a:p>
        </p:txBody>
      </p:sp>
      <p:sp>
        <p:nvSpPr>
          <p:cNvPr id="4" name="Espace réservé du numéro de diapositive 3"/>
          <p:cNvSpPr>
            <a:spLocks noGrp="1"/>
          </p:cNvSpPr>
          <p:nvPr>
            <p:ph type="sldNum" sz="quarter" idx="10"/>
          </p:nvPr>
        </p:nvSpPr>
        <p:spPr/>
        <p:txBody>
          <a:bodyPr/>
          <a:lstStyle/>
          <a:p>
            <a:fld id="{DBFEDF2D-88EC-41AB-B9EC-0C1B59EC40A3}" type="slidenum">
              <a:rPr lang="fr-FR" smtClean="0"/>
              <a:t>5</a:t>
            </a:fld>
            <a:endParaRPr lang="fr-FR" dirty="0"/>
          </a:p>
        </p:txBody>
      </p:sp>
    </p:spTree>
    <p:extLst>
      <p:ext uri="{BB962C8B-B14F-4D97-AF65-F5344CB8AC3E}">
        <p14:creationId xmlns:p14="http://schemas.microsoft.com/office/powerpoint/2010/main" val="661156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Définition de la compétence </a:t>
            </a:r>
          </a:p>
        </p:txBody>
      </p:sp>
      <p:sp>
        <p:nvSpPr>
          <p:cNvPr id="4" name="Espace réservé du numéro de diapositive 3"/>
          <p:cNvSpPr>
            <a:spLocks noGrp="1"/>
          </p:cNvSpPr>
          <p:nvPr>
            <p:ph type="sldNum" sz="quarter" idx="10"/>
          </p:nvPr>
        </p:nvSpPr>
        <p:spPr/>
        <p:txBody>
          <a:bodyPr/>
          <a:lstStyle/>
          <a:p>
            <a:fld id="{DBFEDF2D-88EC-41AB-B9EC-0C1B59EC40A3}" type="slidenum">
              <a:rPr lang="fr-FR" smtClean="0"/>
              <a:t>6</a:t>
            </a:fld>
            <a:endParaRPr lang="fr-FR" dirty="0"/>
          </a:p>
        </p:txBody>
      </p:sp>
    </p:spTree>
    <p:extLst>
      <p:ext uri="{BB962C8B-B14F-4D97-AF65-F5344CB8AC3E}">
        <p14:creationId xmlns:p14="http://schemas.microsoft.com/office/powerpoint/2010/main" val="1768477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Définition de la compétence </a:t>
            </a:r>
          </a:p>
        </p:txBody>
      </p:sp>
      <p:sp>
        <p:nvSpPr>
          <p:cNvPr id="4" name="Espace réservé du numéro de diapositive 3"/>
          <p:cNvSpPr>
            <a:spLocks noGrp="1"/>
          </p:cNvSpPr>
          <p:nvPr>
            <p:ph type="sldNum" sz="quarter" idx="10"/>
          </p:nvPr>
        </p:nvSpPr>
        <p:spPr/>
        <p:txBody>
          <a:bodyPr/>
          <a:lstStyle/>
          <a:p>
            <a:fld id="{DBFEDF2D-88EC-41AB-B9EC-0C1B59EC40A3}" type="slidenum">
              <a:rPr lang="fr-FR" smtClean="0"/>
              <a:t>7</a:t>
            </a:fld>
            <a:endParaRPr lang="fr-FR" dirty="0"/>
          </a:p>
        </p:txBody>
      </p:sp>
    </p:spTree>
    <p:extLst>
      <p:ext uri="{BB962C8B-B14F-4D97-AF65-F5344CB8AC3E}">
        <p14:creationId xmlns:p14="http://schemas.microsoft.com/office/powerpoint/2010/main" val="16814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BFEDF2D-88EC-41AB-B9EC-0C1B59EC40A3}" type="slidenum">
              <a:rPr lang="fr-FR" smtClean="0"/>
              <a:t>8</a:t>
            </a:fld>
            <a:endParaRPr lang="fr-FR" dirty="0"/>
          </a:p>
        </p:txBody>
      </p:sp>
    </p:spTree>
    <p:extLst>
      <p:ext uri="{BB962C8B-B14F-4D97-AF65-F5344CB8AC3E}">
        <p14:creationId xmlns:p14="http://schemas.microsoft.com/office/powerpoint/2010/main" val="1397475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Démarches préconisées dans les finalité</a:t>
            </a:r>
            <a:r>
              <a:rPr lang="fr-FR" baseline="0" dirty="0"/>
              <a:t> des programmes</a:t>
            </a:r>
            <a:endParaRPr lang="fr-FR" dirty="0"/>
          </a:p>
        </p:txBody>
      </p:sp>
      <p:sp>
        <p:nvSpPr>
          <p:cNvPr id="4" name="Espace réservé du numéro de diapositive 3"/>
          <p:cNvSpPr>
            <a:spLocks noGrp="1"/>
          </p:cNvSpPr>
          <p:nvPr>
            <p:ph type="sldNum" sz="quarter" idx="10"/>
          </p:nvPr>
        </p:nvSpPr>
        <p:spPr/>
        <p:txBody>
          <a:bodyPr/>
          <a:lstStyle/>
          <a:p>
            <a:fld id="{DBFEDF2D-88EC-41AB-B9EC-0C1B59EC40A3}" type="slidenum">
              <a:rPr lang="fr-FR" smtClean="0"/>
              <a:t>9</a:t>
            </a:fld>
            <a:endParaRPr lang="fr-FR" dirty="0"/>
          </a:p>
        </p:txBody>
      </p:sp>
    </p:spTree>
    <p:extLst>
      <p:ext uri="{BB962C8B-B14F-4D97-AF65-F5344CB8AC3E}">
        <p14:creationId xmlns:p14="http://schemas.microsoft.com/office/powerpoint/2010/main" val="1153197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6F8E1025-B98E-DA4D-9919-C5191C8F3FF2}" type="datetimeFigureOut">
              <a:rPr lang="fr-FR" smtClean="0"/>
              <a:t>19/11/2017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03CDE7C-D620-064A-864A-9B5172F0B5C7}" type="slidenum">
              <a:rPr lang="fr-FR" smtClean="0"/>
              <a:t>‹N°›</a:t>
            </a:fld>
            <a:endParaRPr lang="fr-FR"/>
          </a:p>
        </p:txBody>
      </p:sp>
    </p:spTree>
    <p:extLst>
      <p:ext uri="{BB962C8B-B14F-4D97-AF65-F5344CB8AC3E}">
        <p14:creationId xmlns:p14="http://schemas.microsoft.com/office/powerpoint/2010/main" val="1151144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F8E1025-B98E-DA4D-9919-C5191C8F3FF2}" type="datetimeFigureOut">
              <a:rPr lang="fr-FR" smtClean="0"/>
              <a:t>19/11/2017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03CDE7C-D620-064A-864A-9B5172F0B5C7}" type="slidenum">
              <a:rPr lang="fr-FR" smtClean="0"/>
              <a:t>‹N°›</a:t>
            </a:fld>
            <a:endParaRPr lang="fr-FR"/>
          </a:p>
        </p:txBody>
      </p:sp>
    </p:spTree>
    <p:extLst>
      <p:ext uri="{BB962C8B-B14F-4D97-AF65-F5344CB8AC3E}">
        <p14:creationId xmlns:p14="http://schemas.microsoft.com/office/powerpoint/2010/main" val="2014496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F8E1025-B98E-DA4D-9919-C5191C8F3FF2}" type="datetimeFigureOut">
              <a:rPr lang="fr-FR" smtClean="0"/>
              <a:t>19/11/2017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03CDE7C-D620-064A-864A-9B5172F0B5C7}" type="slidenum">
              <a:rPr lang="fr-FR" smtClean="0"/>
              <a:t>‹N°›</a:t>
            </a:fld>
            <a:endParaRPr lang="fr-FR"/>
          </a:p>
        </p:txBody>
      </p:sp>
    </p:spTree>
    <p:extLst>
      <p:ext uri="{BB962C8B-B14F-4D97-AF65-F5344CB8AC3E}">
        <p14:creationId xmlns:p14="http://schemas.microsoft.com/office/powerpoint/2010/main" val="421312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F8E1025-B98E-DA4D-9919-C5191C8F3FF2}" type="datetimeFigureOut">
              <a:rPr lang="fr-FR" smtClean="0"/>
              <a:t>19/11/2017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03CDE7C-D620-064A-864A-9B5172F0B5C7}" type="slidenum">
              <a:rPr lang="fr-FR" smtClean="0"/>
              <a:t>‹N°›</a:t>
            </a:fld>
            <a:endParaRPr lang="fr-FR"/>
          </a:p>
        </p:txBody>
      </p:sp>
    </p:spTree>
    <p:extLst>
      <p:ext uri="{BB962C8B-B14F-4D97-AF65-F5344CB8AC3E}">
        <p14:creationId xmlns:p14="http://schemas.microsoft.com/office/powerpoint/2010/main" val="30799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Cliquez et modifiez le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6F8E1025-B98E-DA4D-9919-C5191C8F3FF2}" type="datetimeFigureOut">
              <a:rPr lang="fr-FR" smtClean="0"/>
              <a:t>19/11/2017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03CDE7C-D620-064A-864A-9B5172F0B5C7}" type="slidenum">
              <a:rPr lang="fr-FR" smtClean="0"/>
              <a:t>‹N°›</a:t>
            </a:fld>
            <a:endParaRPr lang="fr-FR"/>
          </a:p>
        </p:txBody>
      </p:sp>
    </p:spTree>
    <p:extLst>
      <p:ext uri="{BB962C8B-B14F-4D97-AF65-F5344CB8AC3E}">
        <p14:creationId xmlns:p14="http://schemas.microsoft.com/office/powerpoint/2010/main" val="1005786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F8E1025-B98E-DA4D-9919-C5191C8F3FF2}" type="datetimeFigureOut">
              <a:rPr lang="fr-FR" smtClean="0"/>
              <a:t>19/11/2017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03CDE7C-D620-064A-864A-9B5172F0B5C7}" type="slidenum">
              <a:rPr lang="fr-FR" smtClean="0"/>
              <a:t>‹N°›</a:t>
            </a:fld>
            <a:endParaRPr lang="fr-FR"/>
          </a:p>
        </p:txBody>
      </p:sp>
    </p:spTree>
    <p:extLst>
      <p:ext uri="{BB962C8B-B14F-4D97-AF65-F5344CB8AC3E}">
        <p14:creationId xmlns:p14="http://schemas.microsoft.com/office/powerpoint/2010/main" val="1418155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Cliquez et modifiez le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F8E1025-B98E-DA4D-9919-C5191C8F3FF2}" type="datetimeFigureOut">
              <a:rPr lang="fr-FR" smtClean="0"/>
              <a:t>19/11/2017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03CDE7C-D620-064A-864A-9B5172F0B5C7}" type="slidenum">
              <a:rPr lang="fr-FR" smtClean="0"/>
              <a:t>‹N°›</a:t>
            </a:fld>
            <a:endParaRPr lang="fr-FR"/>
          </a:p>
        </p:txBody>
      </p:sp>
    </p:spTree>
    <p:extLst>
      <p:ext uri="{BB962C8B-B14F-4D97-AF65-F5344CB8AC3E}">
        <p14:creationId xmlns:p14="http://schemas.microsoft.com/office/powerpoint/2010/main" val="16692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6F8E1025-B98E-DA4D-9919-C5191C8F3FF2}" type="datetimeFigureOut">
              <a:rPr lang="fr-FR" smtClean="0"/>
              <a:t>19/11/2017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03CDE7C-D620-064A-864A-9B5172F0B5C7}" type="slidenum">
              <a:rPr lang="fr-FR" smtClean="0"/>
              <a:t>‹N°›</a:t>
            </a:fld>
            <a:endParaRPr lang="fr-FR"/>
          </a:p>
        </p:txBody>
      </p:sp>
    </p:spTree>
    <p:extLst>
      <p:ext uri="{BB962C8B-B14F-4D97-AF65-F5344CB8AC3E}">
        <p14:creationId xmlns:p14="http://schemas.microsoft.com/office/powerpoint/2010/main" val="1371216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F8E1025-B98E-DA4D-9919-C5191C8F3FF2}" type="datetimeFigureOut">
              <a:rPr lang="fr-FR" smtClean="0"/>
              <a:t>19/11/2017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03CDE7C-D620-064A-864A-9B5172F0B5C7}" type="slidenum">
              <a:rPr lang="fr-FR" smtClean="0"/>
              <a:t>‹N°›</a:t>
            </a:fld>
            <a:endParaRPr lang="fr-FR"/>
          </a:p>
        </p:txBody>
      </p:sp>
    </p:spTree>
    <p:extLst>
      <p:ext uri="{BB962C8B-B14F-4D97-AF65-F5344CB8AC3E}">
        <p14:creationId xmlns:p14="http://schemas.microsoft.com/office/powerpoint/2010/main" val="1396699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F8E1025-B98E-DA4D-9919-C5191C8F3FF2}" type="datetimeFigureOut">
              <a:rPr lang="fr-FR" smtClean="0"/>
              <a:t>19/11/2017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03CDE7C-D620-064A-864A-9B5172F0B5C7}" type="slidenum">
              <a:rPr lang="fr-FR" smtClean="0"/>
              <a:t>‹N°›</a:t>
            </a:fld>
            <a:endParaRPr lang="fr-FR"/>
          </a:p>
        </p:txBody>
      </p:sp>
    </p:spTree>
    <p:extLst>
      <p:ext uri="{BB962C8B-B14F-4D97-AF65-F5344CB8AC3E}">
        <p14:creationId xmlns:p14="http://schemas.microsoft.com/office/powerpoint/2010/main" val="187692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F8E1025-B98E-DA4D-9919-C5191C8F3FF2}" type="datetimeFigureOut">
              <a:rPr lang="fr-FR" smtClean="0"/>
              <a:t>19/11/2017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03CDE7C-D620-064A-864A-9B5172F0B5C7}" type="slidenum">
              <a:rPr lang="fr-FR" smtClean="0"/>
              <a:t>‹N°›</a:t>
            </a:fld>
            <a:endParaRPr lang="fr-FR"/>
          </a:p>
        </p:txBody>
      </p:sp>
    </p:spTree>
    <p:extLst>
      <p:ext uri="{BB962C8B-B14F-4D97-AF65-F5344CB8AC3E}">
        <p14:creationId xmlns:p14="http://schemas.microsoft.com/office/powerpoint/2010/main" val="2039635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E1025-B98E-DA4D-9919-C5191C8F3FF2}" type="datetimeFigureOut">
              <a:rPr lang="fr-FR" smtClean="0"/>
              <a:t>19/11/2017</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3CDE7C-D620-064A-864A-9B5172F0B5C7}" type="slidenum">
              <a:rPr lang="fr-FR" smtClean="0"/>
              <a:t>‹N°›</a:t>
            </a:fld>
            <a:endParaRPr lang="fr-FR"/>
          </a:p>
        </p:txBody>
      </p:sp>
    </p:spTree>
    <p:extLst>
      <p:ext uri="{BB962C8B-B14F-4D97-AF65-F5344CB8AC3E}">
        <p14:creationId xmlns:p14="http://schemas.microsoft.com/office/powerpoint/2010/main" val="824716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video" Target="../media/media1.mp4"/><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9.xml"/><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rot="16200000">
            <a:off x="5776143" y="371087"/>
            <a:ext cx="748442" cy="6966062"/>
          </a:xfrm>
          <a:prstGeom prst="rect">
            <a:avLst/>
          </a:prstGeom>
        </p:spPr>
        <p:style>
          <a:lnRef idx="0">
            <a:schemeClr val="accent2"/>
          </a:lnRef>
          <a:fillRef idx="3">
            <a:schemeClr val="accent2"/>
          </a:fillRef>
          <a:effectRef idx="3">
            <a:schemeClr val="accent2"/>
          </a:effectRef>
          <a:fontRef idx="minor">
            <a:schemeClr val="lt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rgbClr val="7030A0"/>
                </a:solidFill>
                <a:effectLst>
                  <a:outerShdw blurRad="50800" dist="38100" dir="5400000" algn="t" rotWithShape="0">
                    <a:prstClr val="black">
                      <a:alpha val="40000"/>
                    </a:prstClr>
                  </a:outerShdw>
                </a:effectLst>
              </a:rPr>
              <a:t> Evaluer par compétences </a:t>
            </a:r>
            <a:endParaRPr lang="fr-FR" sz="3200" dirty="0">
              <a:solidFill>
                <a:srgbClr val="7030A0"/>
              </a:solidFill>
              <a:effectLst>
                <a:outerShdw blurRad="50800" dist="38100" dir="5400000" algn="t" rotWithShape="0">
                  <a:prstClr val="black">
                    <a:alpha val="40000"/>
                  </a:prstClr>
                </a:outerShdw>
              </a:effectLst>
            </a:endParaRPr>
          </a:p>
        </p:txBody>
      </p:sp>
      <p:sp>
        <p:nvSpPr>
          <p:cNvPr id="10" name="Titre 1"/>
          <p:cNvSpPr txBox="1">
            <a:spLocks/>
          </p:cNvSpPr>
          <p:nvPr/>
        </p:nvSpPr>
        <p:spPr>
          <a:xfrm rot="16200000">
            <a:off x="1920518" y="4588390"/>
            <a:ext cx="502186" cy="3333484"/>
          </a:xfrm>
          <a:prstGeom prst="rect">
            <a:avLst/>
          </a:prstGeom>
          <a:ln/>
        </p:spPr>
        <p:style>
          <a:lnRef idx="0">
            <a:schemeClr val="accent3"/>
          </a:lnRef>
          <a:fillRef idx="3">
            <a:schemeClr val="accent3"/>
          </a:fillRef>
          <a:effectRef idx="3">
            <a:schemeClr val="accent3"/>
          </a:effectRef>
          <a:fontRef idx="minor">
            <a:schemeClr val="lt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2000" dirty="0">
                <a:solidFill>
                  <a:srgbClr val="FF0000"/>
                </a:solidFill>
                <a:effectLst>
                  <a:outerShdw blurRad="50800" dist="38100" dir="5400000" algn="t" rotWithShape="0">
                    <a:prstClr val="black">
                      <a:alpha val="40000"/>
                    </a:prstClr>
                  </a:outerShdw>
                </a:effectLst>
              </a:rPr>
              <a:t>Evaluation</a:t>
            </a:r>
          </a:p>
        </p:txBody>
      </p:sp>
      <p:pic>
        <p:nvPicPr>
          <p:cNvPr id="1026" name="Picture 2" descr="RESSI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089" y="305161"/>
            <a:ext cx="1030605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ti.ac-bordeaux.fr/techno/j8/logo_technologi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0618" y="5723418"/>
            <a:ext cx="3810000" cy="8763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49845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0" y="656822"/>
            <a:ext cx="710390" cy="6201178"/>
          </a:xfrm>
          <a:prstGeom prst="rect">
            <a:avLst/>
          </a:prstGeom>
        </p:spPr>
        <p:style>
          <a:lnRef idx="0">
            <a:schemeClr val="accent4"/>
          </a:lnRef>
          <a:fillRef idx="3">
            <a:schemeClr val="accent4"/>
          </a:fillRef>
          <a:effectRef idx="3">
            <a:schemeClr val="accent4"/>
          </a:effectRef>
          <a:fontRef idx="minor">
            <a:schemeClr val="lt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Structurer la séquence</a:t>
            </a:r>
            <a:endParaRPr lang="fr-FR" sz="3200" dirty="0">
              <a:solidFill>
                <a:schemeClr val="accent1">
                  <a:lumMod val="50000"/>
                </a:schemeClr>
              </a:solidFill>
              <a:effectLst>
                <a:outerShdw blurRad="50800" dist="38100" dir="5400000" algn="t" rotWithShape="0">
                  <a:prstClr val="black">
                    <a:alpha val="40000"/>
                  </a:prstClr>
                </a:outerShdw>
              </a:effectLst>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014"/>
            <a:ext cx="710388" cy="532791"/>
          </a:xfrm>
          <a:prstGeom prst="rect">
            <a:avLst/>
          </a:prstGeom>
        </p:spPr>
      </p:pic>
      <p:pic>
        <p:nvPicPr>
          <p:cNvPr id="6" name="Image 5"/>
          <p:cNvPicPr>
            <a:picLocks noChangeAspect="1"/>
          </p:cNvPicPr>
          <p:nvPr/>
        </p:nvPicPr>
        <p:blipFill>
          <a:blip r:embed="rId5"/>
          <a:stretch>
            <a:fillRect/>
          </a:stretch>
        </p:blipFill>
        <p:spPr>
          <a:xfrm>
            <a:off x="1210782" y="162075"/>
            <a:ext cx="7895118" cy="6609867"/>
          </a:xfrm>
          <a:prstGeom prst="rect">
            <a:avLst/>
          </a:prstGeom>
        </p:spPr>
      </p:pic>
      <p:pic>
        <p:nvPicPr>
          <p:cNvPr id="9" name="Image 8"/>
          <p:cNvPicPr>
            <a:picLocks noChangeAspect="1"/>
          </p:cNvPicPr>
          <p:nvPr/>
        </p:nvPicPr>
        <p:blipFill>
          <a:blip r:embed="rId6"/>
          <a:stretch>
            <a:fillRect/>
          </a:stretch>
        </p:blipFill>
        <p:spPr>
          <a:xfrm>
            <a:off x="11287569" y="6142653"/>
            <a:ext cx="822916" cy="629289"/>
          </a:xfrm>
          <a:prstGeom prst="rect">
            <a:avLst/>
          </a:prstGeom>
        </p:spPr>
      </p:pic>
      <p:sp>
        <p:nvSpPr>
          <p:cNvPr id="4" name="Flèche vers la gauche 3"/>
          <p:cNvSpPr/>
          <p:nvPr/>
        </p:nvSpPr>
        <p:spPr>
          <a:xfrm>
            <a:off x="8846842" y="2601711"/>
            <a:ext cx="1842535" cy="7048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E147F473-1CAC-4FBC-AAE8-AA736E3DB173}"/>
              </a:ext>
            </a:extLst>
          </p:cNvPr>
          <p:cNvSpPr/>
          <p:nvPr/>
        </p:nvSpPr>
        <p:spPr>
          <a:xfrm>
            <a:off x="5199322" y="2158409"/>
            <a:ext cx="5826642" cy="1446028"/>
          </a:xfrm>
          <a:prstGeom prst="rect">
            <a:avLst/>
          </a:prstGeom>
          <a:no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solidFill>
                  <a:srgbClr val="7030A0"/>
                </a:solidFill>
              </a:ln>
            </a:endParaRPr>
          </a:p>
        </p:txBody>
      </p:sp>
    </p:spTree>
    <p:custDataLst>
      <p:tags r:id="rId1"/>
    </p:custDataLst>
    <p:extLst>
      <p:ext uri="{BB962C8B-B14F-4D97-AF65-F5344CB8AC3E}">
        <p14:creationId xmlns:p14="http://schemas.microsoft.com/office/powerpoint/2010/main" val="7141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0" y="656822"/>
            <a:ext cx="710390" cy="6201178"/>
          </a:xfrm>
          <a:prstGeom prst="rect">
            <a:avLst/>
          </a:prstGeom>
        </p:spPr>
        <p:style>
          <a:lnRef idx="0">
            <a:schemeClr val="accent4"/>
          </a:lnRef>
          <a:fillRef idx="3">
            <a:schemeClr val="accent4"/>
          </a:fillRef>
          <a:effectRef idx="3">
            <a:schemeClr val="accent4"/>
          </a:effectRef>
          <a:fontRef idx="minor">
            <a:schemeClr val="lt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Structurer la séquence</a:t>
            </a:r>
            <a:endParaRPr lang="fr-FR" sz="3200" dirty="0">
              <a:solidFill>
                <a:schemeClr val="accent1">
                  <a:lumMod val="50000"/>
                </a:schemeClr>
              </a:solidFill>
              <a:effectLst>
                <a:outerShdw blurRad="50800" dist="38100" dir="5400000" algn="t" rotWithShape="0">
                  <a:prstClr val="black">
                    <a:alpha val="40000"/>
                  </a:prstClr>
                </a:outerShdw>
              </a:effectLst>
            </a:endParaRPr>
          </a:p>
        </p:txBody>
      </p:sp>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2014"/>
            <a:ext cx="710388" cy="532791"/>
          </a:xfrm>
          <a:prstGeom prst="rect">
            <a:avLst/>
          </a:prstGeom>
        </p:spPr>
      </p:pic>
      <p:pic>
        <p:nvPicPr>
          <p:cNvPr id="9" name="Image 8"/>
          <p:cNvPicPr>
            <a:picLocks noChangeAspect="1"/>
          </p:cNvPicPr>
          <p:nvPr/>
        </p:nvPicPr>
        <p:blipFill>
          <a:blip r:embed="rId7"/>
          <a:stretch>
            <a:fillRect/>
          </a:stretch>
        </p:blipFill>
        <p:spPr>
          <a:xfrm>
            <a:off x="11287569" y="6142653"/>
            <a:ext cx="822916" cy="629289"/>
          </a:xfrm>
          <a:prstGeom prst="rect">
            <a:avLst/>
          </a:prstGeom>
        </p:spPr>
      </p:pic>
      <p:pic>
        <p:nvPicPr>
          <p:cNvPr id="2" name="MSOST-1-3-FE3-EMF-Chaine-Energie">
            <a:hlinkClick r:id="" action="ppaction://media"/>
            <a:extLst>
              <a:ext uri="{FF2B5EF4-FFF2-40B4-BE49-F238E27FC236}">
                <a16:creationId xmlns:a16="http://schemas.microsoft.com/office/drawing/2014/main" id="{D91CB342-1336-4A03-8603-2BB8B77E6948}"/>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892596" y="1020724"/>
            <a:ext cx="8782493" cy="4940153"/>
          </a:xfrm>
          <a:prstGeom prst="rect">
            <a:avLst/>
          </a:prstGeom>
        </p:spPr>
      </p:pic>
      <p:sp>
        <p:nvSpPr>
          <p:cNvPr id="6" name="Rectangle 5">
            <a:extLst>
              <a:ext uri="{FF2B5EF4-FFF2-40B4-BE49-F238E27FC236}">
                <a16:creationId xmlns:a16="http://schemas.microsoft.com/office/drawing/2014/main" id="{6B3EC3A0-92E6-499D-875A-964F7691A773}"/>
              </a:ext>
            </a:extLst>
          </p:cNvPr>
          <p:cNvSpPr/>
          <p:nvPr/>
        </p:nvSpPr>
        <p:spPr>
          <a:xfrm>
            <a:off x="5847906" y="348477"/>
            <a:ext cx="3742661" cy="616690"/>
          </a:xfrm>
          <a:prstGeom prst="rect">
            <a:avLst/>
          </a:prstGeom>
          <a:no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a:solidFill>
                    <a:srgbClr val="7030A0"/>
                  </a:solidFill>
                </a:ln>
              </a:rPr>
              <a:t>Vidéo ressource</a:t>
            </a:r>
          </a:p>
        </p:txBody>
      </p:sp>
    </p:spTree>
    <p:custDataLst>
      <p:tags r:id="rId1"/>
    </p:custDataLst>
    <p:extLst>
      <p:ext uri="{BB962C8B-B14F-4D97-AF65-F5344CB8AC3E}">
        <p14:creationId xmlns:p14="http://schemas.microsoft.com/office/powerpoint/2010/main" val="3133931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0" y="656822"/>
            <a:ext cx="710390" cy="6201178"/>
          </a:xfrm>
          <a:prstGeom prst="rect">
            <a:avLst/>
          </a:prstGeom>
        </p:spPr>
        <p:style>
          <a:lnRef idx="0">
            <a:schemeClr val="accent4"/>
          </a:lnRef>
          <a:fillRef idx="3">
            <a:schemeClr val="accent4"/>
          </a:fillRef>
          <a:effectRef idx="3">
            <a:schemeClr val="accent4"/>
          </a:effectRef>
          <a:fontRef idx="minor">
            <a:schemeClr val="lt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Structurer la séquence</a:t>
            </a:r>
            <a:endParaRPr lang="fr-FR" sz="3200" dirty="0">
              <a:solidFill>
                <a:schemeClr val="accent1">
                  <a:lumMod val="50000"/>
                </a:schemeClr>
              </a:solidFill>
              <a:effectLst>
                <a:outerShdw blurRad="50800" dist="38100" dir="5400000" algn="t" rotWithShape="0">
                  <a:prstClr val="black">
                    <a:alpha val="40000"/>
                  </a:prstClr>
                </a:outerShdw>
              </a:effectLst>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014"/>
            <a:ext cx="710388" cy="532791"/>
          </a:xfrm>
          <a:prstGeom prst="rect">
            <a:avLst/>
          </a:prstGeom>
        </p:spPr>
      </p:pic>
      <p:pic>
        <p:nvPicPr>
          <p:cNvPr id="6" name="Image 5"/>
          <p:cNvPicPr>
            <a:picLocks noChangeAspect="1"/>
          </p:cNvPicPr>
          <p:nvPr/>
        </p:nvPicPr>
        <p:blipFill>
          <a:blip r:embed="rId5"/>
          <a:stretch>
            <a:fillRect/>
          </a:stretch>
        </p:blipFill>
        <p:spPr>
          <a:xfrm>
            <a:off x="1210782" y="162075"/>
            <a:ext cx="7895118" cy="6609867"/>
          </a:xfrm>
          <a:prstGeom prst="rect">
            <a:avLst/>
          </a:prstGeom>
        </p:spPr>
      </p:pic>
      <p:pic>
        <p:nvPicPr>
          <p:cNvPr id="9" name="Image 8"/>
          <p:cNvPicPr>
            <a:picLocks noChangeAspect="1"/>
          </p:cNvPicPr>
          <p:nvPr/>
        </p:nvPicPr>
        <p:blipFill>
          <a:blip r:embed="rId6"/>
          <a:stretch>
            <a:fillRect/>
          </a:stretch>
        </p:blipFill>
        <p:spPr>
          <a:xfrm>
            <a:off x="11287569" y="6142653"/>
            <a:ext cx="822916" cy="629289"/>
          </a:xfrm>
          <a:prstGeom prst="rect">
            <a:avLst/>
          </a:prstGeom>
        </p:spPr>
      </p:pic>
      <p:sp>
        <p:nvSpPr>
          <p:cNvPr id="4" name="Flèche vers la gauche 3"/>
          <p:cNvSpPr/>
          <p:nvPr/>
        </p:nvSpPr>
        <p:spPr>
          <a:xfrm>
            <a:off x="8846842" y="3757411"/>
            <a:ext cx="1842535" cy="7048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75A49F6-992F-4C17-B5C0-57D522377D69}"/>
              </a:ext>
            </a:extLst>
          </p:cNvPr>
          <p:cNvSpPr/>
          <p:nvPr/>
        </p:nvSpPr>
        <p:spPr>
          <a:xfrm>
            <a:off x="5460927" y="3572539"/>
            <a:ext cx="5826642" cy="1052624"/>
          </a:xfrm>
          <a:prstGeom prst="rect">
            <a:avLst/>
          </a:prstGeom>
          <a:no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solidFill>
                  <a:srgbClr val="7030A0"/>
                </a:solidFill>
              </a:ln>
            </a:endParaRPr>
          </a:p>
        </p:txBody>
      </p:sp>
    </p:spTree>
    <p:custDataLst>
      <p:tags r:id="rId1"/>
    </p:custDataLst>
    <p:extLst>
      <p:ext uri="{BB962C8B-B14F-4D97-AF65-F5344CB8AC3E}">
        <p14:creationId xmlns:p14="http://schemas.microsoft.com/office/powerpoint/2010/main" val="2812760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txBox="1">
            <a:spLocks/>
          </p:cNvSpPr>
          <p:nvPr/>
        </p:nvSpPr>
        <p:spPr>
          <a:xfrm rot="16200000">
            <a:off x="6173273" y="-5361907"/>
            <a:ext cx="656823" cy="11380633"/>
          </a:xfrm>
          <a:prstGeom prst="rect">
            <a:avLst/>
          </a:prstGeom>
        </p:spPr>
        <p:style>
          <a:lnRef idx="1">
            <a:schemeClr val="accent1"/>
          </a:lnRef>
          <a:fillRef idx="2">
            <a:schemeClr val="accent1"/>
          </a:fillRef>
          <a:effectRef idx="1">
            <a:schemeClr val="accent1"/>
          </a:effectRef>
          <a:fontRef idx="minor">
            <a:schemeClr val="dk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5/6 Des connaissances structurées (fiche)</a:t>
            </a:r>
          </a:p>
        </p:txBody>
      </p:sp>
      <p:sp>
        <p:nvSpPr>
          <p:cNvPr id="5" name="Titre 1"/>
          <p:cNvSpPr txBox="1">
            <a:spLocks/>
          </p:cNvSpPr>
          <p:nvPr/>
        </p:nvSpPr>
        <p:spPr>
          <a:xfrm>
            <a:off x="0" y="656822"/>
            <a:ext cx="710390" cy="6201178"/>
          </a:xfrm>
          <a:prstGeom prst="rect">
            <a:avLst/>
          </a:prstGeom>
        </p:spPr>
        <p:style>
          <a:lnRef idx="0">
            <a:schemeClr val="accent4"/>
          </a:lnRef>
          <a:fillRef idx="3">
            <a:schemeClr val="accent4"/>
          </a:fillRef>
          <a:effectRef idx="3">
            <a:schemeClr val="accent4"/>
          </a:effectRef>
          <a:fontRef idx="minor">
            <a:schemeClr val="lt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 </a:t>
            </a:r>
            <a:r>
              <a:rPr lang="fr-FR" sz="3200" dirty="0">
                <a:solidFill>
                  <a:schemeClr val="accent1">
                    <a:lumMod val="50000"/>
                  </a:schemeClr>
                </a:solidFill>
                <a:effectLst>
                  <a:outerShdw blurRad="50800" dist="38100" dir="5400000" algn="t" rotWithShape="0">
                    <a:prstClr val="black">
                      <a:alpha val="40000"/>
                    </a:prstClr>
                  </a:outerShdw>
                </a:effectLst>
              </a:rPr>
              <a:t>Enseigner la Technologie au collège</a:t>
            </a: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014"/>
            <a:ext cx="710388" cy="532791"/>
          </a:xfrm>
          <a:prstGeom prst="rect">
            <a:avLst/>
          </a:prstGeom>
        </p:spPr>
      </p:pic>
      <p:pic>
        <p:nvPicPr>
          <p:cNvPr id="6" name="Image 5">
            <a:extLst>
              <a:ext uri="{FF2B5EF4-FFF2-40B4-BE49-F238E27FC236}">
                <a16:creationId xmlns:a16="http://schemas.microsoft.com/office/drawing/2014/main" id="{A89E3CFE-1C34-4E28-B489-1A2B61823F54}"/>
              </a:ext>
            </a:extLst>
          </p:cNvPr>
          <p:cNvPicPr>
            <a:picLocks noChangeAspect="1"/>
          </p:cNvPicPr>
          <p:nvPr/>
        </p:nvPicPr>
        <p:blipFill>
          <a:blip r:embed="rId5"/>
          <a:stretch>
            <a:fillRect/>
          </a:stretch>
        </p:blipFill>
        <p:spPr>
          <a:xfrm>
            <a:off x="1699217" y="841385"/>
            <a:ext cx="4074261" cy="5926198"/>
          </a:xfrm>
          <a:prstGeom prst="rect">
            <a:avLst/>
          </a:prstGeom>
        </p:spPr>
      </p:pic>
      <p:pic>
        <p:nvPicPr>
          <p:cNvPr id="7" name="Image 6">
            <a:extLst>
              <a:ext uri="{FF2B5EF4-FFF2-40B4-BE49-F238E27FC236}">
                <a16:creationId xmlns:a16="http://schemas.microsoft.com/office/drawing/2014/main" id="{5950A9A1-1D33-4801-AE19-CBB6F74319F5}"/>
              </a:ext>
            </a:extLst>
          </p:cNvPr>
          <p:cNvPicPr>
            <a:picLocks noChangeAspect="1"/>
          </p:cNvPicPr>
          <p:nvPr/>
        </p:nvPicPr>
        <p:blipFill>
          <a:blip r:embed="rId6"/>
          <a:stretch>
            <a:fillRect/>
          </a:stretch>
        </p:blipFill>
        <p:spPr>
          <a:xfrm>
            <a:off x="6581553" y="849681"/>
            <a:ext cx="4040372" cy="5917902"/>
          </a:xfrm>
          <a:prstGeom prst="rect">
            <a:avLst/>
          </a:prstGeom>
        </p:spPr>
      </p:pic>
      <p:pic>
        <p:nvPicPr>
          <p:cNvPr id="12" name="Picture 2" descr="Résultat de recherche d'images pour &quot;loupe transparente powerpoint&quot;">
            <a:extLst>
              <a:ext uri="{FF2B5EF4-FFF2-40B4-BE49-F238E27FC236}">
                <a16:creationId xmlns:a16="http://schemas.microsoft.com/office/drawing/2014/main" id="{0DF5B67D-0393-4E31-8293-BD5F59785A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5557" y="656822"/>
            <a:ext cx="2223410" cy="14165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68934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txBox="1">
            <a:spLocks/>
          </p:cNvSpPr>
          <p:nvPr/>
        </p:nvSpPr>
        <p:spPr>
          <a:xfrm rot="16200000">
            <a:off x="6173273" y="-5361907"/>
            <a:ext cx="656823" cy="11380633"/>
          </a:xfrm>
          <a:prstGeom prst="rect">
            <a:avLst/>
          </a:prstGeom>
        </p:spPr>
        <p:style>
          <a:lnRef idx="1">
            <a:schemeClr val="accent1"/>
          </a:lnRef>
          <a:fillRef idx="2">
            <a:schemeClr val="accent1"/>
          </a:fillRef>
          <a:effectRef idx="1">
            <a:schemeClr val="accent1"/>
          </a:effectRef>
          <a:fontRef idx="minor">
            <a:schemeClr val="dk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5/6 Des connaissances structurées (fiche)</a:t>
            </a:r>
          </a:p>
        </p:txBody>
      </p:sp>
      <p:sp>
        <p:nvSpPr>
          <p:cNvPr id="5" name="Titre 1"/>
          <p:cNvSpPr txBox="1">
            <a:spLocks/>
          </p:cNvSpPr>
          <p:nvPr/>
        </p:nvSpPr>
        <p:spPr>
          <a:xfrm>
            <a:off x="0" y="656822"/>
            <a:ext cx="710390" cy="6201178"/>
          </a:xfrm>
          <a:prstGeom prst="rect">
            <a:avLst/>
          </a:prstGeom>
        </p:spPr>
        <p:style>
          <a:lnRef idx="0">
            <a:schemeClr val="accent4"/>
          </a:lnRef>
          <a:fillRef idx="3">
            <a:schemeClr val="accent4"/>
          </a:fillRef>
          <a:effectRef idx="3">
            <a:schemeClr val="accent4"/>
          </a:effectRef>
          <a:fontRef idx="minor">
            <a:schemeClr val="lt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 </a:t>
            </a:r>
            <a:r>
              <a:rPr lang="fr-FR" sz="3200" dirty="0">
                <a:solidFill>
                  <a:schemeClr val="accent1">
                    <a:lumMod val="50000"/>
                  </a:schemeClr>
                </a:solidFill>
                <a:effectLst>
                  <a:outerShdw blurRad="50800" dist="38100" dir="5400000" algn="t" rotWithShape="0">
                    <a:prstClr val="black">
                      <a:alpha val="40000"/>
                    </a:prstClr>
                  </a:outerShdw>
                </a:effectLst>
              </a:rPr>
              <a:t>Enseigner la Technologie au collège</a:t>
            </a: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014"/>
            <a:ext cx="710388" cy="532791"/>
          </a:xfrm>
          <a:prstGeom prst="rect">
            <a:avLst/>
          </a:prstGeom>
        </p:spPr>
      </p:pic>
      <p:pic>
        <p:nvPicPr>
          <p:cNvPr id="2" name="Image 1">
            <a:extLst>
              <a:ext uri="{FF2B5EF4-FFF2-40B4-BE49-F238E27FC236}">
                <a16:creationId xmlns:a16="http://schemas.microsoft.com/office/drawing/2014/main" id="{35754F61-9617-4837-B57D-D41A2318E0CD}"/>
              </a:ext>
            </a:extLst>
          </p:cNvPr>
          <p:cNvPicPr>
            <a:picLocks noChangeAspect="1"/>
          </p:cNvPicPr>
          <p:nvPr/>
        </p:nvPicPr>
        <p:blipFill>
          <a:blip r:embed="rId5"/>
          <a:stretch>
            <a:fillRect/>
          </a:stretch>
        </p:blipFill>
        <p:spPr>
          <a:xfrm>
            <a:off x="1754371" y="866110"/>
            <a:ext cx="4019108" cy="5810329"/>
          </a:xfrm>
          <a:prstGeom prst="rect">
            <a:avLst/>
          </a:prstGeom>
        </p:spPr>
      </p:pic>
      <p:pic>
        <p:nvPicPr>
          <p:cNvPr id="4" name="Image 3">
            <a:extLst>
              <a:ext uri="{FF2B5EF4-FFF2-40B4-BE49-F238E27FC236}">
                <a16:creationId xmlns:a16="http://schemas.microsoft.com/office/drawing/2014/main" id="{E14B32DE-944C-4A62-ABD1-963CBF68AAB6}"/>
              </a:ext>
            </a:extLst>
          </p:cNvPr>
          <p:cNvPicPr>
            <a:picLocks noChangeAspect="1"/>
          </p:cNvPicPr>
          <p:nvPr/>
        </p:nvPicPr>
        <p:blipFill>
          <a:blip r:embed="rId6"/>
          <a:stretch>
            <a:fillRect/>
          </a:stretch>
        </p:blipFill>
        <p:spPr>
          <a:xfrm>
            <a:off x="6581411" y="866110"/>
            <a:ext cx="3881025" cy="5654707"/>
          </a:xfrm>
          <a:prstGeom prst="rect">
            <a:avLst/>
          </a:prstGeom>
        </p:spPr>
      </p:pic>
      <p:pic>
        <p:nvPicPr>
          <p:cNvPr id="9" name="Picture 2" descr="Résultat de recherche d'images pour &quot;loupe transparente powerpoint&quot;">
            <a:extLst>
              <a:ext uri="{FF2B5EF4-FFF2-40B4-BE49-F238E27FC236}">
                <a16:creationId xmlns:a16="http://schemas.microsoft.com/office/drawing/2014/main" id="{E32A5B61-3483-43CB-A137-AB70863F9D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9102" y="656822"/>
            <a:ext cx="2223410" cy="14165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17341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txBox="1">
            <a:spLocks/>
          </p:cNvSpPr>
          <p:nvPr/>
        </p:nvSpPr>
        <p:spPr>
          <a:xfrm rot="16200000">
            <a:off x="6173273" y="-5361907"/>
            <a:ext cx="656823" cy="11380633"/>
          </a:xfrm>
          <a:prstGeom prst="rect">
            <a:avLst/>
          </a:prstGeom>
        </p:spPr>
        <p:style>
          <a:lnRef idx="1">
            <a:schemeClr val="accent1"/>
          </a:lnRef>
          <a:fillRef idx="2">
            <a:schemeClr val="accent1"/>
          </a:fillRef>
          <a:effectRef idx="1">
            <a:schemeClr val="accent1"/>
          </a:effectRef>
          <a:fontRef idx="minor">
            <a:schemeClr val="dk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6/6 Imbrication des « compétences »</a:t>
            </a:r>
          </a:p>
        </p:txBody>
      </p:sp>
      <p:sp>
        <p:nvSpPr>
          <p:cNvPr id="5" name="Titre 1"/>
          <p:cNvSpPr txBox="1">
            <a:spLocks/>
          </p:cNvSpPr>
          <p:nvPr/>
        </p:nvSpPr>
        <p:spPr>
          <a:xfrm>
            <a:off x="0" y="656822"/>
            <a:ext cx="710390" cy="6201178"/>
          </a:xfrm>
          <a:prstGeom prst="rect">
            <a:avLst/>
          </a:prstGeom>
        </p:spPr>
        <p:style>
          <a:lnRef idx="0">
            <a:schemeClr val="accent4"/>
          </a:lnRef>
          <a:fillRef idx="3">
            <a:schemeClr val="accent4"/>
          </a:fillRef>
          <a:effectRef idx="3">
            <a:schemeClr val="accent4"/>
          </a:effectRef>
          <a:fontRef idx="minor">
            <a:schemeClr val="lt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 </a:t>
            </a:r>
            <a:r>
              <a:rPr lang="fr-FR" sz="3200" dirty="0">
                <a:solidFill>
                  <a:schemeClr val="accent1">
                    <a:lumMod val="50000"/>
                  </a:schemeClr>
                </a:solidFill>
                <a:effectLst>
                  <a:outerShdw blurRad="50800" dist="38100" dir="5400000" algn="t" rotWithShape="0">
                    <a:prstClr val="black">
                      <a:alpha val="40000"/>
                    </a:prstClr>
                  </a:outerShdw>
                </a:effectLst>
              </a:rPr>
              <a:t>Enseigner la Technologie au collège</a:t>
            </a: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014"/>
            <a:ext cx="710388" cy="532791"/>
          </a:xfrm>
          <a:prstGeom prst="rect">
            <a:avLst/>
          </a:prstGeom>
        </p:spPr>
      </p:pic>
      <p:pic>
        <p:nvPicPr>
          <p:cNvPr id="2" name="Image 1"/>
          <p:cNvPicPr>
            <a:picLocks noChangeAspect="1"/>
          </p:cNvPicPr>
          <p:nvPr/>
        </p:nvPicPr>
        <p:blipFill>
          <a:blip r:embed="rId5"/>
          <a:stretch>
            <a:fillRect/>
          </a:stretch>
        </p:blipFill>
        <p:spPr>
          <a:xfrm>
            <a:off x="11287569" y="6142653"/>
            <a:ext cx="822916" cy="629289"/>
          </a:xfrm>
          <a:prstGeom prst="rect">
            <a:avLst/>
          </a:prstGeom>
        </p:spPr>
      </p:pic>
      <p:sp>
        <p:nvSpPr>
          <p:cNvPr id="8" name="Rectangle 1"/>
          <p:cNvSpPr>
            <a:spLocks noChangeArrowheads="1"/>
          </p:cNvSpPr>
          <p:nvPr/>
        </p:nvSpPr>
        <p:spPr bwMode="auto">
          <a:xfrm>
            <a:off x="2733675" y="32337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fr-FR" altLang="fr-FR" sz="9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4" name="Rectangle à coins arrondis 3"/>
          <p:cNvSpPr/>
          <p:nvPr/>
        </p:nvSpPr>
        <p:spPr>
          <a:xfrm>
            <a:off x="1021080" y="1005840"/>
            <a:ext cx="8427720" cy="15840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sz="4800" dirty="0"/>
              <a:t>5</a:t>
            </a:r>
            <a:r>
              <a:rPr lang="fr-FR" sz="4400" dirty="0"/>
              <a:t> domaines du socle</a:t>
            </a:r>
          </a:p>
        </p:txBody>
      </p:sp>
      <p:sp>
        <p:nvSpPr>
          <p:cNvPr id="10" name="Rectangle à coins arrondis 9"/>
          <p:cNvSpPr/>
          <p:nvPr/>
        </p:nvSpPr>
        <p:spPr>
          <a:xfrm>
            <a:off x="1998264" y="2802658"/>
            <a:ext cx="8427720" cy="15840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sz="4800" dirty="0"/>
              <a:t>7</a:t>
            </a:r>
            <a:r>
              <a:rPr lang="fr-FR" sz="4400" dirty="0"/>
              <a:t> compétences travaillées</a:t>
            </a:r>
          </a:p>
          <a:p>
            <a:pPr lvl="0"/>
            <a:r>
              <a:rPr lang="fr-FR" sz="4400" dirty="0"/>
              <a:t>Sciences et technologie</a:t>
            </a:r>
          </a:p>
        </p:txBody>
      </p:sp>
      <p:sp>
        <p:nvSpPr>
          <p:cNvPr id="12" name="Rectangle à coins arrondis 11"/>
          <p:cNvSpPr/>
          <p:nvPr/>
        </p:nvSpPr>
        <p:spPr>
          <a:xfrm>
            <a:off x="3093720" y="4667560"/>
            <a:ext cx="8427720" cy="1584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sz="4800" dirty="0"/>
              <a:t>28</a:t>
            </a:r>
            <a:r>
              <a:rPr lang="fr-FR" sz="4400" dirty="0"/>
              <a:t> </a:t>
            </a:r>
            <a:r>
              <a:rPr lang="fr-FR" sz="2400" dirty="0"/>
              <a:t>« compétences » « sous compétences » « savoirs faire »</a:t>
            </a:r>
          </a:p>
          <a:p>
            <a:pPr lvl="0"/>
            <a:r>
              <a:rPr lang="fr-FR" sz="4400" dirty="0"/>
              <a:t>Technologie</a:t>
            </a:r>
            <a:endParaRPr lang="fr-FR" sz="5400" dirty="0"/>
          </a:p>
        </p:txBody>
      </p:sp>
      <p:grpSp>
        <p:nvGrpSpPr>
          <p:cNvPr id="13" name="Groupe 12"/>
          <p:cNvGrpSpPr/>
          <p:nvPr/>
        </p:nvGrpSpPr>
        <p:grpSpPr>
          <a:xfrm>
            <a:off x="8280222" y="2040387"/>
            <a:ext cx="1098905" cy="1098905"/>
            <a:chOff x="8311949" y="1282056"/>
            <a:chExt cx="1098905" cy="1098905"/>
          </a:xfrm>
        </p:grpSpPr>
        <p:sp>
          <p:nvSpPr>
            <p:cNvPr id="14" name="Flèche vers le bas 13"/>
            <p:cNvSpPr/>
            <p:nvPr/>
          </p:nvSpPr>
          <p:spPr>
            <a:xfrm>
              <a:off x="8311949" y="1282056"/>
              <a:ext cx="1098905" cy="1098905"/>
            </a:xfrm>
            <a:prstGeom prst="downArrow">
              <a:avLst>
                <a:gd name="adj1" fmla="val 55000"/>
                <a:gd name="adj2" fmla="val 45000"/>
              </a:avLst>
            </a:prstGeom>
            <a:solidFill>
              <a:schemeClr val="accent2">
                <a:lumMod val="75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5" name="Flèche vers le bas 4"/>
            <p:cNvSpPr/>
            <p:nvPr/>
          </p:nvSpPr>
          <p:spPr>
            <a:xfrm>
              <a:off x="8559203" y="1282056"/>
              <a:ext cx="604397" cy="82692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fr-FR" sz="3600" kern="1200"/>
            </a:p>
          </p:txBody>
        </p:sp>
      </p:grpSp>
      <p:grpSp>
        <p:nvGrpSpPr>
          <p:cNvPr id="16" name="Groupe 15"/>
          <p:cNvGrpSpPr/>
          <p:nvPr/>
        </p:nvGrpSpPr>
        <p:grpSpPr>
          <a:xfrm>
            <a:off x="9327079" y="3855451"/>
            <a:ext cx="1098905" cy="1098905"/>
            <a:chOff x="9098585" y="3243180"/>
            <a:chExt cx="1098905" cy="1098905"/>
          </a:xfrm>
        </p:grpSpPr>
        <p:sp>
          <p:nvSpPr>
            <p:cNvPr id="17" name="Flèche vers le bas 16"/>
            <p:cNvSpPr/>
            <p:nvPr/>
          </p:nvSpPr>
          <p:spPr>
            <a:xfrm>
              <a:off x="9098585" y="3243180"/>
              <a:ext cx="1098905" cy="1098905"/>
            </a:xfrm>
            <a:prstGeom prst="downArrow">
              <a:avLst>
                <a:gd name="adj1" fmla="val 55000"/>
                <a:gd name="adj2" fmla="val 45000"/>
              </a:avLst>
            </a:prstGeom>
            <a:solidFill>
              <a:schemeClr val="accent2">
                <a:lumMod val="60000"/>
                <a:lumOff val="4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8" name="Flèche vers le bas 4"/>
            <p:cNvSpPr/>
            <p:nvPr/>
          </p:nvSpPr>
          <p:spPr>
            <a:xfrm>
              <a:off x="9345839" y="3243180"/>
              <a:ext cx="604397" cy="82692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fr-FR" sz="3600" kern="1200"/>
            </a:p>
          </p:txBody>
        </p:sp>
      </p:grpSp>
    </p:spTree>
    <p:custDataLst>
      <p:tags r:id="rId1"/>
    </p:custDataLst>
    <p:extLst>
      <p:ext uri="{BB962C8B-B14F-4D97-AF65-F5344CB8AC3E}">
        <p14:creationId xmlns:p14="http://schemas.microsoft.com/office/powerpoint/2010/main" val="145810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txBox="1">
            <a:spLocks/>
          </p:cNvSpPr>
          <p:nvPr/>
        </p:nvSpPr>
        <p:spPr>
          <a:xfrm rot="16200000">
            <a:off x="6173273" y="-5361907"/>
            <a:ext cx="656823" cy="11380633"/>
          </a:xfrm>
          <a:prstGeom prst="rect">
            <a:avLst/>
          </a:prstGeom>
        </p:spPr>
        <p:style>
          <a:lnRef idx="1">
            <a:schemeClr val="accent1"/>
          </a:lnRef>
          <a:fillRef idx="2">
            <a:schemeClr val="accent1"/>
          </a:fillRef>
          <a:effectRef idx="1">
            <a:schemeClr val="accent1"/>
          </a:effectRef>
          <a:fontRef idx="minor">
            <a:schemeClr val="dk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6/6 Imbrication des « compétences »</a:t>
            </a:r>
          </a:p>
        </p:txBody>
      </p:sp>
      <p:sp>
        <p:nvSpPr>
          <p:cNvPr id="5" name="Titre 1"/>
          <p:cNvSpPr txBox="1">
            <a:spLocks/>
          </p:cNvSpPr>
          <p:nvPr/>
        </p:nvSpPr>
        <p:spPr>
          <a:xfrm>
            <a:off x="0" y="656822"/>
            <a:ext cx="710390" cy="6201178"/>
          </a:xfrm>
          <a:prstGeom prst="rect">
            <a:avLst/>
          </a:prstGeom>
        </p:spPr>
        <p:style>
          <a:lnRef idx="0">
            <a:schemeClr val="accent4"/>
          </a:lnRef>
          <a:fillRef idx="3">
            <a:schemeClr val="accent4"/>
          </a:fillRef>
          <a:effectRef idx="3">
            <a:schemeClr val="accent4"/>
          </a:effectRef>
          <a:fontRef idx="minor">
            <a:schemeClr val="lt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 </a:t>
            </a:r>
            <a:r>
              <a:rPr lang="fr-FR" sz="3200" dirty="0">
                <a:solidFill>
                  <a:schemeClr val="accent1">
                    <a:lumMod val="50000"/>
                  </a:schemeClr>
                </a:solidFill>
                <a:effectLst>
                  <a:outerShdw blurRad="50800" dist="38100" dir="5400000" algn="t" rotWithShape="0">
                    <a:prstClr val="black">
                      <a:alpha val="40000"/>
                    </a:prstClr>
                  </a:outerShdw>
                </a:effectLst>
              </a:rPr>
              <a:t>Enseigner la Technologie au collège</a:t>
            </a: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014"/>
            <a:ext cx="710388" cy="532791"/>
          </a:xfrm>
          <a:prstGeom prst="rect">
            <a:avLst/>
          </a:prstGeom>
        </p:spPr>
      </p:pic>
      <p:pic>
        <p:nvPicPr>
          <p:cNvPr id="2" name="Image 1"/>
          <p:cNvPicPr>
            <a:picLocks noChangeAspect="1"/>
          </p:cNvPicPr>
          <p:nvPr/>
        </p:nvPicPr>
        <p:blipFill>
          <a:blip r:embed="rId5"/>
          <a:stretch>
            <a:fillRect/>
          </a:stretch>
        </p:blipFill>
        <p:spPr>
          <a:xfrm>
            <a:off x="11287569" y="6142653"/>
            <a:ext cx="822916" cy="629289"/>
          </a:xfrm>
          <a:prstGeom prst="rect">
            <a:avLst/>
          </a:prstGeom>
        </p:spPr>
      </p:pic>
      <p:sp>
        <p:nvSpPr>
          <p:cNvPr id="8" name="Rectangle 1"/>
          <p:cNvSpPr>
            <a:spLocks noChangeArrowheads="1"/>
          </p:cNvSpPr>
          <p:nvPr/>
        </p:nvSpPr>
        <p:spPr bwMode="auto">
          <a:xfrm>
            <a:off x="2733675" y="32337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fr-FR" altLang="fr-FR" sz="9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graphicFrame>
        <p:nvGraphicFramePr>
          <p:cNvPr id="10" name="Espace réservé du contenu 3"/>
          <p:cNvGraphicFramePr>
            <a:graphicFrameLocks/>
          </p:cNvGraphicFramePr>
          <p:nvPr>
            <p:extLst>
              <p:ext uri="{D42A27DB-BD31-4B8C-83A1-F6EECF244321}">
                <p14:modId xmlns:p14="http://schemas.microsoft.com/office/powerpoint/2010/main" val="556062917"/>
              </p:ext>
            </p:extLst>
          </p:nvPr>
        </p:nvGraphicFramePr>
        <p:xfrm>
          <a:off x="811368" y="910418"/>
          <a:ext cx="11124001" cy="5561040"/>
        </p:xfrm>
        <a:graphic>
          <a:graphicData uri="http://schemas.openxmlformats.org/drawingml/2006/table">
            <a:tbl>
              <a:tblPr firstRow="1" bandRow="1">
                <a:tableStyleId>{5C22544A-7EE6-4342-B048-85BDC9FD1C3A}</a:tableStyleId>
              </a:tblPr>
              <a:tblGrid>
                <a:gridCol w="2985355">
                  <a:extLst>
                    <a:ext uri="{9D8B030D-6E8A-4147-A177-3AD203B41FA5}">
                      <a16:colId xmlns:a16="http://schemas.microsoft.com/office/drawing/2014/main" val="20000"/>
                    </a:ext>
                  </a:extLst>
                </a:gridCol>
                <a:gridCol w="2949815">
                  <a:extLst>
                    <a:ext uri="{9D8B030D-6E8A-4147-A177-3AD203B41FA5}">
                      <a16:colId xmlns:a16="http://schemas.microsoft.com/office/drawing/2014/main" val="20001"/>
                    </a:ext>
                  </a:extLst>
                </a:gridCol>
                <a:gridCol w="5188831">
                  <a:extLst>
                    <a:ext uri="{9D8B030D-6E8A-4147-A177-3AD203B41FA5}">
                      <a16:colId xmlns:a16="http://schemas.microsoft.com/office/drawing/2014/main" val="20002"/>
                    </a:ext>
                  </a:extLst>
                </a:gridCol>
              </a:tblGrid>
              <a:tr h="370840">
                <a:tc>
                  <a:txBody>
                    <a:bodyPr/>
                    <a:lstStyle/>
                    <a:p>
                      <a:pPr algn="ctr"/>
                      <a:r>
                        <a:rPr lang="fr-FR" sz="2000" b="1" dirty="0"/>
                        <a:t>Compétences Socle</a:t>
                      </a:r>
                    </a:p>
                  </a:txBody>
                  <a:tcPr marL="72000" marR="72000" marT="36000" marB="36000" anchor="ctr"/>
                </a:tc>
                <a:tc>
                  <a:txBody>
                    <a:bodyPr/>
                    <a:lstStyle/>
                    <a:p>
                      <a:pPr algn="ctr"/>
                      <a:r>
                        <a:rPr lang="fr-FR" sz="2000" b="1" dirty="0"/>
                        <a:t>Compétences Sciences et technologie</a:t>
                      </a:r>
                    </a:p>
                  </a:txBody>
                  <a:tcPr marL="72000" marR="72000" marT="36000" marB="36000" anchor="ctr"/>
                </a:tc>
                <a:tc>
                  <a:txBody>
                    <a:bodyPr/>
                    <a:lstStyle/>
                    <a:p>
                      <a:pPr algn="ctr"/>
                      <a:r>
                        <a:rPr lang="fr-FR" sz="2000" b="1" dirty="0"/>
                        <a:t>Déclinaison</a:t>
                      </a:r>
                      <a:r>
                        <a:rPr lang="fr-FR" sz="2000" b="1" baseline="0" dirty="0"/>
                        <a:t> en technologie</a:t>
                      </a:r>
                      <a:endParaRPr lang="fr-FR" sz="2000" b="1" dirty="0"/>
                    </a:p>
                  </a:txBody>
                  <a:tcPr marL="72000" marR="72000" marT="36000" marB="36000" anchor="ctr"/>
                </a:tc>
                <a:extLst>
                  <a:ext uri="{0D108BD9-81ED-4DB2-BD59-A6C34878D82A}">
                    <a16:rowId xmlns:a16="http://schemas.microsoft.com/office/drawing/2014/main" val="10000"/>
                  </a:ext>
                </a:extLst>
              </a:tr>
              <a:tr h="370840">
                <a:tc>
                  <a:txBody>
                    <a:bodyPr/>
                    <a:lstStyle/>
                    <a:p>
                      <a:r>
                        <a:rPr lang="fr-FR" b="1" dirty="0"/>
                        <a:t>Domaine 1  </a:t>
                      </a:r>
                      <a:r>
                        <a:rPr lang="fr-FR" dirty="0"/>
                        <a:t>Les langages pour penser et communiquer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Comprendre, s’exprimer en utilisant les langages mathématiques, scientifiques et informatiques</a:t>
                      </a:r>
                    </a:p>
                  </a:txBody>
                  <a:tcPr marL="72000" marR="7200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Pratiquer des langages</a:t>
                      </a:r>
                    </a:p>
                  </a:txBody>
                  <a:tcPr marL="72000" marR="72000" marT="36000" marB="36000" anchor="ctr"/>
                </a:tc>
                <a:tc>
                  <a:txBody>
                    <a:bodyPr/>
                    <a:lstStyle/>
                    <a:p>
                      <a:r>
                        <a:rPr lang="fr-FR" b="1" u="none" dirty="0"/>
                        <a:t>Décrire</a:t>
                      </a:r>
                      <a:r>
                        <a:rPr lang="fr-FR" dirty="0"/>
                        <a:t>, en utilisant les outils et langages de descriptions adaptés, la structure et le comportement des objets.</a:t>
                      </a:r>
                    </a:p>
                    <a:p>
                      <a:r>
                        <a:rPr lang="fr-FR" b="1" u="none" dirty="0"/>
                        <a:t>Appliquer</a:t>
                      </a:r>
                      <a:r>
                        <a:rPr lang="fr-FR" dirty="0"/>
                        <a:t> les principes élémentaires de l’algorithmique et du codage à la résolution d’un problème simple.</a:t>
                      </a:r>
                    </a:p>
                  </a:txBody>
                  <a:tcPr marL="72000" marR="72000" marT="36000" marB="36000"/>
                </a:tc>
                <a:extLst>
                  <a:ext uri="{0D108BD9-81ED-4DB2-BD59-A6C34878D82A}">
                    <a16:rowId xmlns:a16="http://schemas.microsoft.com/office/drawing/2014/main" val="10001"/>
                  </a:ext>
                </a:extLst>
              </a:tr>
              <a:tr h="1681920">
                <a:tc rowSpan="2">
                  <a:txBody>
                    <a:bodyPr/>
                    <a:lstStyle/>
                    <a:p>
                      <a:r>
                        <a:rPr lang="fr-FR" b="1" dirty="0"/>
                        <a:t>Domaine</a:t>
                      </a:r>
                      <a:r>
                        <a:rPr lang="fr-FR" dirty="0"/>
                        <a:t> </a:t>
                      </a:r>
                      <a:r>
                        <a:rPr lang="fr-FR" b="1" dirty="0"/>
                        <a:t>2</a:t>
                      </a:r>
                      <a:r>
                        <a:rPr lang="fr-FR" dirty="0"/>
                        <a:t> Les méthodes et outils pour apprendre</a:t>
                      </a:r>
                    </a:p>
                  </a:txBody>
                  <a:tcPr marL="72000" marR="72000" marT="36000" marB="36000" anchor="ctr"/>
                </a:tc>
                <a:tc>
                  <a:txBody>
                    <a:bodyPr/>
                    <a:lstStyle/>
                    <a:p>
                      <a:pPr algn="l"/>
                      <a:r>
                        <a:rPr lang="fr-FR" dirty="0"/>
                        <a:t>S’approprier des outils et des méthodes</a:t>
                      </a:r>
                    </a:p>
                  </a:txBody>
                  <a:tcPr marL="72000" marR="72000" marT="36000" marB="36000" anchor="ctr"/>
                </a:tc>
                <a:tc>
                  <a:txBody>
                    <a:bodyPr/>
                    <a:lstStyle/>
                    <a:p>
                      <a:r>
                        <a:rPr lang="fr-FR" b="1" dirty="0"/>
                        <a:t>Exprimer</a:t>
                      </a:r>
                      <a:r>
                        <a:rPr lang="fr-FR" dirty="0"/>
                        <a:t> sa pensée à l’aide d’outils de description adaptés : croquis, schémas, graphes, diagrammes, tableaux (représentations non normées).</a:t>
                      </a:r>
                    </a:p>
                    <a:p>
                      <a:r>
                        <a:rPr lang="fr-FR" b="1" dirty="0"/>
                        <a:t>Traduire</a:t>
                      </a:r>
                      <a:r>
                        <a:rPr lang="fr-FR" dirty="0"/>
                        <a:t>, à l’aide d’outils de représentation numérique, des choix de solutions sous forme de croquis, de dessins ou de schémas.</a:t>
                      </a:r>
                    </a:p>
                    <a:p>
                      <a:r>
                        <a:rPr lang="fr-FR" b="1" dirty="0"/>
                        <a:t>Présenter</a:t>
                      </a:r>
                      <a:r>
                        <a:rPr lang="fr-FR" dirty="0"/>
                        <a:t> à l’oral et à l’aide de supports numériques multimédia des solutions techniques au moment des revues de projet.</a:t>
                      </a:r>
                    </a:p>
                  </a:txBody>
                  <a:tcPr marL="72000" marR="72000" marT="36000" marB="36000"/>
                </a:tc>
                <a:extLst>
                  <a:ext uri="{0D108BD9-81ED-4DB2-BD59-A6C34878D82A}">
                    <a16:rowId xmlns:a16="http://schemas.microsoft.com/office/drawing/2014/main" val="10002"/>
                  </a:ext>
                </a:extLst>
              </a:tr>
              <a:tr h="324000">
                <a:tc vMerge="1">
                  <a:txBody>
                    <a:bodyPr/>
                    <a:lstStyle/>
                    <a:p>
                      <a:endParaRPr lang="fr-F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Mobiliser des outils numériques ?</a:t>
                      </a:r>
                    </a:p>
                  </a:txBody>
                  <a:tcPr marL="72000" marR="72000" marT="36000" marB="36000" anchor="ctr"/>
                </a:tc>
                <a:tc>
                  <a:txBody>
                    <a:bodyPr/>
                    <a:lstStyle/>
                    <a:p>
                      <a:endParaRPr lang="fr-FR" dirty="0"/>
                    </a:p>
                  </a:txBody>
                  <a:tcPr marL="72000" marR="72000" marT="36000" marB="36000"/>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1277711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txBox="1">
            <a:spLocks/>
          </p:cNvSpPr>
          <p:nvPr/>
        </p:nvSpPr>
        <p:spPr>
          <a:xfrm rot="16200000">
            <a:off x="6173273" y="-5361907"/>
            <a:ext cx="656823" cy="11380633"/>
          </a:xfrm>
          <a:prstGeom prst="rect">
            <a:avLst/>
          </a:prstGeom>
        </p:spPr>
        <p:style>
          <a:lnRef idx="1">
            <a:schemeClr val="accent1"/>
          </a:lnRef>
          <a:fillRef idx="2">
            <a:schemeClr val="accent1"/>
          </a:fillRef>
          <a:effectRef idx="1">
            <a:schemeClr val="accent1"/>
          </a:effectRef>
          <a:fontRef idx="minor">
            <a:schemeClr val="dk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6/6 L’évaluation des « compétences »</a:t>
            </a:r>
          </a:p>
        </p:txBody>
      </p:sp>
      <p:sp>
        <p:nvSpPr>
          <p:cNvPr id="5" name="Titre 1"/>
          <p:cNvSpPr txBox="1">
            <a:spLocks/>
          </p:cNvSpPr>
          <p:nvPr/>
        </p:nvSpPr>
        <p:spPr>
          <a:xfrm>
            <a:off x="0" y="656822"/>
            <a:ext cx="710390" cy="6201178"/>
          </a:xfrm>
          <a:prstGeom prst="rect">
            <a:avLst/>
          </a:prstGeom>
        </p:spPr>
        <p:style>
          <a:lnRef idx="0">
            <a:schemeClr val="accent4"/>
          </a:lnRef>
          <a:fillRef idx="3">
            <a:schemeClr val="accent4"/>
          </a:fillRef>
          <a:effectRef idx="3">
            <a:schemeClr val="accent4"/>
          </a:effectRef>
          <a:fontRef idx="minor">
            <a:schemeClr val="lt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 </a:t>
            </a:r>
            <a:r>
              <a:rPr lang="fr-FR" sz="3200" dirty="0">
                <a:solidFill>
                  <a:schemeClr val="accent1">
                    <a:lumMod val="50000"/>
                  </a:schemeClr>
                </a:solidFill>
                <a:effectLst>
                  <a:outerShdw blurRad="50800" dist="38100" dir="5400000" algn="t" rotWithShape="0">
                    <a:prstClr val="black">
                      <a:alpha val="40000"/>
                    </a:prstClr>
                  </a:outerShdw>
                </a:effectLst>
              </a:rPr>
              <a:t>Enseigner la Technologie au collège</a:t>
            </a: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014"/>
            <a:ext cx="710388" cy="532791"/>
          </a:xfrm>
          <a:prstGeom prst="rect">
            <a:avLst/>
          </a:prstGeom>
        </p:spPr>
      </p:pic>
      <p:pic>
        <p:nvPicPr>
          <p:cNvPr id="2" name="Image 1"/>
          <p:cNvPicPr>
            <a:picLocks noChangeAspect="1"/>
          </p:cNvPicPr>
          <p:nvPr/>
        </p:nvPicPr>
        <p:blipFill>
          <a:blip r:embed="rId5"/>
          <a:stretch>
            <a:fillRect/>
          </a:stretch>
        </p:blipFill>
        <p:spPr>
          <a:xfrm>
            <a:off x="11287569" y="6142653"/>
            <a:ext cx="822916" cy="629289"/>
          </a:xfrm>
          <a:prstGeom prst="rect">
            <a:avLst/>
          </a:prstGeom>
        </p:spPr>
      </p:pic>
      <p:sp>
        <p:nvSpPr>
          <p:cNvPr id="8" name="Rectangle 1"/>
          <p:cNvSpPr>
            <a:spLocks noChangeArrowheads="1"/>
          </p:cNvSpPr>
          <p:nvPr/>
        </p:nvSpPr>
        <p:spPr bwMode="auto">
          <a:xfrm>
            <a:off x="2733675" y="32337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fr-FR" altLang="fr-FR" sz="9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1091764972"/>
              </p:ext>
            </p:extLst>
          </p:nvPr>
        </p:nvGraphicFramePr>
        <p:xfrm>
          <a:off x="1043187" y="1084898"/>
          <a:ext cx="10916993" cy="4389120"/>
        </p:xfrm>
        <a:graphic>
          <a:graphicData uri="http://schemas.openxmlformats.org/drawingml/2006/table">
            <a:tbl>
              <a:tblPr firstRow="1" firstCol="1" bandRow="1">
                <a:tableStyleId>{5C22544A-7EE6-4342-B048-85BDC9FD1C3A}</a:tableStyleId>
              </a:tblPr>
              <a:tblGrid>
                <a:gridCol w="959262">
                  <a:extLst>
                    <a:ext uri="{9D8B030D-6E8A-4147-A177-3AD203B41FA5}">
                      <a16:colId xmlns:a16="http://schemas.microsoft.com/office/drawing/2014/main" val="20000"/>
                    </a:ext>
                  </a:extLst>
                </a:gridCol>
                <a:gridCol w="9957731">
                  <a:extLst>
                    <a:ext uri="{9D8B030D-6E8A-4147-A177-3AD203B41FA5}">
                      <a16:colId xmlns:a16="http://schemas.microsoft.com/office/drawing/2014/main" val="20001"/>
                    </a:ext>
                  </a:extLst>
                </a:gridCol>
              </a:tblGrid>
              <a:tr h="325313">
                <a:tc gridSpan="2">
                  <a:txBody>
                    <a:bodyPr/>
                    <a:lstStyle/>
                    <a:p>
                      <a:pPr>
                        <a:spcAft>
                          <a:spcPts val="0"/>
                        </a:spcAft>
                      </a:pPr>
                      <a:r>
                        <a:rPr lang="fr-FR" sz="2400" dirty="0">
                          <a:effectLst/>
                        </a:rPr>
                        <a:t>Décrire, en utilisant les outils et langages de descriptions adaptés, la structure et le comportement des objets.</a:t>
                      </a:r>
                      <a:endParaRPr lang="fr-FR" sz="2400" dirty="0">
                        <a:effectLst/>
                        <a:latin typeface="Arial" panose="020B0604020202020204" pitchFamily="34" charset="0"/>
                        <a:ea typeface="Calibri" panose="020F0502020204030204" pitchFamily="34" charset="0"/>
                      </a:endParaRPr>
                    </a:p>
                  </a:txBody>
                  <a:tcPr marL="68580" marR="68580" marT="0" marB="0" anchor="ctr"/>
                </a:tc>
                <a:tc hMerge="1">
                  <a:txBody>
                    <a:bodyPr/>
                    <a:lstStyle/>
                    <a:p>
                      <a:endParaRPr lang="fr-FR"/>
                    </a:p>
                  </a:txBody>
                  <a:tcPr/>
                </a:tc>
                <a:extLst>
                  <a:ext uri="{0D108BD9-81ED-4DB2-BD59-A6C34878D82A}">
                    <a16:rowId xmlns:a16="http://schemas.microsoft.com/office/drawing/2014/main" val="10000"/>
                  </a:ext>
                </a:extLst>
              </a:tr>
              <a:tr h="325313">
                <a:tc>
                  <a:txBody>
                    <a:bodyPr/>
                    <a:lstStyle/>
                    <a:p>
                      <a:pPr algn="ctr">
                        <a:spcAft>
                          <a:spcPts val="0"/>
                        </a:spcAft>
                      </a:pPr>
                      <a:r>
                        <a:rPr lang="fr-FR" sz="2400">
                          <a:effectLst/>
                        </a:rPr>
                        <a:t>1</a:t>
                      </a:r>
                      <a:endParaRPr lang="fr-FR" sz="2400">
                        <a:effectLst/>
                        <a:latin typeface="Arial" panose="020B0604020202020204" pitchFamily="34" charset="0"/>
                        <a:ea typeface="Calibri" panose="020F0502020204030204" pitchFamily="34" charset="0"/>
                      </a:endParaRPr>
                    </a:p>
                  </a:txBody>
                  <a:tcPr marL="68580" marR="68580" marT="0" marB="0" anchor="ctr"/>
                </a:tc>
                <a:tc>
                  <a:txBody>
                    <a:bodyPr/>
                    <a:lstStyle/>
                    <a:p>
                      <a:pPr>
                        <a:spcAft>
                          <a:spcPts val="0"/>
                        </a:spcAft>
                      </a:pPr>
                      <a:r>
                        <a:rPr lang="fr-FR" sz="2400" dirty="0">
                          <a:effectLst/>
                        </a:rPr>
                        <a:t>Identifier le ou les outils adaptés (graphe d’état, carte mentale, etc.);</a:t>
                      </a:r>
                      <a:endParaRPr lang="fr-FR" sz="2400" dirty="0">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10001"/>
                  </a:ext>
                </a:extLst>
              </a:tr>
              <a:tr h="975938">
                <a:tc>
                  <a:txBody>
                    <a:bodyPr/>
                    <a:lstStyle/>
                    <a:p>
                      <a:pPr algn="ctr">
                        <a:spcAft>
                          <a:spcPts val="0"/>
                        </a:spcAft>
                      </a:pPr>
                      <a:r>
                        <a:rPr lang="fr-FR" sz="2400">
                          <a:effectLst/>
                        </a:rPr>
                        <a:t>2</a:t>
                      </a:r>
                      <a:endParaRPr lang="fr-FR" sz="2400">
                        <a:effectLst/>
                        <a:latin typeface="Arial" panose="020B0604020202020204" pitchFamily="34" charset="0"/>
                        <a:ea typeface="Calibri" panose="020F0502020204030204" pitchFamily="34" charset="0"/>
                      </a:endParaRPr>
                    </a:p>
                  </a:txBody>
                  <a:tcPr marL="68580" marR="68580" marT="0" marB="0" anchor="ctr"/>
                </a:tc>
                <a:tc>
                  <a:txBody>
                    <a:bodyPr/>
                    <a:lstStyle/>
                    <a:p>
                      <a:pPr>
                        <a:spcAft>
                          <a:spcPts val="0"/>
                        </a:spcAft>
                      </a:pPr>
                      <a:r>
                        <a:rPr lang="fr-FR" sz="2400" dirty="0">
                          <a:effectLst/>
                        </a:rPr>
                        <a:t>Le point précédent et :</a:t>
                      </a:r>
                    </a:p>
                    <a:p>
                      <a:pPr>
                        <a:spcAft>
                          <a:spcPts val="0"/>
                        </a:spcAft>
                      </a:pPr>
                      <a:r>
                        <a:rPr lang="fr-FR" sz="2400" dirty="0">
                          <a:effectLst/>
                        </a:rPr>
                        <a:t>La syntaxe et le vocabulaire du langage de description (français, dessin, schémas, plan, etc.) correspondent aux normes en vigueur.</a:t>
                      </a:r>
                      <a:endParaRPr lang="fr-FR" sz="2400" dirty="0">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10002"/>
                  </a:ext>
                </a:extLst>
              </a:tr>
              <a:tr h="975938">
                <a:tc>
                  <a:txBody>
                    <a:bodyPr/>
                    <a:lstStyle/>
                    <a:p>
                      <a:pPr algn="ctr">
                        <a:spcAft>
                          <a:spcPts val="0"/>
                        </a:spcAft>
                      </a:pPr>
                      <a:r>
                        <a:rPr lang="fr-FR" sz="2400">
                          <a:effectLst/>
                        </a:rPr>
                        <a:t>3</a:t>
                      </a:r>
                      <a:endParaRPr lang="fr-FR" sz="2400">
                        <a:effectLst/>
                        <a:latin typeface="Arial" panose="020B0604020202020204" pitchFamily="34" charset="0"/>
                        <a:ea typeface="Calibri" panose="020F0502020204030204" pitchFamily="34" charset="0"/>
                      </a:endParaRPr>
                    </a:p>
                  </a:txBody>
                  <a:tcPr marL="68580" marR="68580" marT="0" marB="0" anchor="ctr"/>
                </a:tc>
                <a:tc>
                  <a:txBody>
                    <a:bodyPr/>
                    <a:lstStyle/>
                    <a:p>
                      <a:pPr>
                        <a:spcAft>
                          <a:spcPts val="0"/>
                        </a:spcAft>
                      </a:pPr>
                      <a:r>
                        <a:rPr lang="fr-FR" sz="2400" dirty="0">
                          <a:effectLst/>
                        </a:rPr>
                        <a:t>Le point précédent et :</a:t>
                      </a:r>
                    </a:p>
                    <a:p>
                      <a:pPr>
                        <a:spcAft>
                          <a:spcPts val="0"/>
                        </a:spcAft>
                      </a:pPr>
                      <a:r>
                        <a:rPr lang="fr-FR" sz="2400" dirty="0">
                          <a:effectLst/>
                        </a:rPr>
                        <a:t>La structure est décrite en vue d’une intention déterminée. (document publicitaire, plan coté pour une fabrication, etc.)</a:t>
                      </a:r>
                      <a:endParaRPr lang="fr-FR" sz="2400" dirty="0">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10003"/>
                  </a:ext>
                </a:extLst>
              </a:tr>
              <a:tr h="975938">
                <a:tc>
                  <a:txBody>
                    <a:bodyPr/>
                    <a:lstStyle/>
                    <a:p>
                      <a:pPr algn="ctr">
                        <a:spcAft>
                          <a:spcPts val="0"/>
                        </a:spcAft>
                      </a:pPr>
                      <a:r>
                        <a:rPr lang="fr-FR" sz="2400">
                          <a:effectLst/>
                        </a:rPr>
                        <a:t>4</a:t>
                      </a:r>
                      <a:endParaRPr lang="fr-FR" sz="2400">
                        <a:effectLst/>
                        <a:latin typeface="Arial" panose="020B0604020202020204" pitchFamily="34" charset="0"/>
                        <a:ea typeface="Calibri" panose="020F0502020204030204" pitchFamily="34" charset="0"/>
                      </a:endParaRPr>
                    </a:p>
                  </a:txBody>
                  <a:tcPr marL="68580" marR="68580" marT="0" marB="0" anchor="ctr"/>
                </a:tc>
                <a:tc>
                  <a:txBody>
                    <a:bodyPr/>
                    <a:lstStyle/>
                    <a:p>
                      <a:pPr>
                        <a:spcAft>
                          <a:spcPts val="0"/>
                        </a:spcAft>
                      </a:pPr>
                      <a:r>
                        <a:rPr lang="fr-FR" sz="2400" dirty="0">
                          <a:effectLst/>
                        </a:rPr>
                        <a:t>Le point précédent et :</a:t>
                      </a:r>
                    </a:p>
                    <a:p>
                      <a:pPr>
                        <a:spcAft>
                          <a:spcPts val="0"/>
                        </a:spcAft>
                      </a:pPr>
                      <a:r>
                        <a:rPr lang="fr-FR" sz="2400" dirty="0">
                          <a:effectLst/>
                        </a:rPr>
                        <a:t>Le comportement des objets est décrit en vue d’une mise en œuvre (mode d’emploi, programmation, etc.)</a:t>
                      </a:r>
                      <a:endParaRPr lang="fr-FR" sz="2400" dirty="0">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2846834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txBox="1">
            <a:spLocks/>
          </p:cNvSpPr>
          <p:nvPr/>
        </p:nvSpPr>
        <p:spPr>
          <a:xfrm rot="16200000">
            <a:off x="6173273" y="-5361907"/>
            <a:ext cx="656823" cy="11380633"/>
          </a:xfrm>
          <a:prstGeom prst="rect">
            <a:avLst/>
          </a:prstGeom>
        </p:spPr>
        <p:style>
          <a:lnRef idx="1">
            <a:schemeClr val="accent1"/>
          </a:lnRef>
          <a:fillRef idx="2">
            <a:schemeClr val="accent1"/>
          </a:fillRef>
          <a:effectRef idx="1">
            <a:schemeClr val="accent1"/>
          </a:effectRef>
          <a:fontRef idx="minor">
            <a:schemeClr val="dk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Un travail en groupe</a:t>
            </a:r>
          </a:p>
        </p:txBody>
      </p:sp>
      <p:sp>
        <p:nvSpPr>
          <p:cNvPr id="5" name="Titre 1"/>
          <p:cNvSpPr txBox="1">
            <a:spLocks/>
          </p:cNvSpPr>
          <p:nvPr/>
        </p:nvSpPr>
        <p:spPr>
          <a:xfrm>
            <a:off x="0" y="656822"/>
            <a:ext cx="710390" cy="6201178"/>
          </a:xfrm>
          <a:prstGeom prst="rect">
            <a:avLst/>
          </a:prstGeom>
        </p:spPr>
        <p:style>
          <a:lnRef idx="0">
            <a:schemeClr val="accent4"/>
          </a:lnRef>
          <a:fillRef idx="3">
            <a:schemeClr val="accent4"/>
          </a:fillRef>
          <a:effectRef idx="3">
            <a:schemeClr val="accent4"/>
          </a:effectRef>
          <a:fontRef idx="minor">
            <a:schemeClr val="lt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Evaluer par compétences </a:t>
            </a:r>
            <a:endParaRPr lang="fr-FR" sz="3200" dirty="0">
              <a:solidFill>
                <a:schemeClr val="accent1">
                  <a:lumMod val="50000"/>
                </a:schemeClr>
              </a:solidFill>
              <a:effectLst>
                <a:outerShdw blurRad="50800" dist="38100" dir="5400000" algn="t" rotWithShape="0">
                  <a:prstClr val="black">
                    <a:alpha val="40000"/>
                  </a:prstClr>
                </a:outerShdw>
              </a:effectLst>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014"/>
            <a:ext cx="710388" cy="532791"/>
          </a:xfrm>
          <a:prstGeom prst="rect">
            <a:avLst/>
          </a:prstGeom>
        </p:spPr>
      </p:pic>
      <p:pic>
        <p:nvPicPr>
          <p:cNvPr id="12" name="Image 11"/>
          <p:cNvPicPr>
            <a:picLocks noChangeAspect="1"/>
          </p:cNvPicPr>
          <p:nvPr/>
        </p:nvPicPr>
        <p:blipFill>
          <a:blip r:embed="rId5"/>
          <a:stretch>
            <a:fillRect/>
          </a:stretch>
        </p:blipFill>
        <p:spPr>
          <a:xfrm>
            <a:off x="11287569" y="6142653"/>
            <a:ext cx="822916" cy="629289"/>
          </a:xfrm>
          <a:prstGeom prst="rect">
            <a:avLst/>
          </a:prstGeom>
        </p:spPr>
      </p:pic>
      <p:sp>
        <p:nvSpPr>
          <p:cNvPr id="4" name="ZoneTexte 3"/>
          <p:cNvSpPr txBox="1"/>
          <p:nvPr/>
        </p:nvSpPr>
        <p:spPr>
          <a:xfrm>
            <a:off x="1276350" y="879058"/>
            <a:ext cx="6592639" cy="369332"/>
          </a:xfrm>
          <a:prstGeom prst="rect">
            <a:avLst/>
          </a:prstGeom>
          <a:noFill/>
        </p:spPr>
        <p:txBody>
          <a:bodyPr wrap="none" rtlCol="0">
            <a:spAutoFit/>
          </a:bodyPr>
          <a:lstStyle/>
          <a:p>
            <a:r>
              <a:rPr lang="fr-FR" dirty="0"/>
              <a:t>Un travail en groupe qui entre dans l’évaluation des acquis de l’élève</a:t>
            </a:r>
          </a:p>
        </p:txBody>
      </p:sp>
      <p:pic>
        <p:nvPicPr>
          <p:cNvPr id="8" name="Image 7"/>
          <p:cNvPicPr>
            <a:picLocks noChangeAspect="1"/>
          </p:cNvPicPr>
          <p:nvPr/>
        </p:nvPicPr>
        <p:blipFill rotWithShape="1">
          <a:blip r:embed="rId6"/>
          <a:srcRect t="35274" b="656"/>
          <a:stretch/>
        </p:blipFill>
        <p:spPr>
          <a:xfrm>
            <a:off x="2631536" y="1470627"/>
            <a:ext cx="7941214" cy="501457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690315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txBox="1">
            <a:spLocks/>
          </p:cNvSpPr>
          <p:nvPr/>
        </p:nvSpPr>
        <p:spPr>
          <a:xfrm rot="16200000">
            <a:off x="6173273" y="-5361907"/>
            <a:ext cx="656823" cy="11380633"/>
          </a:xfrm>
          <a:prstGeom prst="rect">
            <a:avLst/>
          </a:prstGeom>
        </p:spPr>
        <p:style>
          <a:lnRef idx="1">
            <a:schemeClr val="accent1"/>
          </a:lnRef>
          <a:fillRef idx="2">
            <a:schemeClr val="accent1"/>
          </a:fillRef>
          <a:effectRef idx="1">
            <a:schemeClr val="accent1"/>
          </a:effectRef>
          <a:fontRef idx="minor">
            <a:schemeClr val="dk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Evaluer la restitution orale (critères)</a:t>
            </a:r>
          </a:p>
        </p:txBody>
      </p:sp>
      <p:sp>
        <p:nvSpPr>
          <p:cNvPr id="5" name="Titre 1"/>
          <p:cNvSpPr txBox="1">
            <a:spLocks/>
          </p:cNvSpPr>
          <p:nvPr/>
        </p:nvSpPr>
        <p:spPr>
          <a:xfrm>
            <a:off x="0" y="656822"/>
            <a:ext cx="710390" cy="6201178"/>
          </a:xfrm>
          <a:prstGeom prst="rect">
            <a:avLst/>
          </a:prstGeom>
        </p:spPr>
        <p:style>
          <a:lnRef idx="0">
            <a:schemeClr val="accent4"/>
          </a:lnRef>
          <a:fillRef idx="3">
            <a:schemeClr val="accent4"/>
          </a:fillRef>
          <a:effectRef idx="3">
            <a:schemeClr val="accent4"/>
          </a:effectRef>
          <a:fontRef idx="minor">
            <a:schemeClr val="lt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 </a:t>
            </a:r>
            <a:r>
              <a:rPr lang="fr-FR" sz="3200" dirty="0">
                <a:solidFill>
                  <a:schemeClr val="accent1">
                    <a:lumMod val="50000"/>
                  </a:schemeClr>
                </a:solidFill>
                <a:effectLst>
                  <a:outerShdw blurRad="50800" dist="38100" dir="5400000" algn="t" rotWithShape="0">
                    <a:prstClr val="black">
                      <a:alpha val="40000"/>
                    </a:prstClr>
                  </a:outerShdw>
                </a:effectLst>
              </a:rPr>
              <a:t>Enseigner la Technologie au collège</a:t>
            </a: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014"/>
            <a:ext cx="710388" cy="532791"/>
          </a:xfrm>
          <a:prstGeom prst="rect">
            <a:avLst/>
          </a:prstGeom>
        </p:spPr>
      </p:pic>
      <p:pic>
        <p:nvPicPr>
          <p:cNvPr id="12" name="Image 11"/>
          <p:cNvPicPr>
            <a:picLocks noChangeAspect="1"/>
          </p:cNvPicPr>
          <p:nvPr/>
        </p:nvPicPr>
        <p:blipFill>
          <a:blip r:embed="rId5" cstate="print"/>
          <a:stretch>
            <a:fillRect/>
          </a:stretch>
        </p:blipFill>
        <p:spPr>
          <a:xfrm>
            <a:off x="11100392" y="797438"/>
            <a:ext cx="877475" cy="788051"/>
          </a:xfrm>
          <a:prstGeom prst="rect">
            <a:avLst/>
          </a:prstGeom>
        </p:spPr>
      </p:pic>
      <p:pic>
        <p:nvPicPr>
          <p:cNvPr id="2" name="Image 1"/>
          <p:cNvPicPr>
            <a:picLocks noChangeAspect="1"/>
          </p:cNvPicPr>
          <p:nvPr/>
        </p:nvPicPr>
        <p:blipFill>
          <a:blip r:embed="rId6"/>
          <a:stretch>
            <a:fillRect/>
          </a:stretch>
        </p:blipFill>
        <p:spPr>
          <a:xfrm>
            <a:off x="1690799" y="922374"/>
            <a:ext cx="5679780" cy="5935626"/>
          </a:xfrm>
          <a:prstGeom prst="rect">
            <a:avLst/>
          </a:prstGeom>
        </p:spPr>
      </p:pic>
      <p:pic>
        <p:nvPicPr>
          <p:cNvPr id="7" name="Image 6"/>
          <p:cNvPicPr>
            <a:picLocks noChangeAspect="1"/>
          </p:cNvPicPr>
          <p:nvPr/>
        </p:nvPicPr>
        <p:blipFill rotWithShape="1">
          <a:blip r:embed="rId7"/>
          <a:srcRect l="7369"/>
          <a:stretch/>
        </p:blipFill>
        <p:spPr>
          <a:xfrm>
            <a:off x="7400260" y="1673410"/>
            <a:ext cx="4420374" cy="42767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098" name="Picture 2" descr="Résultat de recherche d'images pour &quot;loupe transparente powerpoint&quo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3891" y="2326058"/>
            <a:ext cx="4171950" cy="265793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cteur : en arc 9"/>
          <p:cNvCxnSpPr/>
          <p:nvPr/>
        </p:nvCxnSpPr>
        <p:spPr>
          <a:xfrm>
            <a:off x="3700131" y="2881424"/>
            <a:ext cx="4029738" cy="871869"/>
          </a:xfrm>
          <a:prstGeom prst="curvedConnector3">
            <a:avLst/>
          </a:prstGeom>
          <a:ln w="76200">
            <a:tailEnd type="triangle"/>
          </a:ln>
        </p:spPr>
        <p:style>
          <a:lnRef idx="1">
            <a:schemeClr val="accent6"/>
          </a:lnRef>
          <a:fillRef idx="0">
            <a:schemeClr val="accent6"/>
          </a:fillRef>
          <a:effectRef idx="0">
            <a:schemeClr val="accent6"/>
          </a:effectRef>
          <a:fontRef idx="minor">
            <a:schemeClr val="tx1"/>
          </a:fontRef>
        </p:style>
      </p:cxnSp>
      <p:pic>
        <p:nvPicPr>
          <p:cNvPr id="15" name="Image 14"/>
          <p:cNvPicPr>
            <a:picLocks noChangeAspect="1"/>
          </p:cNvPicPr>
          <p:nvPr/>
        </p:nvPicPr>
        <p:blipFill>
          <a:blip r:embed="rId9"/>
          <a:stretch>
            <a:fillRect/>
          </a:stretch>
        </p:blipFill>
        <p:spPr>
          <a:xfrm>
            <a:off x="11287569" y="6142653"/>
            <a:ext cx="822916" cy="629289"/>
          </a:xfrm>
          <a:prstGeom prst="rect">
            <a:avLst/>
          </a:prstGeom>
        </p:spPr>
      </p:pic>
    </p:spTree>
    <p:custDataLst>
      <p:tags r:id="rId1"/>
    </p:custDataLst>
    <p:extLst>
      <p:ext uri="{BB962C8B-B14F-4D97-AF65-F5344CB8AC3E}">
        <p14:creationId xmlns:p14="http://schemas.microsoft.com/office/powerpoint/2010/main" val="1392479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txBox="1">
            <a:spLocks/>
          </p:cNvSpPr>
          <p:nvPr/>
        </p:nvSpPr>
        <p:spPr>
          <a:xfrm rot="16200000">
            <a:off x="6173273" y="-5361907"/>
            <a:ext cx="656823" cy="11380633"/>
          </a:xfrm>
          <a:prstGeom prst="rect">
            <a:avLst/>
          </a:prstGeom>
        </p:spPr>
        <p:style>
          <a:lnRef idx="1">
            <a:schemeClr val="accent1"/>
          </a:lnRef>
          <a:fillRef idx="2">
            <a:schemeClr val="accent1"/>
          </a:fillRef>
          <a:effectRef idx="1">
            <a:schemeClr val="accent1"/>
          </a:effectRef>
          <a:fontRef idx="minor">
            <a:schemeClr val="dk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Sommaire</a:t>
            </a:r>
          </a:p>
        </p:txBody>
      </p:sp>
      <p:sp>
        <p:nvSpPr>
          <p:cNvPr id="5" name="Titre 1"/>
          <p:cNvSpPr txBox="1">
            <a:spLocks/>
          </p:cNvSpPr>
          <p:nvPr/>
        </p:nvSpPr>
        <p:spPr>
          <a:xfrm>
            <a:off x="0" y="656822"/>
            <a:ext cx="710390" cy="6201178"/>
          </a:xfrm>
          <a:prstGeom prst="rect">
            <a:avLst/>
          </a:prstGeom>
        </p:spPr>
        <p:style>
          <a:lnRef idx="0">
            <a:schemeClr val="accent4"/>
          </a:lnRef>
          <a:fillRef idx="3">
            <a:schemeClr val="accent4"/>
          </a:fillRef>
          <a:effectRef idx="3">
            <a:schemeClr val="accent4"/>
          </a:effectRef>
          <a:fontRef idx="minor">
            <a:schemeClr val="lt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Evaluer par compétences </a:t>
            </a:r>
            <a:endParaRPr lang="fr-FR" sz="3200" dirty="0">
              <a:solidFill>
                <a:schemeClr val="accent1">
                  <a:lumMod val="50000"/>
                </a:schemeClr>
              </a:solidFill>
              <a:effectLst>
                <a:outerShdw blurRad="50800" dist="38100" dir="5400000" algn="t" rotWithShape="0">
                  <a:prstClr val="black">
                    <a:alpha val="40000"/>
                  </a:prstClr>
                </a:outerShdw>
              </a:effectLst>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014"/>
            <a:ext cx="710388" cy="532791"/>
          </a:xfrm>
          <a:prstGeom prst="rect">
            <a:avLst/>
          </a:prstGeom>
        </p:spPr>
      </p:pic>
      <p:pic>
        <p:nvPicPr>
          <p:cNvPr id="12" name="Image 11"/>
          <p:cNvPicPr>
            <a:picLocks noChangeAspect="1"/>
          </p:cNvPicPr>
          <p:nvPr/>
        </p:nvPicPr>
        <p:blipFill>
          <a:blip r:embed="rId5"/>
          <a:stretch>
            <a:fillRect/>
          </a:stretch>
        </p:blipFill>
        <p:spPr>
          <a:xfrm>
            <a:off x="11287569" y="6142653"/>
            <a:ext cx="822916" cy="629289"/>
          </a:xfrm>
          <a:prstGeom prst="rect">
            <a:avLst/>
          </a:prstGeom>
        </p:spPr>
      </p:pic>
      <p:sp>
        <p:nvSpPr>
          <p:cNvPr id="8" name="Rectangle 7"/>
          <p:cNvSpPr/>
          <p:nvPr/>
        </p:nvSpPr>
        <p:spPr>
          <a:xfrm>
            <a:off x="1145327" y="2743026"/>
            <a:ext cx="10691074" cy="3970318"/>
          </a:xfrm>
          <a:prstGeom prst="rect">
            <a:avLst/>
          </a:prstGeom>
        </p:spPr>
        <p:txBody>
          <a:bodyPr wrap="square">
            <a:spAutoFit/>
          </a:bodyPr>
          <a:lstStyle/>
          <a:p>
            <a:pPr marL="342900" indent="-342900">
              <a:buFont typeface="+mj-lt"/>
              <a:buAutoNum type="arabicPeriod"/>
            </a:pPr>
            <a:r>
              <a:rPr lang="fr-FR" sz="2200" b="1" dirty="0"/>
              <a:t>La demande institutionnelle </a:t>
            </a:r>
            <a:r>
              <a:rPr lang="fr-FR" sz="2200" dirty="0"/>
              <a:t>: enseigner et évaluer par compétences.</a:t>
            </a:r>
          </a:p>
          <a:p>
            <a:pPr marL="342900" indent="-342900">
              <a:buFont typeface="+mj-lt"/>
              <a:buAutoNum type="arabicPeriod"/>
            </a:pPr>
            <a:r>
              <a:rPr lang="fr-FR" sz="2200" b="1" dirty="0"/>
              <a:t>Les conditions d’enseignements de la technologie </a:t>
            </a:r>
            <a:r>
              <a:rPr lang="fr-FR" sz="2200" dirty="0"/>
              <a:t>(APP) : contraintes et organisation</a:t>
            </a:r>
          </a:p>
          <a:p>
            <a:pPr marL="342900" indent="-342900">
              <a:buFont typeface="+mj-lt"/>
              <a:buAutoNum type="arabicPeriod"/>
            </a:pPr>
            <a:r>
              <a:rPr lang="fr-FR" sz="2200" b="1" dirty="0"/>
              <a:t>La structure d’une séquence type</a:t>
            </a:r>
          </a:p>
          <a:p>
            <a:pPr marL="342900" indent="-342900">
              <a:buFont typeface="+mj-lt"/>
              <a:buAutoNum type="arabicPeriod"/>
            </a:pPr>
            <a:r>
              <a:rPr lang="fr-FR" sz="2200" b="1" dirty="0"/>
              <a:t>L’acquisition</a:t>
            </a:r>
            <a:r>
              <a:rPr lang="fr-FR" sz="2200" dirty="0"/>
              <a:t> :  </a:t>
            </a:r>
          </a:p>
          <a:p>
            <a:pPr marL="800100" lvl="1" indent="-342900">
              <a:buFont typeface="Arial" panose="020B0604020202020204" pitchFamily="34" charset="0"/>
              <a:buChar char="•"/>
            </a:pPr>
            <a:r>
              <a:rPr lang="fr-FR" sz="2200" dirty="0"/>
              <a:t>des compétences par des démarches pédagogiques adaptées</a:t>
            </a:r>
          </a:p>
          <a:p>
            <a:pPr marL="800100" lvl="1" indent="-342900">
              <a:buFont typeface="Arial" panose="020B0604020202020204" pitchFamily="34" charset="0"/>
              <a:buChar char="•"/>
            </a:pPr>
            <a:r>
              <a:rPr lang="fr-FR" sz="2200" dirty="0"/>
              <a:t>des connaissances à l’aide d’activités, ressources et structuration des connaissances</a:t>
            </a:r>
          </a:p>
          <a:p>
            <a:pPr marL="342900" indent="-342900">
              <a:buFont typeface="+mj-lt"/>
              <a:buAutoNum type="arabicPeriod"/>
            </a:pPr>
            <a:r>
              <a:rPr lang="fr-FR" sz="2200" b="1" dirty="0"/>
              <a:t>L’évaluation </a:t>
            </a:r>
          </a:p>
          <a:p>
            <a:pPr marL="800100" lvl="1" indent="-342900">
              <a:buFont typeface="Arial" panose="020B0604020202020204" pitchFamily="34" charset="0"/>
              <a:buChar char="•"/>
            </a:pPr>
            <a:r>
              <a:rPr lang="fr-FR" sz="2200" dirty="0"/>
              <a:t>des compétences</a:t>
            </a:r>
          </a:p>
          <a:p>
            <a:pPr marL="800100" lvl="1" indent="-342900">
              <a:buFont typeface="Arial" panose="020B0604020202020204" pitchFamily="34" charset="0"/>
              <a:buChar char="•"/>
            </a:pPr>
            <a:r>
              <a:rPr lang="fr-FR" sz="2200" dirty="0"/>
              <a:t>des connaissances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p:txBody>
      </p:sp>
      <p:pic>
        <p:nvPicPr>
          <p:cNvPr id="1026" name="Picture 2" descr="http://sti.ac-bordeaux.fr/techno/j8/bulles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2363" y="729558"/>
            <a:ext cx="5749637" cy="11991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65884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txBox="1">
            <a:spLocks/>
          </p:cNvSpPr>
          <p:nvPr/>
        </p:nvSpPr>
        <p:spPr>
          <a:xfrm rot="16200000">
            <a:off x="6173273" y="-5361907"/>
            <a:ext cx="656823" cy="11380633"/>
          </a:xfrm>
          <a:prstGeom prst="rect">
            <a:avLst/>
          </a:prstGeom>
        </p:spPr>
        <p:style>
          <a:lnRef idx="1">
            <a:schemeClr val="accent1"/>
          </a:lnRef>
          <a:fillRef idx="2">
            <a:schemeClr val="accent1"/>
          </a:fillRef>
          <a:effectRef idx="1">
            <a:schemeClr val="accent1"/>
          </a:effectRef>
          <a:fontRef idx="minor">
            <a:schemeClr val="dk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1/6 La demande institutionnelle</a:t>
            </a:r>
          </a:p>
        </p:txBody>
      </p:sp>
      <p:sp>
        <p:nvSpPr>
          <p:cNvPr id="5" name="Titre 1"/>
          <p:cNvSpPr txBox="1">
            <a:spLocks/>
          </p:cNvSpPr>
          <p:nvPr/>
        </p:nvSpPr>
        <p:spPr>
          <a:xfrm>
            <a:off x="0" y="656822"/>
            <a:ext cx="710390" cy="6201178"/>
          </a:xfrm>
          <a:prstGeom prst="rect">
            <a:avLst/>
          </a:prstGeom>
        </p:spPr>
        <p:style>
          <a:lnRef idx="0">
            <a:schemeClr val="accent4"/>
          </a:lnRef>
          <a:fillRef idx="3">
            <a:schemeClr val="accent4"/>
          </a:fillRef>
          <a:effectRef idx="3">
            <a:schemeClr val="accent4"/>
          </a:effectRef>
          <a:fontRef idx="minor">
            <a:schemeClr val="lt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Evaluer par compétences </a:t>
            </a:r>
            <a:endParaRPr lang="fr-FR" sz="3200" dirty="0">
              <a:solidFill>
                <a:schemeClr val="accent1">
                  <a:lumMod val="50000"/>
                </a:schemeClr>
              </a:solidFill>
              <a:effectLst>
                <a:outerShdw blurRad="50800" dist="38100" dir="5400000" algn="t" rotWithShape="0">
                  <a:prstClr val="black">
                    <a:alpha val="40000"/>
                  </a:prstClr>
                </a:outerShdw>
              </a:effectLst>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014"/>
            <a:ext cx="710388" cy="532791"/>
          </a:xfrm>
          <a:prstGeom prst="rect">
            <a:avLst/>
          </a:prstGeom>
        </p:spPr>
      </p:pic>
      <p:pic>
        <p:nvPicPr>
          <p:cNvPr id="12" name="Image 11"/>
          <p:cNvPicPr>
            <a:picLocks noChangeAspect="1"/>
          </p:cNvPicPr>
          <p:nvPr/>
        </p:nvPicPr>
        <p:blipFill>
          <a:blip r:embed="rId5"/>
          <a:stretch>
            <a:fillRect/>
          </a:stretch>
        </p:blipFill>
        <p:spPr>
          <a:xfrm>
            <a:off x="11287569" y="6142653"/>
            <a:ext cx="822916" cy="629289"/>
          </a:xfrm>
          <a:prstGeom prst="rect">
            <a:avLst/>
          </a:prstGeom>
        </p:spPr>
      </p:pic>
      <p:sp>
        <p:nvSpPr>
          <p:cNvPr id="8" name="Rectangle 7"/>
          <p:cNvSpPr/>
          <p:nvPr/>
        </p:nvSpPr>
        <p:spPr>
          <a:xfrm>
            <a:off x="2232646" y="920809"/>
            <a:ext cx="7617673" cy="1415772"/>
          </a:xfrm>
          <a:prstGeom prst="rect">
            <a:avLst/>
          </a:prstGeom>
        </p:spPr>
        <p:txBody>
          <a:bodyPr wrap="square">
            <a:spAutoFit/>
          </a:bodyPr>
          <a:lstStyle/>
          <a:p>
            <a:pPr algn="ctr"/>
            <a:r>
              <a:rPr lang="fr-FR" sz="2400" dirty="0"/>
              <a:t>Enseigner et évaluer par compétences pour permettre à chaque élève d’atteindre son plus haut niveau de maitrise</a:t>
            </a:r>
          </a:p>
          <a:p>
            <a:pPr algn="ctr"/>
            <a:endParaRPr lang="fr-FR" b="1" dirty="0"/>
          </a:p>
          <a:p>
            <a:pPr algn="ctr"/>
            <a:r>
              <a:rPr lang="fr-FR" sz="2000" b="1" dirty="0"/>
              <a:t>Que signifie maîtriser une compétence ?</a:t>
            </a:r>
            <a:endParaRPr lang="fr-FR" sz="2000" dirty="0"/>
          </a:p>
        </p:txBody>
      </p:sp>
      <p:sp>
        <p:nvSpPr>
          <p:cNvPr id="13" name="Rectangle 12"/>
          <p:cNvSpPr/>
          <p:nvPr/>
        </p:nvSpPr>
        <p:spPr>
          <a:xfrm>
            <a:off x="1778000" y="4359042"/>
            <a:ext cx="2819400" cy="1323439"/>
          </a:xfrm>
          <a:prstGeom prst="rect">
            <a:avLst/>
          </a:prstGeom>
        </p:spPr>
        <p:txBody>
          <a:bodyPr wrap="square">
            <a:spAutoFit/>
          </a:bodyPr>
          <a:lstStyle/>
          <a:p>
            <a:pPr algn="ctr"/>
            <a:r>
              <a:rPr lang="fr-FR" sz="2000" b="1" dirty="0"/>
              <a:t>Connaissances</a:t>
            </a:r>
            <a:r>
              <a:rPr lang="fr-FR" sz="2000" dirty="0"/>
              <a:t> à acquérir et à mobiliser dans le cadre des enseignements disciplinaires</a:t>
            </a:r>
          </a:p>
        </p:txBody>
      </p:sp>
      <p:sp>
        <p:nvSpPr>
          <p:cNvPr id="14" name="Rectangle 13"/>
          <p:cNvSpPr/>
          <p:nvPr/>
        </p:nvSpPr>
        <p:spPr>
          <a:xfrm>
            <a:off x="4953000" y="4371363"/>
            <a:ext cx="2768600" cy="1323439"/>
          </a:xfrm>
          <a:prstGeom prst="rect">
            <a:avLst/>
          </a:prstGeom>
        </p:spPr>
        <p:txBody>
          <a:bodyPr wrap="square">
            <a:spAutoFit/>
          </a:bodyPr>
          <a:lstStyle/>
          <a:p>
            <a:pPr algn="ctr"/>
            <a:r>
              <a:rPr lang="fr-FR" sz="2000" b="1" dirty="0"/>
              <a:t>Capacités</a:t>
            </a:r>
            <a:r>
              <a:rPr lang="fr-FR" sz="2000" dirty="0"/>
              <a:t> à mettre en œuvre les connaissances dans des situations variées</a:t>
            </a:r>
          </a:p>
        </p:txBody>
      </p:sp>
      <p:sp>
        <p:nvSpPr>
          <p:cNvPr id="15" name="Rectangle 14"/>
          <p:cNvSpPr/>
          <p:nvPr/>
        </p:nvSpPr>
        <p:spPr>
          <a:xfrm>
            <a:off x="7924799" y="4359042"/>
            <a:ext cx="3362770" cy="1631216"/>
          </a:xfrm>
          <a:prstGeom prst="rect">
            <a:avLst/>
          </a:prstGeom>
        </p:spPr>
        <p:txBody>
          <a:bodyPr wrap="square">
            <a:spAutoFit/>
          </a:bodyPr>
          <a:lstStyle/>
          <a:p>
            <a:pPr algn="ctr"/>
            <a:r>
              <a:rPr lang="fr-FR" sz="2000" b="1" dirty="0"/>
              <a:t>Attitudes </a:t>
            </a:r>
            <a:r>
              <a:rPr lang="fr-FR" sz="2000" dirty="0"/>
              <a:t>indispensables : ouverture aux autres, goût de la recherche de la vérité, respect de soi, et d’autrui, curiosité, créativité.</a:t>
            </a:r>
          </a:p>
        </p:txBody>
      </p:sp>
      <p:sp>
        <p:nvSpPr>
          <p:cNvPr id="10" name="Rectangle avec flèche vers le bas 9"/>
          <p:cNvSpPr/>
          <p:nvPr/>
        </p:nvSpPr>
        <p:spPr>
          <a:xfrm>
            <a:off x="1918949" y="2639694"/>
            <a:ext cx="8567350" cy="1582218"/>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Maîtriser une compétence, c’est pouvoir </a:t>
            </a:r>
            <a:r>
              <a:rPr lang="fr-FR" sz="2400" b="1" dirty="0"/>
              <a:t>mobiliser et réinvestir des connaissances, des capacités et des attitudes</a:t>
            </a:r>
            <a:r>
              <a:rPr lang="fr-FR" sz="2400" dirty="0"/>
              <a:t> afin d’atteindre un objectif précis dans une situation donnée.</a:t>
            </a:r>
          </a:p>
        </p:txBody>
      </p:sp>
    </p:spTree>
    <p:custDataLst>
      <p:tags r:id="rId1"/>
    </p:custDataLst>
    <p:extLst>
      <p:ext uri="{BB962C8B-B14F-4D97-AF65-F5344CB8AC3E}">
        <p14:creationId xmlns:p14="http://schemas.microsoft.com/office/powerpoint/2010/main" val="918149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txBox="1">
            <a:spLocks/>
          </p:cNvSpPr>
          <p:nvPr/>
        </p:nvSpPr>
        <p:spPr>
          <a:xfrm rot="16200000">
            <a:off x="6173273" y="-5361907"/>
            <a:ext cx="656823" cy="11380633"/>
          </a:xfrm>
          <a:prstGeom prst="rect">
            <a:avLst/>
          </a:prstGeom>
        </p:spPr>
        <p:style>
          <a:lnRef idx="1">
            <a:schemeClr val="accent1"/>
          </a:lnRef>
          <a:fillRef idx="2">
            <a:schemeClr val="accent1"/>
          </a:fillRef>
          <a:effectRef idx="1">
            <a:schemeClr val="accent1"/>
          </a:effectRef>
          <a:fontRef idx="minor">
            <a:schemeClr val="dk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2/6 L’apprentissage par problème</a:t>
            </a:r>
          </a:p>
        </p:txBody>
      </p:sp>
      <p:sp>
        <p:nvSpPr>
          <p:cNvPr id="5" name="Titre 1"/>
          <p:cNvSpPr txBox="1">
            <a:spLocks/>
          </p:cNvSpPr>
          <p:nvPr/>
        </p:nvSpPr>
        <p:spPr>
          <a:xfrm>
            <a:off x="0" y="656822"/>
            <a:ext cx="710390" cy="6201178"/>
          </a:xfrm>
          <a:prstGeom prst="rect">
            <a:avLst/>
          </a:prstGeom>
        </p:spPr>
        <p:style>
          <a:lnRef idx="0">
            <a:schemeClr val="accent4"/>
          </a:lnRef>
          <a:fillRef idx="3">
            <a:schemeClr val="accent4"/>
          </a:fillRef>
          <a:effectRef idx="3">
            <a:schemeClr val="accent4"/>
          </a:effectRef>
          <a:fontRef idx="minor">
            <a:schemeClr val="lt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Evaluer par compétences </a:t>
            </a:r>
            <a:endParaRPr lang="fr-FR" sz="3200" dirty="0">
              <a:solidFill>
                <a:schemeClr val="accent1">
                  <a:lumMod val="50000"/>
                </a:schemeClr>
              </a:solidFill>
              <a:effectLst>
                <a:outerShdw blurRad="50800" dist="38100" dir="5400000" algn="t" rotWithShape="0">
                  <a:prstClr val="black">
                    <a:alpha val="40000"/>
                  </a:prstClr>
                </a:outerShdw>
              </a:effectLst>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014"/>
            <a:ext cx="710388" cy="532791"/>
          </a:xfrm>
          <a:prstGeom prst="rect">
            <a:avLst/>
          </a:prstGeom>
        </p:spPr>
      </p:pic>
      <p:pic>
        <p:nvPicPr>
          <p:cNvPr id="12" name="Image 11"/>
          <p:cNvPicPr>
            <a:picLocks noChangeAspect="1"/>
          </p:cNvPicPr>
          <p:nvPr/>
        </p:nvPicPr>
        <p:blipFill>
          <a:blip r:embed="rId5"/>
          <a:stretch>
            <a:fillRect/>
          </a:stretch>
        </p:blipFill>
        <p:spPr>
          <a:xfrm>
            <a:off x="11287569" y="6142653"/>
            <a:ext cx="822916" cy="629289"/>
          </a:xfrm>
          <a:prstGeom prst="rect">
            <a:avLst/>
          </a:prstGeom>
        </p:spPr>
      </p:pic>
      <p:sp>
        <p:nvSpPr>
          <p:cNvPr id="8" name="Rectangle 7"/>
          <p:cNvSpPr/>
          <p:nvPr/>
        </p:nvSpPr>
        <p:spPr>
          <a:xfrm>
            <a:off x="2154501" y="857607"/>
            <a:ext cx="9415199" cy="1631216"/>
          </a:xfrm>
          <a:prstGeom prst="rect">
            <a:avLst/>
          </a:prstGeom>
        </p:spPr>
        <p:txBody>
          <a:bodyPr wrap="square">
            <a:spAutoFit/>
          </a:bodyPr>
          <a:lstStyle/>
          <a:p>
            <a:pPr algn="ctr"/>
            <a:r>
              <a:rPr lang="fr-FR" sz="2400" dirty="0"/>
              <a:t>Placer l’élève au centre du processus d’apprentissage pour faire de lui un partenaire actif, responsable de ses apprentissages </a:t>
            </a:r>
          </a:p>
          <a:p>
            <a:pPr algn="ctr"/>
            <a:endParaRPr lang="fr-FR" sz="400" dirty="0"/>
          </a:p>
          <a:p>
            <a:pPr algn="ctr"/>
            <a:r>
              <a:rPr lang="fr-FR" sz="2400" dirty="0"/>
              <a:t>Et l’orienter vers une compréhension des concepts plutôt que vers de la mémorisation.</a:t>
            </a:r>
          </a:p>
        </p:txBody>
      </p:sp>
      <p:sp>
        <p:nvSpPr>
          <p:cNvPr id="4" name="ZoneTexte 3"/>
          <p:cNvSpPr txBox="1"/>
          <p:nvPr/>
        </p:nvSpPr>
        <p:spPr>
          <a:xfrm>
            <a:off x="1987777" y="2798837"/>
            <a:ext cx="2561150" cy="400110"/>
          </a:xfrm>
          <a:prstGeom prst="rect">
            <a:avLst/>
          </a:prstGeom>
          <a:noFill/>
        </p:spPr>
        <p:txBody>
          <a:bodyPr wrap="none" rtlCol="0">
            <a:spAutoFit/>
          </a:bodyPr>
          <a:lstStyle/>
          <a:p>
            <a:pPr algn="r"/>
            <a:r>
              <a:rPr lang="fr-FR" sz="2000" dirty="0"/>
              <a:t>Résoudre un Problème</a:t>
            </a:r>
          </a:p>
        </p:txBody>
      </p:sp>
      <p:sp>
        <p:nvSpPr>
          <p:cNvPr id="6" name="ZoneTexte 5"/>
          <p:cNvSpPr txBox="1"/>
          <p:nvPr/>
        </p:nvSpPr>
        <p:spPr>
          <a:xfrm>
            <a:off x="7254027" y="2751303"/>
            <a:ext cx="2814938" cy="400110"/>
          </a:xfrm>
          <a:prstGeom prst="rect">
            <a:avLst/>
          </a:prstGeom>
          <a:noFill/>
        </p:spPr>
        <p:txBody>
          <a:bodyPr wrap="none" rtlCol="0">
            <a:spAutoFit/>
          </a:bodyPr>
          <a:lstStyle/>
          <a:p>
            <a:r>
              <a:rPr lang="fr-FR" sz="2000" dirty="0"/>
              <a:t>Formuler des hypothèses</a:t>
            </a:r>
          </a:p>
        </p:txBody>
      </p:sp>
      <p:sp>
        <p:nvSpPr>
          <p:cNvPr id="16" name="ZoneTexte 15"/>
          <p:cNvSpPr txBox="1"/>
          <p:nvPr/>
        </p:nvSpPr>
        <p:spPr>
          <a:xfrm>
            <a:off x="8886858" y="4273851"/>
            <a:ext cx="3179204" cy="707886"/>
          </a:xfrm>
          <a:prstGeom prst="rect">
            <a:avLst/>
          </a:prstGeom>
          <a:noFill/>
        </p:spPr>
        <p:txBody>
          <a:bodyPr wrap="none" rtlCol="0">
            <a:spAutoFit/>
          </a:bodyPr>
          <a:lstStyle/>
          <a:p>
            <a:r>
              <a:rPr lang="fr-FR" sz="2000" dirty="0"/>
              <a:t>Rechercher des informations</a:t>
            </a:r>
          </a:p>
          <a:p>
            <a:r>
              <a:rPr lang="fr-FR" sz="2000" dirty="0"/>
              <a:t>Acquérir des connaissances </a:t>
            </a:r>
          </a:p>
        </p:txBody>
      </p:sp>
      <p:sp>
        <p:nvSpPr>
          <p:cNvPr id="7" name="ZoneTexte 6"/>
          <p:cNvSpPr txBox="1"/>
          <p:nvPr/>
        </p:nvSpPr>
        <p:spPr>
          <a:xfrm>
            <a:off x="8389423" y="5234250"/>
            <a:ext cx="2619756" cy="400110"/>
          </a:xfrm>
          <a:prstGeom prst="rect">
            <a:avLst/>
          </a:prstGeom>
          <a:noFill/>
        </p:spPr>
        <p:txBody>
          <a:bodyPr wrap="none" rtlCol="0">
            <a:spAutoFit/>
          </a:bodyPr>
          <a:lstStyle/>
          <a:p>
            <a:r>
              <a:rPr lang="fr-FR" sz="2000" dirty="0"/>
              <a:t>Effectuer une synthèse </a:t>
            </a:r>
          </a:p>
        </p:txBody>
      </p:sp>
      <p:sp>
        <p:nvSpPr>
          <p:cNvPr id="9" name="ZoneTexte 8"/>
          <p:cNvSpPr txBox="1"/>
          <p:nvPr/>
        </p:nvSpPr>
        <p:spPr>
          <a:xfrm>
            <a:off x="5294003" y="2614171"/>
            <a:ext cx="1330044" cy="400110"/>
          </a:xfrm>
          <a:prstGeom prst="rect">
            <a:avLst/>
          </a:prstGeom>
          <a:noFill/>
        </p:spPr>
        <p:txBody>
          <a:bodyPr wrap="none" rtlCol="0">
            <a:spAutoFit/>
          </a:bodyPr>
          <a:lstStyle/>
          <a:p>
            <a:r>
              <a:rPr lang="fr-FR" sz="2000" dirty="0"/>
              <a:t>Enseignant</a:t>
            </a:r>
            <a:endParaRPr lang="fr-FR" dirty="0"/>
          </a:p>
        </p:txBody>
      </p:sp>
      <p:sp>
        <p:nvSpPr>
          <p:cNvPr id="17" name="ZoneTexte 16"/>
          <p:cNvSpPr txBox="1"/>
          <p:nvPr/>
        </p:nvSpPr>
        <p:spPr>
          <a:xfrm>
            <a:off x="929908" y="4299431"/>
            <a:ext cx="2996013" cy="400110"/>
          </a:xfrm>
          <a:prstGeom prst="rect">
            <a:avLst/>
          </a:prstGeom>
          <a:noFill/>
        </p:spPr>
        <p:txBody>
          <a:bodyPr wrap="none" rtlCol="0">
            <a:spAutoFit/>
          </a:bodyPr>
          <a:lstStyle/>
          <a:p>
            <a:r>
              <a:rPr lang="fr-FR" sz="2000" dirty="0"/>
              <a:t>Être pragmatique et créatif</a:t>
            </a:r>
          </a:p>
        </p:txBody>
      </p:sp>
      <p:grpSp>
        <p:nvGrpSpPr>
          <p:cNvPr id="22" name="Grouper 21"/>
          <p:cNvGrpSpPr/>
          <p:nvPr/>
        </p:nvGrpSpPr>
        <p:grpSpPr>
          <a:xfrm>
            <a:off x="3959028" y="3413894"/>
            <a:ext cx="4043911" cy="2836019"/>
            <a:chOff x="5856493" y="3093927"/>
            <a:chExt cx="4043911" cy="2836019"/>
          </a:xfrm>
        </p:grpSpPr>
        <p:pic>
          <p:nvPicPr>
            <p:cNvPr id="18" name="Image 17"/>
            <p:cNvPicPr>
              <a:picLocks noChangeAspect="1"/>
            </p:cNvPicPr>
            <p:nvPr/>
          </p:nvPicPr>
          <p:blipFill>
            <a:blip r:embed="rId6">
              <a:alphaModFix amt="30000"/>
            </a:blip>
            <a:stretch>
              <a:fillRect/>
            </a:stretch>
          </p:blipFill>
          <p:spPr>
            <a:xfrm>
              <a:off x="6011907" y="3093927"/>
              <a:ext cx="3888497" cy="283601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9" name="ZoneTexte 18"/>
            <p:cNvSpPr txBox="1"/>
            <p:nvPr/>
          </p:nvSpPr>
          <p:spPr>
            <a:xfrm>
              <a:off x="5856493" y="4016903"/>
              <a:ext cx="2099662" cy="830997"/>
            </a:xfrm>
            <a:prstGeom prst="rect">
              <a:avLst/>
            </a:prstGeom>
            <a:solidFill>
              <a:srgbClr val="8EB4E3"/>
            </a:solidFill>
          </p:spPr>
          <p:txBody>
            <a:bodyPr wrap="square" rtlCol="0">
              <a:spAutoFit/>
            </a:bodyPr>
            <a:lstStyle/>
            <a:p>
              <a:pPr algn="ctr"/>
              <a:r>
                <a:rPr lang="fr-FR" sz="2400" b="1" dirty="0"/>
                <a:t>Pédagogie active</a:t>
              </a:r>
            </a:p>
          </p:txBody>
        </p:sp>
        <p:sp>
          <p:nvSpPr>
            <p:cNvPr id="20" name="ZoneTexte 19"/>
            <p:cNvSpPr txBox="1"/>
            <p:nvPr/>
          </p:nvSpPr>
          <p:spPr>
            <a:xfrm>
              <a:off x="7659454" y="5098949"/>
              <a:ext cx="2240950" cy="830997"/>
            </a:xfrm>
            <a:prstGeom prst="rect">
              <a:avLst/>
            </a:prstGeom>
            <a:solidFill>
              <a:schemeClr val="accent4">
                <a:lumMod val="60000"/>
                <a:lumOff val="40000"/>
              </a:schemeClr>
            </a:solidFill>
          </p:spPr>
          <p:txBody>
            <a:bodyPr wrap="square" rtlCol="0">
              <a:spAutoFit/>
            </a:bodyPr>
            <a:lstStyle/>
            <a:p>
              <a:pPr algn="ctr"/>
              <a:r>
                <a:rPr lang="fr-FR" sz="2400" b="1" dirty="0"/>
                <a:t>Pédagogie différenciée</a:t>
              </a:r>
            </a:p>
          </p:txBody>
        </p:sp>
        <p:sp>
          <p:nvSpPr>
            <p:cNvPr id="21" name="ZoneTexte 20"/>
            <p:cNvSpPr txBox="1"/>
            <p:nvPr/>
          </p:nvSpPr>
          <p:spPr>
            <a:xfrm>
              <a:off x="7483731" y="3093927"/>
              <a:ext cx="2099662" cy="461665"/>
            </a:xfrm>
            <a:prstGeom prst="rect">
              <a:avLst/>
            </a:prstGeom>
            <a:solidFill>
              <a:srgbClr val="FFFF00"/>
            </a:solidFill>
          </p:spPr>
          <p:txBody>
            <a:bodyPr wrap="square" rtlCol="0">
              <a:spAutoFit/>
            </a:bodyPr>
            <a:lstStyle/>
            <a:p>
              <a:pPr algn="ctr"/>
              <a:r>
                <a:rPr lang="fr-FR" sz="2400" b="1" dirty="0"/>
                <a:t>Autonomie</a:t>
              </a:r>
            </a:p>
          </p:txBody>
        </p:sp>
      </p:grpSp>
    </p:spTree>
    <p:custDataLst>
      <p:tags r:id="rId1"/>
    </p:custDataLst>
    <p:extLst>
      <p:ext uri="{BB962C8B-B14F-4D97-AF65-F5344CB8AC3E}">
        <p14:creationId xmlns:p14="http://schemas.microsoft.com/office/powerpoint/2010/main" val="102835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txBox="1">
            <a:spLocks/>
          </p:cNvSpPr>
          <p:nvPr/>
        </p:nvSpPr>
        <p:spPr>
          <a:xfrm rot="16200000">
            <a:off x="6173273" y="-5361907"/>
            <a:ext cx="656823" cy="11380633"/>
          </a:xfrm>
          <a:prstGeom prst="rect">
            <a:avLst/>
          </a:prstGeom>
        </p:spPr>
        <p:style>
          <a:lnRef idx="1">
            <a:schemeClr val="accent1"/>
          </a:lnRef>
          <a:fillRef idx="2">
            <a:schemeClr val="accent1"/>
          </a:fillRef>
          <a:effectRef idx="1">
            <a:schemeClr val="accent1"/>
          </a:effectRef>
          <a:fontRef idx="minor">
            <a:schemeClr val="dk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2/6 Être pragmatique </a:t>
            </a:r>
            <a:r>
              <a:rPr lang="mr-IN" sz="3600" dirty="0">
                <a:solidFill>
                  <a:schemeClr val="accent1">
                    <a:lumMod val="50000"/>
                  </a:schemeClr>
                </a:solidFill>
                <a:effectLst>
                  <a:outerShdw blurRad="50800" dist="38100" dir="5400000" algn="t" rotWithShape="0">
                    <a:prstClr val="black">
                      <a:alpha val="40000"/>
                    </a:prstClr>
                  </a:outerShdw>
                </a:effectLst>
              </a:rPr>
              <a:t>…</a:t>
            </a:r>
            <a:endParaRPr lang="fr-FR" sz="3600" dirty="0">
              <a:solidFill>
                <a:schemeClr val="accent1">
                  <a:lumMod val="50000"/>
                </a:schemeClr>
              </a:solidFill>
              <a:effectLst>
                <a:outerShdw blurRad="50800" dist="38100" dir="5400000" algn="t" rotWithShape="0">
                  <a:prstClr val="black">
                    <a:alpha val="40000"/>
                  </a:prstClr>
                </a:outerShdw>
              </a:effectLst>
            </a:endParaRPr>
          </a:p>
        </p:txBody>
      </p:sp>
      <p:sp>
        <p:nvSpPr>
          <p:cNvPr id="5" name="Titre 1"/>
          <p:cNvSpPr txBox="1">
            <a:spLocks/>
          </p:cNvSpPr>
          <p:nvPr/>
        </p:nvSpPr>
        <p:spPr>
          <a:xfrm>
            <a:off x="0" y="656822"/>
            <a:ext cx="710390" cy="6201178"/>
          </a:xfrm>
          <a:prstGeom prst="rect">
            <a:avLst/>
          </a:prstGeom>
        </p:spPr>
        <p:style>
          <a:lnRef idx="0">
            <a:schemeClr val="accent4"/>
          </a:lnRef>
          <a:fillRef idx="3">
            <a:schemeClr val="accent4"/>
          </a:fillRef>
          <a:effectRef idx="3">
            <a:schemeClr val="accent4"/>
          </a:effectRef>
          <a:fontRef idx="minor">
            <a:schemeClr val="lt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Evaluer par compétences </a:t>
            </a:r>
            <a:endParaRPr lang="fr-FR" sz="3200" dirty="0">
              <a:solidFill>
                <a:schemeClr val="accent1">
                  <a:lumMod val="50000"/>
                </a:schemeClr>
              </a:solidFill>
              <a:effectLst>
                <a:outerShdw blurRad="50800" dist="38100" dir="5400000" algn="t" rotWithShape="0">
                  <a:prstClr val="black">
                    <a:alpha val="40000"/>
                  </a:prstClr>
                </a:outerShdw>
              </a:effectLst>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014"/>
            <a:ext cx="710388" cy="532791"/>
          </a:xfrm>
          <a:prstGeom prst="rect">
            <a:avLst/>
          </a:prstGeom>
        </p:spPr>
      </p:pic>
      <p:pic>
        <p:nvPicPr>
          <p:cNvPr id="12" name="Image 11"/>
          <p:cNvPicPr>
            <a:picLocks noChangeAspect="1"/>
          </p:cNvPicPr>
          <p:nvPr/>
        </p:nvPicPr>
        <p:blipFill>
          <a:blip r:embed="rId5"/>
          <a:stretch>
            <a:fillRect/>
          </a:stretch>
        </p:blipFill>
        <p:spPr>
          <a:xfrm>
            <a:off x="11287569" y="6142653"/>
            <a:ext cx="822916" cy="629289"/>
          </a:xfrm>
          <a:prstGeom prst="rect">
            <a:avLst/>
          </a:prstGeom>
        </p:spPr>
      </p:pic>
      <p:sp>
        <p:nvSpPr>
          <p:cNvPr id="14" name="Espace réservé du contenu 2"/>
          <p:cNvSpPr txBox="1">
            <a:spLocks/>
          </p:cNvSpPr>
          <p:nvPr/>
        </p:nvSpPr>
        <p:spPr>
          <a:xfrm>
            <a:off x="721268" y="950712"/>
            <a:ext cx="10982715" cy="7428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5" indent="0" algn="ctr">
              <a:buNone/>
            </a:pPr>
            <a:r>
              <a:rPr lang="fr-FR" sz="3200" dirty="0"/>
              <a:t>Apprendre en faisant</a:t>
            </a:r>
          </a:p>
          <a:p>
            <a:pPr marL="0" lvl="5" indent="0">
              <a:buNone/>
            </a:pPr>
            <a:endParaRPr lang="fr-FR" sz="3200" dirty="0"/>
          </a:p>
        </p:txBody>
      </p:sp>
      <p:pic>
        <p:nvPicPr>
          <p:cNvPr id="10" name="Image 9"/>
          <p:cNvPicPr>
            <a:picLocks noChangeAspect="1"/>
          </p:cNvPicPr>
          <p:nvPr/>
        </p:nvPicPr>
        <p:blipFill>
          <a:blip r:embed="rId6"/>
          <a:stretch>
            <a:fillRect/>
          </a:stretch>
        </p:blipFill>
        <p:spPr>
          <a:xfrm>
            <a:off x="1835150" y="2283426"/>
            <a:ext cx="3879850" cy="2853638"/>
          </a:xfrm>
          <a:prstGeom prst="rect">
            <a:avLst/>
          </a:prstGeom>
        </p:spPr>
      </p:pic>
      <p:pic>
        <p:nvPicPr>
          <p:cNvPr id="15" name="Image 14"/>
          <p:cNvPicPr>
            <a:picLocks noChangeAspect="1"/>
          </p:cNvPicPr>
          <p:nvPr/>
        </p:nvPicPr>
        <p:blipFill>
          <a:blip r:embed="rId7"/>
          <a:stretch>
            <a:fillRect/>
          </a:stretch>
        </p:blipFill>
        <p:spPr>
          <a:xfrm>
            <a:off x="6212627" y="1987498"/>
            <a:ext cx="4222750" cy="3539825"/>
          </a:xfrm>
          <a:prstGeom prst="rect">
            <a:avLst/>
          </a:prstGeom>
        </p:spPr>
      </p:pic>
      <p:sp>
        <p:nvSpPr>
          <p:cNvPr id="19" name="Rectangle 18"/>
          <p:cNvSpPr/>
          <p:nvPr/>
        </p:nvSpPr>
        <p:spPr>
          <a:xfrm>
            <a:off x="1677117" y="5867649"/>
            <a:ext cx="9071019" cy="36933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fr-FR" dirty="0"/>
              <a:t>Le laboratoire de technologie, un lieu pour comprendre et expliquer</a:t>
            </a:r>
          </a:p>
        </p:txBody>
      </p:sp>
    </p:spTree>
    <p:custDataLst>
      <p:tags r:id="rId1"/>
    </p:custDataLst>
    <p:extLst>
      <p:ext uri="{BB962C8B-B14F-4D97-AF65-F5344CB8AC3E}">
        <p14:creationId xmlns:p14="http://schemas.microsoft.com/office/powerpoint/2010/main" val="31947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txBox="1">
            <a:spLocks/>
          </p:cNvSpPr>
          <p:nvPr/>
        </p:nvSpPr>
        <p:spPr>
          <a:xfrm rot="16200000">
            <a:off x="6173273" y="-5361907"/>
            <a:ext cx="656823" cy="11380633"/>
          </a:xfrm>
          <a:prstGeom prst="rect">
            <a:avLst/>
          </a:prstGeom>
        </p:spPr>
        <p:style>
          <a:lnRef idx="1">
            <a:schemeClr val="accent1"/>
          </a:lnRef>
          <a:fillRef idx="2">
            <a:schemeClr val="accent1"/>
          </a:fillRef>
          <a:effectRef idx="1">
            <a:schemeClr val="accent1"/>
          </a:effectRef>
          <a:fontRef idx="minor">
            <a:schemeClr val="dk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2/6 Le laboratoire de technologie</a:t>
            </a:r>
          </a:p>
        </p:txBody>
      </p:sp>
      <p:sp>
        <p:nvSpPr>
          <p:cNvPr id="5" name="Titre 1"/>
          <p:cNvSpPr txBox="1">
            <a:spLocks/>
          </p:cNvSpPr>
          <p:nvPr/>
        </p:nvSpPr>
        <p:spPr>
          <a:xfrm>
            <a:off x="0" y="656822"/>
            <a:ext cx="710390" cy="6201178"/>
          </a:xfrm>
          <a:prstGeom prst="rect">
            <a:avLst/>
          </a:prstGeom>
        </p:spPr>
        <p:style>
          <a:lnRef idx="0">
            <a:schemeClr val="accent4"/>
          </a:lnRef>
          <a:fillRef idx="3">
            <a:schemeClr val="accent4"/>
          </a:fillRef>
          <a:effectRef idx="3">
            <a:schemeClr val="accent4"/>
          </a:effectRef>
          <a:fontRef idx="minor">
            <a:schemeClr val="lt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Evaluer par compétences </a:t>
            </a:r>
            <a:endParaRPr lang="fr-FR" sz="3200" dirty="0">
              <a:solidFill>
                <a:schemeClr val="accent1">
                  <a:lumMod val="50000"/>
                </a:schemeClr>
              </a:solidFill>
              <a:effectLst>
                <a:outerShdw blurRad="50800" dist="38100" dir="5400000" algn="t" rotWithShape="0">
                  <a:prstClr val="black">
                    <a:alpha val="40000"/>
                  </a:prstClr>
                </a:outerShdw>
              </a:effectLst>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014"/>
            <a:ext cx="710388" cy="532791"/>
          </a:xfrm>
          <a:prstGeom prst="rect">
            <a:avLst/>
          </a:prstGeom>
        </p:spPr>
      </p:pic>
      <p:pic>
        <p:nvPicPr>
          <p:cNvPr id="12" name="Image 11"/>
          <p:cNvPicPr>
            <a:picLocks noChangeAspect="1"/>
          </p:cNvPicPr>
          <p:nvPr/>
        </p:nvPicPr>
        <p:blipFill>
          <a:blip r:embed="rId5"/>
          <a:stretch>
            <a:fillRect/>
          </a:stretch>
        </p:blipFill>
        <p:spPr>
          <a:xfrm>
            <a:off x="11287569" y="6142653"/>
            <a:ext cx="822916" cy="629289"/>
          </a:xfrm>
          <a:prstGeom prst="rect">
            <a:avLst/>
          </a:prstGeom>
        </p:spPr>
      </p:pic>
      <p:pic>
        <p:nvPicPr>
          <p:cNvPr id="18" name="Image 17"/>
          <p:cNvPicPr>
            <a:picLocks noChangeAspect="1"/>
          </p:cNvPicPr>
          <p:nvPr/>
        </p:nvPicPr>
        <p:blipFill>
          <a:blip r:embed="rId6"/>
          <a:stretch>
            <a:fillRect/>
          </a:stretch>
        </p:blipFill>
        <p:spPr>
          <a:xfrm>
            <a:off x="2592543" y="991760"/>
            <a:ext cx="7818282" cy="5531302"/>
          </a:xfrm>
          <a:prstGeom prst="rect">
            <a:avLst/>
          </a:prstGeom>
        </p:spPr>
      </p:pic>
      <p:pic>
        <p:nvPicPr>
          <p:cNvPr id="2" name="Image 1"/>
          <p:cNvPicPr>
            <a:picLocks noChangeAspect="1"/>
          </p:cNvPicPr>
          <p:nvPr/>
        </p:nvPicPr>
        <p:blipFill>
          <a:blip r:embed="rId7"/>
          <a:stretch>
            <a:fillRect/>
          </a:stretch>
        </p:blipFill>
        <p:spPr>
          <a:xfrm>
            <a:off x="2316700" y="1332467"/>
            <a:ext cx="8369968" cy="4849888"/>
          </a:xfrm>
          <a:prstGeom prst="rect">
            <a:avLst/>
          </a:prstGeom>
        </p:spPr>
      </p:pic>
    </p:spTree>
    <p:custDataLst>
      <p:tags r:id="rId1"/>
    </p:custDataLst>
    <p:extLst>
      <p:ext uri="{BB962C8B-B14F-4D97-AF65-F5344CB8AC3E}">
        <p14:creationId xmlns:p14="http://schemas.microsoft.com/office/powerpoint/2010/main" val="28733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txBox="1">
            <a:spLocks/>
          </p:cNvSpPr>
          <p:nvPr/>
        </p:nvSpPr>
        <p:spPr>
          <a:xfrm rot="16200000">
            <a:off x="6173273" y="-5361907"/>
            <a:ext cx="656823" cy="11380633"/>
          </a:xfrm>
          <a:prstGeom prst="rect">
            <a:avLst/>
          </a:prstGeom>
        </p:spPr>
        <p:style>
          <a:lnRef idx="1">
            <a:schemeClr val="accent1"/>
          </a:lnRef>
          <a:fillRef idx="2">
            <a:schemeClr val="accent1"/>
          </a:fillRef>
          <a:effectRef idx="1">
            <a:schemeClr val="accent1"/>
          </a:effectRef>
          <a:fontRef idx="minor">
            <a:schemeClr val="dk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2/6 Un travail en groupe</a:t>
            </a:r>
          </a:p>
        </p:txBody>
      </p:sp>
      <p:sp>
        <p:nvSpPr>
          <p:cNvPr id="5" name="Titre 1"/>
          <p:cNvSpPr txBox="1">
            <a:spLocks/>
          </p:cNvSpPr>
          <p:nvPr/>
        </p:nvSpPr>
        <p:spPr>
          <a:xfrm>
            <a:off x="0" y="656822"/>
            <a:ext cx="710390" cy="6201178"/>
          </a:xfrm>
          <a:prstGeom prst="rect">
            <a:avLst/>
          </a:prstGeom>
        </p:spPr>
        <p:style>
          <a:lnRef idx="0">
            <a:schemeClr val="accent4"/>
          </a:lnRef>
          <a:fillRef idx="3">
            <a:schemeClr val="accent4"/>
          </a:fillRef>
          <a:effectRef idx="3">
            <a:schemeClr val="accent4"/>
          </a:effectRef>
          <a:fontRef idx="minor">
            <a:schemeClr val="lt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Evaluer par compétences </a:t>
            </a:r>
            <a:endParaRPr lang="fr-FR" sz="3200" dirty="0">
              <a:solidFill>
                <a:schemeClr val="accent1">
                  <a:lumMod val="50000"/>
                </a:schemeClr>
              </a:solidFill>
              <a:effectLst>
                <a:outerShdw blurRad="50800" dist="38100" dir="5400000" algn="t" rotWithShape="0">
                  <a:prstClr val="black">
                    <a:alpha val="40000"/>
                  </a:prstClr>
                </a:outerShdw>
              </a:effectLst>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014"/>
            <a:ext cx="710388" cy="532791"/>
          </a:xfrm>
          <a:prstGeom prst="rect">
            <a:avLst/>
          </a:prstGeom>
        </p:spPr>
      </p:pic>
      <p:pic>
        <p:nvPicPr>
          <p:cNvPr id="12" name="Image 11"/>
          <p:cNvPicPr>
            <a:picLocks noChangeAspect="1"/>
          </p:cNvPicPr>
          <p:nvPr/>
        </p:nvPicPr>
        <p:blipFill>
          <a:blip r:embed="rId5"/>
          <a:stretch>
            <a:fillRect/>
          </a:stretch>
        </p:blipFill>
        <p:spPr>
          <a:xfrm>
            <a:off x="11287569" y="6142653"/>
            <a:ext cx="822916" cy="629289"/>
          </a:xfrm>
          <a:prstGeom prst="rect">
            <a:avLst/>
          </a:prstGeom>
        </p:spPr>
      </p:pic>
      <p:sp>
        <p:nvSpPr>
          <p:cNvPr id="4" name="ZoneTexte 3"/>
          <p:cNvSpPr txBox="1"/>
          <p:nvPr/>
        </p:nvSpPr>
        <p:spPr>
          <a:xfrm>
            <a:off x="1371600" y="1123950"/>
            <a:ext cx="6281078" cy="2954655"/>
          </a:xfrm>
          <a:prstGeom prst="rect">
            <a:avLst/>
          </a:prstGeom>
          <a:noFill/>
        </p:spPr>
        <p:txBody>
          <a:bodyPr wrap="none" rtlCol="0">
            <a:spAutoFit/>
          </a:bodyPr>
          <a:lstStyle/>
          <a:p>
            <a:r>
              <a:rPr lang="fr-FR" sz="2800" dirty="0"/>
              <a:t>Où chaque élève joue un rôle spécifique : </a:t>
            </a:r>
          </a:p>
          <a:p>
            <a:pPr marL="285750" indent="-285750">
              <a:buFont typeface="Arial" charset="0"/>
              <a:buChar char="•"/>
            </a:pPr>
            <a:r>
              <a:rPr lang="fr-FR" sz="2800" dirty="0"/>
              <a:t>le coordinateur;</a:t>
            </a:r>
          </a:p>
          <a:p>
            <a:pPr marL="285750" indent="-285750">
              <a:buFont typeface="Arial" charset="0"/>
              <a:buChar char="•"/>
            </a:pPr>
            <a:r>
              <a:rPr lang="fr-FR" sz="2800" dirty="0"/>
              <a:t>le rapporteur ;</a:t>
            </a:r>
          </a:p>
          <a:p>
            <a:pPr marL="285750" indent="-285750">
              <a:buFont typeface="Arial" charset="0"/>
              <a:buChar char="•"/>
            </a:pPr>
            <a:r>
              <a:rPr lang="fr-FR" sz="2800" dirty="0"/>
              <a:t>le secrétaire ;</a:t>
            </a:r>
          </a:p>
          <a:p>
            <a:pPr marL="285750" indent="-285750">
              <a:buFont typeface="Arial" charset="0"/>
              <a:buChar char="•"/>
            </a:pPr>
            <a:r>
              <a:rPr lang="fr-FR" sz="2800" dirty="0"/>
              <a:t>le responsable du matériel ;</a:t>
            </a:r>
          </a:p>
          <a:p>
            <a:pPr marL="285750" indent="-285750">
              <a:buFont typeface="Arial" charset="0"/>
              <a:buChar char="•"/>
            </a:pPr>
            <a:r>
              <a:rPr lang="fr-FR" sz="2800" dirty="0"/>
              <a:t>le gardien du temps.</a:t>
            </a:r>
          </a:p>
          <a:p>
            <a:r>
              <a:rPr lang="fr-FR" dirty="0"/>
              <a:t> </a:t>
            </a:r>
          </a:p>
        </p:txBody>
      </p:sp>
      <p:pic>
        <p:nvPicPr>
          <p:cNvPr id="9" name="Image 8" descr="1-jpg3.png"/>
          <p:cNvPicPr>
            <a:picLocks noChangeAspect="1"/>
          </p:cNvPicPr>
          <p:nvPr/>
        </p:nvPicPr>
        <p:blipFill rotWithShape="1">
          <a:blip r:embed="rId6" cstate="print"/>
          <a:srcRect l="1549" t="25235" r="1603" b="6592"/>
          <a:stretch/>
        </p:blipFill>
        <p:spPr>
          <a:xfrm>
            <a:off x="7214339" y="1503538"/>
            <a:ext cx="4729228" cy="3204000"/>
          </a:xfrm>
          <a:prstGeom prst="rect">
            <a:avLst/>
          </a:prstGeom>
        </p:spPr>
      </p:pic>
      <p:sp>
        <p:nvSpPr>
          <p:cNvPr id="8" name="ZoneTexte 7"/>
          <p:cNvSpPr txBox="1"/>
          <p:nvPr/>
        </p:nvSpPr>
        <p:spPr>
          <a:xfrm>
            <a:off x="2108200" y="5219323"/>
            <a:ext cx="9283549" cy="954107"/>
          </a:xfrm>
          <a:prstGeom prst="rect">
            <a:avLst/>
          </a:prstGeom>
          <a:noFill/>
        </p:spPr>
        <p:txBody>
          <a:bodyPr wrap="square" rtlCol="0">
            <a:spAutoFit/>
          </a:bodyPr>
          <a:lstStyle/>
          <a:p>
            <a:r>
              <a:rPr lang="fr-FR" sz="2800" dirty="0"/>
              <a:t>Se termine par une phase de restitution pour amener chaque élève à </a:t>
            </a:r>
            <a:r>
              <a:rPr lang="fr-FR" sz="2800" b="1" dirty="0"/>
              <a:t>son</a:t>
            </a:r>
            <a:r>
              <a:rPr lang="fr-FR" sz="2800" dirty="0"/>
              <a:t> niveau de maitrise maximal de la compétence </a:t>
            </a:r>
          </a:p>
        </p:txBody>
      </p:sp>
      <p:sp>
        <p:nvSpPr>
          <p:cNvPr id="10" name="ZoneTexte 9"/>
          <p:cNvSpPr txBox="1"/>
          <p:nvPr/>
        </p:nvSpPr>
        <p:spPr>
          <a:xfrm>
            <a:off x="2108200" y="4697716"/>
            <a:ext cx="6566669" cy="523220"/>
          </a:xfrm>
          <a:prstGeom prst="rect">
            <a:avLst/>
          </a:prstGeom>
          <a:noFill/>
        </p:spPr>
        <p:txBody>
          <a:bodyPr wrap="none" rtlCol="0">
            <a:spAutoFit/>
          </a:bodyPr>
          <a:lstStyle/>
          <a:p>
            <a:r>
              <a:rPr lang="fr-FR" sz="2800" dirty="0"/>
              <a:t>Une appropriation active des connaissances</a:t>
            </a:r>
          </a:p>
        </p:txBody>
      </p:sp>
    </p:spTree>
    <p:custDataLst>
      <p:tags r:id="rId1"/>
    </p:custDataLst>
    <p:extLst>
      <p:ext uri="{BB962C8B-B14F-4D97-AF65-F5344CB8AC3E}">
        <p14:creationId xmlns:p14="http://schemas.microsoft.com/office/powerpoint/2010/main" val="160495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txBox="1">
            <a:spLocks/>
          </p:cNvSpPr>
          <p:nvPr/>
        </p:nvSpPr>
        <p:spPr>
          <a:xfrm rot="16200000">
            <a:off x="6173273" y="-5361907"/>
            <a:ext cx="656823" cy="11380633"/>
          </a:xfrm>
          <a:prstGeom prst="rect">
            <a:avLst/>
          </a:prstGeom>
        </p:spPr>
        <p:style>
          <a:lnRef idx="1">
            <a:schemeClr val="accent1"/>
          </a:lnRef>
          <a:fillRef idx="2">
            <a:schemeClr val="accent1"/>
          </a:fillRef>
          <a:effectRef idx="1">
            <a:schemeClr val="accent1"/>
          </a:effectRef>
          <a:fontRef idx="minor">
            <a:schemeClr val="dk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3/6 La structure d’une séquence type</a:t>
            </a:r>
          </a:p>
        </p:txBody>
      </p:sp>
      <p:sp>
        <p:nvSpPr>
          <p:cNvPr id="5" name="Titre 1"/>
          <p:cNvSpPr txBox="1">
            <a:spLocks/>
          </p:cNvSpPr>
          <p:nvPr/>
        </p:nvSpPr>
        <p:spPr>
          <a:xfrm>
            <a:off x="0" y="656822"/>
            <a:ext cx="710390" cy="6201178"/>
          </a:xfrm>
          <a:prstGeom prst="rect">
            <a:avLst/>
          </a:prstGeom>
        </p:spPr>
        <p:style>
          <a:lnRef idx="0">
            <a:schemeClr val="accent4"/>
          </a:lnRef>
          <a:fillRef idx="3">
            <a:schemeClr val="accent4"/>
          </a:fillRef>
          <a:effectRef idx="3">
            <a:schemeClr val="accent4"/>
          </a:effectRef>
          <a:fontRef idx="minor">
            <a:schemeClr val="lt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Structurer la séquence</a:t>
            </a:r>
            <a:endParaRPr lang="fr-FR" sz="3200" dirty="0">
              <a:solidFill>
                <a:schemeClr val="accent1">
                  <a:lumMod val="50000"/>
                </a:schemeClr>
              </a:solidFill>
              <a:effectLst>
                <a:outerShdw blurRad="50800" dist="38100" dir="5400000" algn="t" rotWithShape="0">
                  <a:prstClr val="black">
                    <a:alpha val="40000"/>
                  </a:prstClr>
                </a:outerShdw>
              </a:effectLst>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014"/>
            <a:ext cx="710388" cy="532791"/>
          </a:xfrm>
          <a:prstGeom prst="rect">
            <a:avLst/>
          </a:prstGeom>
        </p:spPr>
      </p:pic>
      <p:sp>
        <p:nvSpPr>
          <p:cNvPr id="44" name="Rectangle à coins arrondis 43"/>
          <p:cNvSpPr/>
          <p:nvPr/>
        </p:nvSpPr>
        <p:spPr>
          <a:xfrm>
            <a:off x="811368" y="815926"/>
            <a:ext cx="11380632" cy="5921396"/>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noFill/>
            </a:endParaRPr>
          </a:p>
        </p:txBody>
      </p:sp>
      <p:pic>
        <p:nvPicPr>
          <p:cNvPr id="6" name="Image 5"/>
          <p:cNvPicPr>
            <a:picLocks noChangeAspect="1"/>
          </p:cNvPicPr>
          <p:nvPr/>
        </p:nvPicPr>
        <p:blipFill>
          <a:blip r:embed="rId5"/>
          <a:stretch>
            <a:fillRect/>
          </a:stretch>
        </p:blipFill>
        <p:spPr>
          <a:xfrm>
            <a:off x="2734782" y="877051"/>
            <a:ext cx="6999768" cy="5860271"/>
          </a:xfrm>
          <a:prstGeom prst="rect">
            <a:avLst/>
          </a:prstGeom>
        </p:spPr>
      </p:pic>
      <p:pic>
        <p:nvPicPr>
          <p:cNvPr id="9" name="Image 8"/>
          <p:cNvPicPr>
            <a:picLocks noChangeAspect="1"/>
          </p:cNvPicPr>
          <p:nvPr/>
        </p:nvPicPr>
        <p:blipFill>
          <a:blip r:embed="rId6"/>
          <a:stretch>
            <a:fillRect/>
          </a:stretch>
        </p:blipFill>
        <p:spPr>
          <a:xfrm>
            <a:off x="11287569" y="6142653"/>
            <a:ext cx="822916" cy="629289"/>
          </a:xfrm>
          <a:prstGeom prst="rect">
            <a:avLst/>
          </a:prstGeom>
        </p:spPr>
      </p:pic>
    </p:spTree>
    <p:custDataLst>
      <p:tags r:id="rId1"/>
    </p:custDataLst>
    <p:extLst>
      <p:ext uri="{BB962C8B-B14F-4D97-AF65-F5344CB8AC3E}">
        <p14:creationId xmlns:p14="http://schemas.microsoft.com/office/powerpoint/2010/main" val="435917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txBox="1">
            <a:spLocks/>
          </p:cNvSpPr>
          <p:nvPr/>
        </p:nvSpPr>
        <p:spPr>
          <a:xfrm rot="16200000">
            <a:off x="6173273" y="-5361907"/>
            <a:ext cx="656823" cy="11380633"/>
          </a:xfrm>
          <a:prstGeom prst="rect">
            <a:avLst/>
          </a:prstGeom>
        </p:spPr>
        <p:style>
          <a:lnRef idx="1">
            <a:schemeClr val="accent1"/>
          </a:lnRef>
          <a:fillRef idx="2">
            <a:schemeClr val="accent1"/>
          </a:fillRef>
          <a:effectRef idx="1">
            <a:schemeClr val="accent1"/>
          </a:effectRef>
          <a:fontRef idx="minor">
            <a:schemeClr val="dk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4/6 Les démarches pédagogiques</a:t>
            </a:r>
          </a:p>
        </p:txBody>
      </p:sp>
      <p:sp>
        <p:nvSpPr>
          <p:cNvPr id="5" name="Titre 1"/>
          <p:cNvSpPr txBox="1">
            <a:spLocks/>
          </p:cNvSpPr>
          <p:nvPr/>
        </p:nvSpPr>
        <p:spPr>
          <a:xfrm>
            <a:off x="0" y="656822"/>
            <a:ext cx="710390" cy="6201178"/>
          </a:xfrm>
          <a:prstGeom prst="rect">
            <a:avLst/>
          </a:prstGeom>
        </p:spPr>
        <p:style>
          <a:lnRef idx="0">
            <a:schemeClr val="accent4"/>
          </a:lnRef>
          <a:fillRef idx="3">
            <a:schemeClr val="accent4"/>
          </a:fillRef>
          <a:effectRef idx="3">
            <a:schemeClr val="accent4"/>
          </a:effectRef>
          <a:fontRef idx="minor">
            <a:schemeClr val="lt1"/>
          </a:fontRef>
        </p:style>
        <p:txBody>
          <a:bodyPr vert="vert"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a:solidFill>
                  <a:schemeClr val="accent1">
                    <a:lumMod val="50000"/>
                  </a:schemeClr>
                </a:solidFill>
                <a:effectLst>
                  <a:outerShdw blurRad="50800" dist="38100" dir="5400000" algn="t" rotWithShape="0">
                    <a:prstClr val="black">
                      <a:alpha val="40000"/>
                    </a:prstClr>
                  </a:outerShdw>
                </a:effectLst>
              </a:rPr>
              <a:t> </a:t>
            </a:r>
            <a:r>
              <a:rPr lang="fr-FR" sz="3200" dirty="0">
                <a:solidFill>
                  <a:schemeClr val="accent1">
                    <a:lumMod val="50000"/>
                  </a:schemeClr>
                </a:solidFill>
                <a:effectLst>
                  <a:outerShdw blurRad="50800" dist="38100" dir="5400000" algn="t" rotWithShape="0">
                    <a:prstClr val="black">
                      <a:alpha val="40000"/>
                    </a:prstClr>
                  </a:outerShdw>
                </a:effectLst>
              </a:rPr>
              <a:t>Conditions enseignement </a:t>
            </a: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014"/>
            <a:ext cx="710388" cy="532791"/>
          </a:xfrm>
          <a:prstGeom prst="rect">
            <a:avLst/>
          </a:prstGeom>
        </p:spPr>
      </p:pic>
      <p:pic>
        <p:nvPicPr>
          <p:cNvPr id="9" name="Image 8"/>
          <p:cNvPicPr>
            <a:picLocks noChangeAspect="1"/>
          </p:cNvPicPr>
          <p:nvPr/>
        </p:nvPicPr>
        <p:blipFill>
          <a:blip r:embed="rId5"/>
          <a:stretch>
            <a:fillRect/>
          </a:stretch>
        </p:blipFill>
        <p:spPr>
          <a:xfrm>
            <a:off x="11287569" y="6142653"/>
            <a:ext cx="822916" cy="629289"/>
          </a:xfrm>
          <a:prstGeom prst="rect">
            <a:avLst/>
          </a:prstGeom>
        </p:spPr>
      </p:pic>
      <p:sp>
        <p:nvSpPr>
          <p:cNvPr id="14" name="Flèche : bas 13"/>
          <p:cNvSpPr/>
          <p:nvPr/>
        </p:nvSpPr>
        <p:spPr>
          <a:xfrm>
            <a:off x="9022436" y="2838349"/>
            <a:ext cx="537883" cy="1052796"/>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15" name="Flèche : bas 14"/>
          <p:cNvSpPr/>
          <p:nvPr/>
        </p:nvSpPr>
        <p:spPr>
          <a:xfrm>
            <a:off x="5853414" y="2629886"/>
            <a:ext cx="537883" cy="139919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16" name="Flèche : bas 15"/>
          <p:cNvSpPr/>
          <p:nvPr/>
        </p:nvSpPr>
        <p:spPr>
          <a:xfrm>
            <a:off x="2415450" y="2253368"/>
            <a:ext cx="537883" cy="1775708"/>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dirty="0"/>
          </a:p>
        </p:txBody>
      </p:sp>
      <p:sp>
        <p:nvSpPr>
          <p:cNvPr id="17" name="Rectangle : coins arrondis 16"/>
          <p:cNvSpPr/>
          <p:nvPr/>
        </p:nvSpPr>
        <p:spPr>
          <a:xfrm>
            <a:off x="6557144" y="1577812"/>
            <a:ext cx="3863788" cy="142487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400" dirty="0">
                <a:solidFill>
                  <a:schemeClr val="lt1"/>
                </a:solidFill>
              </a:rPr>
              <a:t>Démarche de </a:t>
            </a:r>
          </a:p>
          <a:p>
            <a:pPr algn="ctr"/>
            <a:r>
              <a:rPr lang="fr-FR" sz="2400" dirty="0">
                <a:solidFill>
                  <a:schemeClr val="lt1"/>
                </a:solidFill>
              </a:rPr>
              <a:t>projet </a:t>
            </a:r>
          </a:p>
        </p:txBody>
      </p:sp>
      <p:sp>
        <p:nvSpPr>
          <p:cNvPr id="18" name="Rectangle : coins arrondis 17"/>
          <p:cNvSpPr/>
          <p:nvPr/>
        </p:nvSpPr>
        <p:spPr>
          <a:xfrm>
            <a:off x="3397571" y="1341612"/>
            <a:ext cx="3863788" cy="141488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400" dirty="0">
                <a:solidFill>
                  <a:schemeClr val="lt1"/>
                </a:solidFill>
              </a:rPr>
              <a:t>Démarche de </a:t>
            </a:r>
          </a:p>
          <a:p>
            <a:pPr algn="ctr"/>
            <a:r>
              <a:rPr lang="fr-FR" sz="2400" dirty="0">
                <a:solidFill>
                  <a:schemeClr val="lt1"/>
                </a:solidFill>
              </a:rPr>
              <a:t>résolution d’un </a:t>
            </a:r>
          </a:p>
          <a:p>
            <a:pPr algn="ctr"/>
            <a:r>
              <a:rPr lang="fr-FR" sz="2400" dirty="0">
                <a:solidFill>
                  <a:schemeClr val="lt1"/>
                </a:solidFill>
              </a:rPr>
              <a:t>problème </a:t>
            </a:r>
          </a:p>
        </p:txBody>
      </p:sp>
      <p:sp>
        <p:nvSpPr>
          <p:cNvPr id="19" name="Rectangle : coins arrondis 18"/>
          <p:cNvSpPr/>
          <p:nvPr/>
        </p:nvSpPr>
        <p:spPr>
          <a:xfrm>
            <a:off x="1330721" y="1080534"/>
            <a:ext cx="2886635" cy="124609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400" dirty="0"/>
              <a:t>Démarche d’investigation</a:t>
            </a:r>
          </a:p>
        </p:txBody>
      </p:sp>
      <p:sp>
        <p:nvSpPr>
          <p:cNvPr id="20" name="Rectangle 19"/>
          <p:cNvSpPr/>
          <p:nvPr/>
        </p:nvSpPr>
        <p:spPr>
          <a:xfrm>
            <a:off x="1232107" y="4029076"/>
            <a:ext cx="2877670"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fr-FR" b="1" dirty="0"/>
              <a:t>Collective</a:t>
            </a:r>
            <a:r>
              <a:rPr lang="fr-FR" dirty="0"/>
              <a:t>, induit des phases </a:t>
            </a:r>
          </a:p>
          <a:p>
            <a:pPr algn="ctr"/>
            <a:r>
              <a:rPr lang="fr-FR" dirty="0"/>
              <a:t>d’appropriation, </a:t>
            </a:r>
          </a:p>
          <a:p>
            <a:pPr algn="ctr"/>
            <a:r>
              <a:rPr lang="fr-FR" dirty="0"/>
              <a:t>de recherche, d’hypothèses et de vérifications.</a:t>
            </a:r>
          </a:p>
        </p:txBody>
      </p:sp>
      <p:sp>
        <p:nvSpPr>
          <p:cNvPr id="21" name="Rectangle 20"/>
          <p:cNvSpPr/>
          <p:nvPr/>
        </p:nvSpPr>
        <p:spPr>
          <a:xfrm>
            <a:off x="4369755" y="4029076"/>
            <a:ext cx="3325907"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fr-FR" b="1" dirty="0"/>
              <a:t>Individuelle ou collective</a:t>
            </a:r>
            <a:r>
              <a:rPr lang="fr-FR" dirty="0"/>
              <a:t>, </a:t>
            </a:r>
          </a:p>
          <a:p>
            <a:pPr algn="ctr"/>
            <a:r>
              <a:rPr lang="fr-FR" dirty="0"/>
              <a:t>s’appuie sur un problème </a:t>
            </a:r>
          </a:p>
          <a:p>
            <a:pPr algn="ctr"/>
            <a:r>
              <a:rPr lang="fr-FR" dirty="0"/>
              <a:t>technique et exige l’application de méthodes formalisées</a:t>
            </a:r>
          </a:p>
        </p:txBody>
      </p:sp>
      <p:sp>
        <p:nvSpPr>
          <p:cNvPr id="22" name="Rectangle 21"/>
          <p:cNvSpPr/>
          <p:nvPr/>
        </p:nvSpPr>
        <p:spPr>
          <a:xfrm>
            <a:off x="7821169" y="3891145"/>
            <a:ext cx="3836893"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fr-FR" b="1" dirty="0"/>
              <a:t>Collective</a:t>
            </a:r>
            <a:r>
              <a:rPr lang="fr-FR" dirty="0"/>
              <a:t>, s’appuyant sur un objectif partagé entre élèves et professeur, exigeant de définir des fonctions, une organisation, une planification et des étapes</a:t>
            </a:r>
          </a:p>
        </p:txBody>
      </p:sp>
    </p:spTree>
    <p:custDataLst>
      <p:tags r:id="rId1"/>
    </p:custDataLst>
    <p:extLst>
      <p:ext uri="{BB962C8B-B14F-4D97-AF65-F5344CB8AC3E}">
        <p14:creationId xmlns:p14="http://schemas.microsoft.com/office/powerpoint/2010/main" val="19452873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148&quot;&gt;&lt;object type=&quot;3&quot; unique_id=&quot;10149&quot;&gt;&lt;property id=&quot;20148&quot; value=&quot;5&quot;/&gt;&lt;property id=&quot;20300&quot; value=&quot;Diapositive 1&quot;/&gt;&lt;property id=&quot;20307&quot; value=&quot;257&quot;/&gt;&lt;/object&gt;&lt;object type=&quot;3&quot; unique_id=&quot;10150&quot;&gt;&lt;property id=&quot;20148&quot; value=&quot;5&quot;/&gt;&lt;property id=&quot;20300&quot; value=&quot;Diapositive 2&quot;/&gt;&lt;property id=&quot;20307&quot; value=&quot;258&quot;/&gt;&lt;/object&gt;&lt;object type=&quot;3&quot; unique_id=&quot;10151&quot;&gt;&lt;property id=&quot;20148&quot; value=&quot;5&quot;/&gt;&lt;property id=&quot;20300&quot; value=&quot;Diapositive 3&quot;/&gt;&lt;property id=&quot;20307&quot; value=&quot;259&quot;/&gt;&lt;/object&gt;&lt;object type=&quot;3&quot; unique_id=&quot;10152&quot;&gt;&lt;property id=&quot;20148&quot; value=&quot;5&quot;/&gt;&lt;property id=&quot;20300&quot; value=&quot;Diapositive 4&quot;/&gt;&lt;property id=&quot;20307&quot; value=&quot;260&quot;/&gt;&lt;/object&gt;&lt;object type=&quot;3&quot; unique_id=&quot;10153&quot;&gt;&lt;property id=&quot;20148&quot; value=&quot;5&quot;/&gt;&lt;property id=&quot;20300&quot; value=&quot;Diapositive 5&quot;/&gt;&lt;property id=&quot;20307&quot; value=&quot;261&quot;/&gt;&lt;/object&gt;&lt;object type=&quot;3&quot; unique_id=&quot;10154&quot;&gt;&lt;property id=&quot;20148&quot; value=&quot;5&quot;/&gt;&lt;property id=&quot;20300&quot; value=&quot;Diapositive 6&quot;/&gt;&lt;property id=&quot;20307&quot; value=&quot;262&quot;/&gt;&lt;/object&gt;&lt;object type=&quot;3&quot; unique_id=&quot;10155&quot;&gt;&lt;property id=&quot;20148&quot; value=&quot;5&quot;/&gt;&lt;property id=&quot;20300&quot; value=&quot;Diapositive 7&quot;/&gt;&lt;property id=&quot;20307&quot; value=&quot;263&quot;/&gt;&lt;/object&gt;&lt;object type=&quot;3&quot; unique_id=&quot;10156&quot;&gt;&lt;property id=&quot;20148&quot; value=&quot;5&quot;/&gt;&lt;property id=&quot;20300&quot; value=&quot;Diapositive 8&quot;/&gt;&lt;property id=&quot;20307&quot; value=&quot;270&quot;/&gt;&lt;/object&gt;&lt;object type=&quot;3&quot; unique_id=&quot;10157&quot;&gt;&lt;property id=&quot;20148&quot; value=&quot;5&quot;/&gt;&lt;property id=&quot;20300&quot; value=&quot;Diapositive 9&quot;/&gt;&lt;property id=&quot;20307&quot; value=&quot;267&quot;/&gt;&lt;/object&gt;&lt;object type=&quot;3&quot; unique_id=&quot;10158&quot;&gt;&lt;property id=&quot;20148&quot; value=&quot;5&quot;/&gt;&lt;property id=&quot;20300&quot; value=&quot;Diapositive 10&quot;/&gt;&lt;property id=&quot;20307&quot; value=&quot;266&quot;/&gt;&lt;/object&gt;&lt;object type=&quot;3&quot; unique_id=&quot;10159&quot;&gt;&lt;property id=&quot;20148&quot; value=&quot;5&quot;/&gt;&lt;property id=&quot;20300&quot; value=&quot;Diapositive 11&quot;/&gt;&lt;property id=&quot;20307&quot; value=&quot;268&quot;/&gt;&lt;/object&gt;&lt;object type=&quot;3&quot; unique_id=&quot;10160&quot;&gt;&lt;property id=&quot;20148&quot; value=&quot;5&quot;/&gt;&lt;property id=&quot;20300&quot; value=&quot;Diapositive 12&quot;/&gt;&lt;property id=&quot;20307&quot; value=&quot;274&quot;/&gt;&lt;/object&gt;&lt;object type=&quot;3&quot; unique_id=&quot;10161&quot;&gt;&lt;property id=&quot;20148&quot; value=&quot;5&quot;/&gt;&lt;property id=&quot;20300&quot; value=&quot;Diapositive 13&quot;/&gt;&lt;property id=&quot;20307&quot; value=&quot;269&quot;/&gt;&lt;/object&gt;&lt;object type=&quot;3&quot; unique_id=&quot;10162&quot;&gt;&lt;property id=&quot;20148&quot; value=&quot;5&quot;/&gt;&lt;property id=&quot;20300&quot; value=&quot;Diapositive 14&quot;/&gt;&lt;property id=&quot;20307&quot; value=&quot;272&quot;/&gt;&lt;/object&gt;&lt;object type=&quot;3&quot; unique_id=&quot;10163&quot;&gt;&lt;property id=&quot;20148&quot; value=&quot;5&quot;/&gt;&lt;property id=&quot;20300&quot; value=&quot;Diapositive 15&quot;/&gt;&lt;property id=&quot;20307&quot; value=&quot;280&quot;/&gt;&lt;/object&gt;&lt;object type=&quot;3&quot; unique_id=&quot;10164&quot;&gt;&lt;property id=&quot;20148&quot; value=&quot;5&quot;/&gt;&lt;property id=&quot;20300&quot; value=&quot;Diapositive 16&quot;/&gt;&lt;property id=&quot;20307&quot; value=&quot;275&quot;/&gt;&lt;/object&gt;&lt;object type=&quot;3&quot; unique_id=&quot;10165&quot;&gt;&lt;property id=&quot;20148&quot; value=&quot;5&quot;/&gt;&lt;property id=&quot;20300&quot; value=&quot;Diapositive 17&quot;/&gt;&lt;property id=&quot;20307&quot; value=&quot;279&quot;/&gt;&lt;/object&gt;&lt;object type=&quot;3&quot; unique_id=&quot;10166&quot;&gt;&lt;property id=&quot;20148&quot; value=&quot;5&quot;/&gt;&lt;property id=&quot;20300&quot; value=&quot;Diapositive 18&quot;/&gt;&lt;property id=&quot;20307&quot; value=&quot;276&quot;/&gt;&lt;/object&gt;&lt;object type=&quot;3&quot; unique_id=&quot;10167&quot;&gt;&lt;property id=&quot;20148&quot; value=&quot;5&quot;/&gt;&lt;property id=&quot;20300&quot; value=&quot;Diapositive 19&quot;/&gt;&lt;property id=&quot;20307&quot; value=&quot;277&quot;/&gt;&lt;/object&gt;&lt;object type=&quot;3&quot; unique_id=&quot;10168&quot;&gt;&lt;property id=&quot;20148&quot; value=&quot;5&quot;/&gt;&lt;property id=&quot;20300&quot; value=&quot;Diapositive 20&quot;/&gt;&lt;property id=&quot;20307&quot; value=&quot;278&quot;/&gt;&lt;/object&gt;&lt;object type=&quot;3&quot; unique_id=&quot;10169&quot;&gt;&lt;property id=&quot;20148&quot; value=&quot;5&quot;/&gt;&lt;property id=&quot;20300&quot; value=&quot;Diapositive 21&quot;/&gt;&lt;property id=&quot;20307&quot; value=&quot;271&quot;/&gt;&lt;/object&gt;&lt;object type=&quot;3&quot; unique_id=&quot;10170&quot;&gt;&lt;property id=&quot;20148&quot; value=&quot;5&quot;/&gt;&lt;property id=&quot;20300&quot; value=&quot;Diapositive 22&quot;/&gt;&lt;property id=&quot;20307&quot; value=&quot;273&quot;/&gt;&lt;/object&gt;&lt;object type=&quot;3&quot; unique_id=&quot;10171&quot;&gt;&lt;property id=&quot;20148&quot; value=&quot;5&quot;/&gt;&lt;property id=&quot;20300&quot; value=&quot;Diapositive 23&quot;/&gt;&lt;property id=&quot;20307&quot; value=&quot;264&quot;/&gt;&lt;/object&gt;&lt;object type=&quot;3&quot; unique_id=&quot;10172&quot;&gt;&lt;property id=&quot;20148&quot; value=&quot;5&quot;/&gt;&lt;property id=&quot;20300&quot; value=&quot;Diapositive 24&quot;/&gt;&lt;property id=&quot;20307&quot; value=&quot;265&quot;/&gt;&lt;/object&gt;&lt;/object&gt;&lt;object type=&quot;8&quot; unique_id=&quot;10198&quot;&gt;&lt;/object&gt;&lt;/object&gt;&lt;/database&gt;"/>
  <p:tag name="MMPROD_UIPERSISTENCEDATA" val="MMPROD_UIPERSISTENCEDATA"/>
  <p:tag name="MMPROD_NEXTUNIQUEID" val="10009"/>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THENA.CUSTOMXMLID" val="{F7D5F2B4-271F-4B0B-BA1D-4797A9780536}"/>
  <p:tag name="ATHENA.CUSTOMXMLCONTENT" val="&lt;?xml version=&quot;1.0&quot;?&gt;&lt;athena xmlns=&quot;http://schemas.microsoft.com/edu/athena&quot; version=&quot;0.1.3209.0&quot;&gt;&lt;timings duration=&quot;16613&quot;&gt;&lt;event time=&quot;952&quot; type=&quot;OnNext&quot; clickIndex=&quot;1&quot; wacClickIndex=&quot;1&quot;/&gt;&lt;event time=&quot;2947&quot; type=&quot;OnNext&quot; clickIndex=&quot;2&quot; wacClickIndex=&quot;2&quot;/&gt;&lt;event time=&quot;4243&quot; type=&quot;OnNext&quot; clickIndex=&quot;3&quot; wacClickIndex=&quot;3&quot;/&gt;&lt;event time=&quot;6209&quot; type=&quot;OnNext&quot; clickIndex=&quot;4&quot; wacClickIndex=&quot;4&quot;/&gt;&lt;event time=&quot;8606&quot; type=&quot;OnNext&quot; clickIndex=&quot;5&quot; wacClickIndex=&quot;5&quot;/&gt;&lt;event time=&quot;11195&quot; type=&quot;OnNext&quot; clickIndex=&quot;6&quot; wacClickIndex=&quot;6&quot;/&gt;&lt;event time=&quot;13039&quot; type=&quot;OnNext&quot; clickIndex=&quot;7&quot; wacClickIndex=&quot;7&quot;/&gt;&lt;/timings&gt;&lt;/athena&gt;"/>
</p:tagLst>
</file>

<file path=ppt/tags/tag11.xml><?xml version="1.0" encoding="utf-8"?>
<p:tagLst xmlns:a="http://schemas.openxmlformats.org/drawingml/2006/main" xmlns:r="http://schemas.openxmlformats.org/officeDocument/2006/relationships" xmlns:p="http://schemas.openxmlformats.org/presentationml/2006/main">
  <p:tag name="ATHENA.CUSTOMXMLID" val="{F7D5F2B4-271F-4B0B-BA1D-4797A9780536}"/>
  <p:tag name="ATHENA.CUSTOMXMLCONTENT" val="&lt;?xml version=&quot;1.0&quot;?&gt;&lt;athena xmlns=&quot;http://schemas.microsoft.com/edu/athena&quot; version=&quot;0.1.3209.0&quot;&gt;&lt;timings duration=&quot;16613&quot;&gt;&lt;event time=&quot;952&quot; type=&quot;OnNext&quot; clickIndex=&quot;1&quot; wacClickIndex=&quot;1&quot;/&gt;&lt;event time=&quot;2947&quot; type=&quot;OnNext&quot; clickIndex=&quot;2&quot; wacClickIndex=&quot;2&quot;/&gt;&lt;event time=&quot;4243&quot; type=&quot;OnNext&quot; clickIndex=&quot;3&quot; wacClickIndex=&quot;3&quot;/&gt;&lt;event time=&quot;6209&quot; type=&quot;OnNext&quot; clickIndex=&quot;4&quot; wacClickIndex=&quot;4&quot;/&gt;&lt;event time=&quot;8606&quot; type=&quot;OnNext&quot; clickIndex=&quot;5&quot; wacClickIndex=&quot;5&quot;/&gt;&lt;event time=&quot;11195&quot; type=&quot;OnNext&quot; clickIndex=&quot;6&quot; wacClickIndex=&quot;6&quot;/&gt;&lt;event time=&quot;13039&quot; type=&quot;OnNext&quot; clickIndex=&quot;7&quot; wacClickIndex=&quot;7&quot;/&gt;&lt;/timings&gt;&lt;/athena&gt;"/>
</p:tagLst>
</file>

<file path=ppt/tags/tag12.xml><?xml version="1.0" encoding="utf-8"?>
<p:tagLst xmlns:a="http://schemas.openxmlformats.org/drawingml/2006/main" xmlns:r="http://schemas.openxmlformats.org/officeDocument/2006/relationships" xmlns:p="http://schemas.openxmlformats.org/presentationml/2006/main">
  <p:tag name="ATHENA.CUSTOMXMLID" val="{F7D5F2B4-271F-4B0B-BA1D-4797A9780536}"/>
  <p:tag name="ATHENA.CUSTOMXMLCONTENT" val="&lt;?xml version=&quot;1.0&quot;?&gt;&lt;athena xmlns=&quot;http://schemas.microsoft.com/edu/athena&quot; version=&quot;0.1.3209.0&quot;&gt;&lt;timings duration=&quot;16613&quot;&gt;&lt;event time=&quot;952&quot; type=&quot;OnNext&quot; clickIndex=&quot;1&quot; wacClickIndex=&quot;1&quot;/&gt;&lt;event time=&quot;2947&quot; type=&quot;OnNext&quot; clickIndex=&quot;2&quot; wacClickIndex=&quot;2&quot;/&gt;&lt;event time=&quot;4243&quot; type=&quot;OnNext&quot; clickIndex=&quot;3&quot; wacClickIndex=&quot;3&quot;/&gt;&lt;event time=&quot;6209&quot; type=&quot;OnNext&quot; clickIndex=&quot;4&quot; wacClickIndex=&quot;4&quot;/&gt;&lt;event time=&quot;8606&quot; type=&quot;OnNext&quot; clickIndex=&quot;5&quot; wacClickIndex=&quot;5&quot;/&gt;&lt;event time=&quot;11195&quot; type=&quot;OnNext&quot; clickIndex=&quot;6&quot; wacClickIndex=&quot;6&quot;/&gt;&lt;event time=&quot;13039&quot; type=&quot;OnNext&quot; clickIndex=&quot;7&quot; wacClickIndex=&quot;7&quot;/&gt;&lt;/timings&gt;&lt;/athena&gt;"/>
</p:tagLst>
</file>

<file path=ppt/tags/tag13.xml><?xml version="1.0" encoding="utf-8"?>
<p:tagLst xmlns:a="http://schemas.openxmlformats.org/drawingml/2006/main" xmlns:r="http://schemas.openxmlformats.org/officeDocument/2006/relationships" xmlns:p="http://schemas.openxmlformats.org/presentationml/2006/main">
  <p:tag name="ATHENA.CUSTOMXMLID" val="{F7D5F2B4-271F-4B0B-BA1D-4797A9780536}"/>
  <p:tag name="ATHENA.CUSTOMXMLCONTENT" val="&lt;?xml version=&quot;1.0&quot;?&gt;&lt;athena xmlns=&quot;http://schemas.microsoft.com/edu/athena&quot; version=&quot;0.1.3209.0&quot;&gt;&lt;timings duration=&quot;16613&quot;&gt;&lt;event time=&quot;952&quot; type=&quot;OnNext&quot; clickIndex=&quot;1&quot; wacClickIndex=&quot;1&quot;/&gt;&lt;event time=&quot;2947&quot; type=&quot;OnNext&quot; clickIndex=&quot;2&quot; wacClickIndex=&quot;2&quot;/&gt;&lt;event time=&quot;4243&quot; type=&quot;OnNext&quot; clickIndex=&quot;3&quot; wacClickIndex=&quot;3&quot;/&gt;&lt;event time=&quot;6209&quot; type=&quot;OnNext&quot; clickIndex=&quot;4&quot; wacClickIndex=&quot;4&quot;/&gt;&lt;event time=&quot;8606&quot; type=&quot;OnNext&quot; clickIndex=&quot;5&quot; wacClickIndex=&quot;5&quot;/&gt;&lt;event time=&quot;11195&quot; type=&quot;OnNext&quot; clickIndex=&quot;6&quot; wacClickIndex=&quot;6&quot;/&gt;&lt;event time=&quot;13039&quot; type=&quot;OnNext&quot; clickIndex=&quot;7&quot; wacClickIndex=&quot;7&quot;/&gt;&lt;/timings&gt;&lt;/athena&gt;"/>
</p:tagLst>
</file>

<file path=ppt/tags/tag14.xml><?xml version="1.0" encoding="utf-8"?>
<p:tagLst xmlns:a="http://schemas.openxmlformats.org/drawingml/2006/main" xmlns:r="http://schemas.openxmlformats.org/officeDocument/2006/relationships" xmlns:p="http://schemas.openxmlformats.org/presentationml/2006/main">
  <p:tag name="ATHENA.CUSTOMXMLID" val="{F7D5F2B4-271F-4B0B-BA1D-4797A9780536}"/>
  <p:tag name="ATHENA.CUSTOMXMLCONTENT" val="&lt;?xml version=&quot;1.0&quot;?&gt;&lt;athena xmlns=&quot;http://schemas.microsoft.com/edu/athena&quot; version=&quot;0.1.3209.0&quot;&gt;&lt;timings duration=&quot;16613&quot;&gt;&lt;event time=&quot;952&quot; type=&quot;OnNext&quot; clickIndex=&quot;1&quot; wacClickIndex=&quot;1&quot;/&gt;&lt;event time=&quot;2947&quot; type=&quot;OnNext&quot; clickIndex=&quot;2&quot; wacClickIndex=&quot;2&quot;/&gt;&lt;event time=&quot;4243&quot; type=&quot;OnNext&quot; clickIndex=&quot;3&quot; wacClickIndex=&quot;3&quot;/&gt;&lt;event time=&quot;6209&quot; type=&quot;OnNext&quot; clickIndex=&quot;4&quot; wacClickIndex=&quot;4&quot;/&gt;&lt;event time=&quot;8606&quot; type=&quot;OnNext&quot; clickIndex=&quot;5&quot; wacClickIndex=&quot;5&quot;/&gt;&lt;event time=&quot;11195&quot; type=&quot;OnNext&quot; clickIndex=&quot;6&quot; wacClickIndex=&quot;6&quot;/&gt;&lt;event time=&quot;13039&quot; type=&quot;OnNext&quot; clickIndex=&quot;7&quot; wacClickIndex=&quot;7&quot;/&gt;&lt;/timings&gt;&lt;/athena&gt;"/>
</p:tagLst>
</file>

<file path=ppt/tags/tag15.xml><?xml version="1.0" encoding="utf-8"?>
<p:tagLst xmlns:a="http://schemas.openxmlformats.org/drawingml/2006/main" xmlns:r="http://schemas.openxmlformats.org/officeDocument/2006/relationships" xmlns:p="http://schemas.openxmlformats.org/presentationml/2006/main">
  <p:tag name="ATHENA.CUSTOMXMLID" val="{F7D5F2B4-271F-4B0B-BA1D-4797A9780536}"/>
  <p:tag name="ATHENA.CUSTOMXMLCONTENT" val="&lt;?xml version=&quot;1.0&quot;?&gt;&lt;athena xmlns=&quot;http://schemas.microsoft.com/edu/athena&quot; version=&quot;0.1.3209.0&quot;&gt;&lt;timings duration=&quot;16613&quot;&gt;&lt;event time=&quot;952&quot; type=&quot;OnNext&quot; clickIndex=&quot;1&quot; wacClickIndex=&quot;1&quot;/&gt;&lt;event time=&quot;2947&quot; type=&quot;OnNext&quot; clickIndex=&quot;2&quot; wacClickIndex=&quot;2&quot;/&gt;&lt;event time=&quot;4243&quot; type=&quot;OnNext&quot; clickIndex=&quot;3&quot; wacClickIndex=&quot;3&quot;/&gt;&lt;event time=&quot;6209&quot; type=&quot;OnNext&quot; clickIndex=&quot;4&quot; wacClickIndex=&quot;4&quot;/&gt;&lt;event time=&quot;8606&quot; type=&quot;OnNext&quot; clickIndex=&quot;5&quot; wacClickIndex=&quot;5&quot;/&gt;&lt;event time=&quot;11195&quot; type=&quot;OnNext&quot; clickIndex=&quot;6&quot; wacClickIndex=&quot;6&quot;/&gt;&lt;event time=&quot;13039&quot; type=&quot;OnNext&quot; clickIndex=&quot;7&quot; wacClickIndex=&quot;7&quot;/&gt;&lt;/timings&gt;&lt;/athena&gt;"/>
</p:tagLst>
</file>

<file path=ppt/tags/tag16.xml><?xml version="1.0" encoding="utf-8"?>
<p:tagLst xmlns:a="http://schemas.openxmlformats.org/drawingml/2006/main" xmlns:r="http://schemas.openxmlformats.org/officeDocument/2006/relationships" xmlns:p="http://schemas.openxmlformats.org/presentationml/2006/main">
  <p:tag name="ATHENA.CUSTOMXMLID" val="{F7D5F2B4-271F-4B0B-BA1D-4797A9780536}"/>
  <p:tag name="ATHENA.CUSTOMXMLCONTENT" val="&lt;?xml version=&quot;1.0&quot;?&gt;&lt;athena xmlns=&quot;http://schemas.microsoft.com/edu/athena&quot; version=&quot;0.1.3209.0&quot;&gt;&lt;timings duration=&quot;16613&quot;&gt;&lt;event time=&quot;952&quot; type=&quot;OnNext&quot; clickIndex=&quot;1&quot; wacClickIndex=&quot;1&quot;/&gt;&lt;event time=&quot;2947&quot; type=&quot;OnNext&quot; clickIndex=&quot;2&quot; wacClickIndex=&quot;2&quot;/&gt;&lt;event time=&quot;4243&quot; type=&quot;OnNext&quot; clickIndex=&quot;3&quot; wacClickIndex=&quot;3&quot;/&gt;&lt;event time=&quot;6209&quot; type=&quot;OnNext&quot; clickIndex=&quot;4&quot; wacClickIndex=&quot;4&quot;/&gt;&lt;event time=&quot;8606&quot; type=&quot;OnNext&quot; clickIndex=&quot;5&quot; wacClickIndex=&quot;5&quot;/&gt;&lt;event time=&quot;11195&quot; type=&quot;OnNext&quot; clickIndex=&quot;6&quot; wacClickIndex=&quot;6&quot;/&gt;&lt;event time=&quot;13039&quot; type=&quot;OnNext&quot; clickIndex=&quot;7&quot; wacClickIndex=&quot;7&quot;/&gt;&lt;/timings&gt;&lt;/athena&gt;"/>
</p:tagLst>
</file>

<file path=ppt/tags/tag17.xml><?xml version="1.0" encoding="utf-8"?>
<p:tagLst xmlns:a="http://schemas.openxmlformats.org/drawingml/2006/main" xmlns:r="http://schemas.openxmlformats.org/officeDocument/2006/relationships" xmlns:p="http://schemas.openxmlformats.org/presentationml/2006/main">
  <p:tag name="ATHENA.CUSTOMXMLID" val="{F7D5F2B4-271F-4B0B-BA1D-4797A9780536}"/>
  <p:tag name="ATHENA.CUSTOMXMLCONTENT" val="&lt;?xml version=&quot;1.0&quot;?&gt;&lt;athena xmlns=&quot;http://schemas.microsoft.com/edu/athena&quot; version=&quot;0.1.3209.0&quot;&gt;&lt;timings duration=&quot;16613&quot;&gt;&lt;event time=&quot;952&quot; type=&quot;OnNext&quot; clickIndex=&quot;1&quot; wacClickIndex=&quot;1&quot;/&gt;&lt;event time=&quot;2947&quot; type=&quot;OnNext&quot; clickIndex=&quot;2&quot; wacClickIndex=&quot;2&quot;/&gt;&lt;event time=&quot;4243&quot; type=&quot;OnNext&quot; clickIndex=&quot;3&quot; wacClickIndex=&quot;3&quot;/&gt;&lt;event time=&quot;6209&quot; type=&quot;OnNext&quot; clickIndex=&quot;4&quot; wacClickIndex=&quot;4&quot;/&gt;&lt;event time=&quot;8606&quot; type=&quot;OnNext&quot; clickIndex=&quot;5&quot; wacClickIndex=&quot;5&quot;/&gt;&lt;event time=&quot;11195&quot; type=&quot;OnNext&quot; clickIndex=&quot;6&quot; wacClickIndex=&quot;6&quot;/&gt;&lt;event time=&quot;13039&quot; type=&quot;OnNext&quot; clickIndex=&quot;7&quot; wacClickIndex=&quot;7&quot;/&gt;&lt;/timings&gt;&lt;/athena&gt;"/>
</p:tagLst>
</file>

<file path=ppt/tags/tag18.xml><?xml version="1.0" encoding="utf-8"?>
<p:tagLst xmlns:a="http://schemas.openxmlformats.org/drawingml/2006/main" xmlns:r="http://schemas.openxmlformats.org/officeDocument/2006/relationships" xmlns:p="http://schemas.openxmlformats.org/presentationml/2006/main">
  <p:tag name="ATHENA.CUSTOMXMLID" val="{F7D5F2B4-271F-4B0B-BA1D-4797A9780536}"/>
  <p:tag name="ATHENA.CUSTOMXMLCONTENT" val="&lt;?xml version=&quot;1.0&quot;?&gt;&lt;athena xmlns=&quot;http://schemas.microsoft.com/edu/athena&quot; version=&quot;0.1.3209.0&quot;&gt;&lt;timings duration=&quot;16613&quot;&gt;&lt;event time=&quot;952&quot; type=&quot;OnNext&quot; clickIndex=&quot;1&quot; wacClickIndex=&quot;1&quot;/&gt;&lt;event time=&quot;2947&quot; type=&quot;OnNext&quot; clickIndex=&quot;2&quot; wacClickIndex=&quot;2&quot;/&gt;&lt;event time=&quot;4243&quot; type=&quot;OnNext&quot; clickIndex=&quot;3&quot; wacClickIndex=&quot;3&quot;/&gt;&lt;event time=&quot;6209&quot; type=&quot;OnNext&quot; clickIndex=&quot;4&quot; wacClickIndex=&quot;4&quot;/&gt;&lt;event time=&quot;8606&quot; type=&quot;OnNext&quot; clickIndex=&quot;5&quot; wacClickIndex=&quot;5&quot;/&gt;&lt;event time=&quot;11195&quot; type=&quot;OnNext&quot; clickIndex=&quot;6&quot; wacClickIndex=&quot;6&quot;/&gt;&lt;event time=&quot;13039&quot; type=&quot;OnNext&quot; clickIndex=&quot;7&quot; wacClickIndex=&quot;7&quot;/&gt;&lt;/timings&gt;&lt;/athena&gt;"/>
</p:tagLst>
</file>

<file path=ppt/tags/tag19.xml><?xml version="1.0" encoding="utf-8"?>
<p:tagLst xmlns:a="http://schemas.openxmlformats.org/drawingml/2006/main" xmlns:r="http://schemas.openxmlformats.org/officeDocument/2006/relationships" xmlns:p="http://schemas.openxmlformats.org/presentationml/2006/main">
  <p:tag name="ATHENA.CUSTOMXMLID" val="{F7D5F2B4-271F-4B0B-BA1D-4797A9780536}"/>
  <p:tag name="ATHENA.CUSTOMXMLCONTENT" val="&lt;?xml version=&quot;1.0&quot;?&gt;&lt;athena xmlns=&quot;http://schemas.microsoft.com/edu/athena&quot; version=&quot;0.1.3209.0&quot;&gt;&lt;timings duration=&quot;16613&quot;&gt;&lt;event time=&quot;952&quot; type=&quot;OnNext&quot; clickIndex=&quot;1&quot; wacClickIndex=&quot;1&quot;/&gt;&lt;event time=&quot;2947&quot; type=&quot;OnNext&quot; clickIndex=&quot;2&quot; wacClickIndex=&quot;2&quot;/&gt;&lt;event time=&quot;4243&quot; type=&quot;OnNext&quot; clickIndex=&quot;3&quot; wacClickIndex=&quot;3&quot;/&gt;&lt;event time=&quot;6209&quot; type=&quot;OnNext&quot; clickIndex=&quot;4&quot; wacClickIndex=&quot;4&quot;/&gt;&lt;event time=&quot;8606&quot; type=&quot;OnNext&quot; clickIndex=&quot;5&quot; wacClickIndex=&quot;5&quot;/&gt;&lt;event time=&quot;11195&quot; type=&quot;OnNext&quot; clickIndex=&quot;6&quot; wacClickIndex=&quot;6&quot;/&gt;&lt;event time=&quot;13039&quot; type=&quot;OnNext&quot; clickIndex=&quot;7&quot; wacClickIndex=&quot;7&quot;/&gt;&lt;/timings&gt;&lt;/athena&gt;"/>
</p:tagLst>
</file>

<file path=ppt/tags/tag2.xml><?xml version="1.0" encoding="utf-8"?>
<p:tagLst xmlns:a="http://schemas.openxmlformats.org/drawingml/2006/main" xmlns:r="http://schemas.openxmlformats.org/officeDocument/2006/relationships" xmlns:p="http://schemas.openxmlformats.org/presentationml/2006/main">
  <p:tag name="ATHENA.CUSTOMXMLID" val="{F7D5F2B4-271F-4B0B-BA1D-4797A9780536}"/>
  <p:tag name="ATHENA.CUSTOMXMLCONTENT" val="&lt;?xml version=&quot;1.0&quot;?&gt;&lt;athena xmlns=&quot;http://schemas.microsoft.com/edu/athena&quot; version=&quot;0.1.3209.0&quot;&gt;&lt;timings duration=&quot;16613&quot;&gt;&lt;event time=&quot;952&quot; type=&quot;OnNext&quot; clickIndex=&quot;1&quot; wacClickIndex=&quot;1&quot;/&gt;&lt;event time=&quot;2947&quot; type=&quot;OnNext&quot; clickIndex=&quot;2&quot; wacClickIndex=&quot;2&quot;/&gt;&lt;event time=&quot;4243&quot; type=&quot;OnNext&quot; clickIndex=&quot;3&quot; wacClickIndex=&quot;3&quot;/&gt;&lt;event time=&quot;6209&quot; type=&quot;OnNext&quot; clickIndex=&quot;4&quot; wacClickIndex=&quot;4&quot;/&gt;&lt;event time=&quot;8606&quot; type=&quot;OnNext&quot; clickIndex=&quot;5&quot; wacClickIndex=&quot;5&quot;/&gt;&lt;event time=&quot;11195&quot; type=&quot;OnNext&quot; clickIndex=&quot;6&quot; wacClickIndex=&quot;6&quot;/&gt;&lt;event time=&quot;13039&quot; type=&quot;OnNext&quot; clickIndex=&quot;7&quot; wacClickIndex=&quot;7&quot;/&gt;&lt;/timings&gt;&lt;/athena&gt;"/>
</p:tagLst>
</file>

<file path=ppt/tags/tag20.xml><?xml version="1.0" encoding="utf-8"?>
<p:tagLst xmlns:a="http://schemas.openxmlformats.org/drawingml/2006/main" xmlns:r="http://schemas.openxmlformats.org/officeDocument/2006/relationships" xmlns:p="http://schemas.openxmlformats.org/presentationml/2006/main">
  <p:tag name="ATHENA.CUSTOMXMLID" val="{F7D5F2B4-271F-4B0B-BA1D-4797A9780536}"/>
  <p:tag name="ATHENA.CUSTOMXMLCONTENT" val="&lt;?xml version=&quot;1.0&quot;?&gt;&lt;athena xmlns=&quot;http://schemas.microsoft.com/edu/athena&quot; version=&quot;0.1.3209.0&quot;&gt;&lt;timings duration=&quot;16613&quot;&gt;&lt;event time=&quot;952&quot; type=&quot;OnNext&quot; clickIndex=&quot;1&quot; wacClickIndex=&quot;1&quot;/&gt;&lt;event time=&quot;2947&quot; type=&quot;OnNext&quot; clickIndex=&quot;2&quot; wacClickIndex=&quot;2&quot;/&gt;&lt;event time=&quot;4243&quot; type=&quot;OnNext&quot; clickIndex=&quot;3&quot; wacClickIndex=&quot;3&quot;/&gt;&lt;event time=&quot;6209&quot; type=&quot;OnNext&quot; clickIndex=&quot;4&quot; wacClickIndex=&quot;4&quot;/&gt;&lt;event time=&quot;8606&quot; type=&quot;OnNext&quot; clickIndex=&quot;5&quot; wacClickIndex=&quot;5&quot;/&gt;&lt;event time=&quot;11195&quot; type=&quot;OnNext&quot; clickIndex=&quot;6&quot; wacClickIndex=&quot;6&quot;/&gt;&lt;event time=&quot;13039&quot; type=&quot;OnNext&quot; clickIndex=&quot;7&quot; wacClickIndex=&quot;7&quot;/&gt;&lt;/timings&gt;&lt;/athena&gt;"/>
</p:tagLst>
</file>

<file path=ppt/tags/tag3.xml><?xml version="1.0" encoding="utf-8"?>
<p:tagLst xmlns:a="http://schemas.openxmlformats.org/drawingml/2006/main" xmlns:r="http://schemas.openxmlformats.org/officeDocument/2006/relationships" xmlns:p="http://schemas.openxmlformats.org/presentationml/2006/main">
  <p:tag name="ATHENA.CUSTOMXMLID" val="{F7D5F2B4-271F-4B0B-BA1D-4797A9780536}"/>
  <p:tag name="ATHENA.CUSTOMXMLCONTENT" val="&lt;?xml version=&quot;1.0&quot;?&gt;&lt;athena xmlns=&quot;http://schemas.microsoft.com/edu/athena&quot; version=&quot;0.1.3209.0&quot;&gt;&lt;timings duration=&quot;16613&quot;&gt;&lt;event time=&quot;952&quot; type=&quot;OnNext&quot; clickIndex=&quot;1&quot; wacClickIndex=&quot;1&quot;/&gt;&lt;event time=&quot;2947&quot; type=&quot;OnNext&quot; clickIndex=&quot;2&quot; wacClickIndex=&quot;2&quot;/&gt;&lt;event time=&quot;4243&quot; type=&quot;OnNext&quot; clickIndex=&quot;3&quot; wacClickIndex=&quot;3&quot;/&gt;&lt;event time=&quot;6209&quot; type=&quot;OnNext&quot; clickIndex=&quot;4&quot; wacClickIndex=&quot;4&quot;/&gt;&lt;event time=&quot;8606&quot; type=&quot;OnNext&quot; clickIndex=&quot;5&quot; wacClickIndex=&quot;5&quot;/&gt;&lt;event time=&quot;11195&quot; type=&quot;OnNext&quot; clickIndex=&quot;6&quot; wacClickIndex=&quot;6&quot;/&gt;&lt;event time=&quot;13039&quot; type=&quot;OnNext&quot; clickIndex=&quot;7&quot; wacClickIndex=&quot;7&quot;/&gt;&lt;/timings&gt;&lt;/athena&gt;"/>
</p:tagLst>
</file>

<file path=ppt/tags/tag4.xml><?xml version="1.0" encoding="utf-8"?>
<p:tagLst xmlns:a="http://schemas.openxmlformats.org/drawingml/2006/main" xmlns:r="http://schemas.openxmlformats.org/officeDocument/2006/relationships" xmlns:p="http://schemas.openxmlformats.org/presentationml/2006/main">
  <p:tag name="ATHENA.CUSTOMXMLID" val="{F7D5F2B4-271F-4B0B-BA1D-4797A9780536}"/>
  <p:tag name="ATHENA.CUSTOMXMLCONTENT" val="&lt;?xml version=&quot;1.0&quot;?&gt;&lt;athena xmlns=&quot;http://schemas.microsoft.com/edu/athena&quot; version=&quot;0.1.3209.0&quot;&gt;&lt;timings duration=&quot;16613&quot;&gt;&lt;event time=&quot;952&quot; type=&quot;OnNext&quot; clickIndex=&quot;1&quot; wacClickIndex=&quot;1&quot;/&gt;&lt;event time=&quot;2947&quot; type=&quot;OnNext&quot; clickIndex=&quot;2&quot; wacClickIndex=&quot;2&quot;/&gt;&lt;event time=&quot;4243&quot; type=&quot;OnNext&quot; clickIndex=&quot;3&quot; wacClickIndex=&quot;3&quot;/&gt;&lt;event time=&quot;6209&quot; type=&quot;OnNext&quot; clickIndex=&quot;4&quot; wacClickIndex=&quot;4&quot;/&gt;&lt;event time=&quot;8606&quot; type=&quot;OnNext&quot; clickIndex=&quot;5&quot; wacClickIndex=&quot;5&quot;/&gt;&lt;event time=&quot;11195&quot; type=&quot;OnNext&quot; clickIndex=&quot;6&quot; wacClickIndex=&quot;6&quot;/&gt;&lt;event time=&quot;13039&quot; type=&quot;OnNext&quot; clickIndex=&quot;7&quot; wacClickIndex=&quot;7&quot;/&gt;&lt;/timings&gt;&lt;/athena&gt;"/>
</p:tagLst>
</file>

<file path=ppt/tags/tag5.xml><?xml version="1.0" encoding="utf-8"?>
<p:tagLst xmlns:a="http://schemas.openxmlformats.org/drawingml/2006/main" xmlns:r="http://schemas.openxmlformats.org/officeDocument/2006/relationships" xmlns:p="http://schemas.openxmlformats.org/presentationml/2006/main">
  <p:tag name="ATHENA.CUSTOMXMLID" val="{F7D5F2B4-271F-4B0B-BA1D-4797A9780536}"/>
  <p:tag name="ATHENA.CUSTOMXMLCONTENT" val="&lt;?xml version=&quot;1.0&quot;?&gt;&lt;athena xmlns=&quot;http://schemas.microsoft.com/edu/athena&quot; version=&quot;0.1.3209.0&quot;&gt;&lt;timings duration=&quot;16613&quot;&gt;&lt;event time=&quot;952&quot; type=&quot;OnNext&quot; clickIndex=&quot;1&quot; wacClickIndex=&quot;1&quot;/&gt;&lt;event time=&quot;2947&quot; type=&quot;OnNext&quot; clickIndex=&quot;2&quot; wacClickIndex=&quot;2&quot;/&gt;&lt;event time=&quot;4243&quot; type=&quot;OnNext&quot; clickIndex=&quot;3&quot; wacClickIndex=&quot;3&quot;/&gt;&lt;event time=&quot;6209&quot; type=&quot;OnNext&quot; clickIndex=&quot;4&quot; wacClickIndex=&quot;4&quot;/&gt;&lt;event time=&quot;8606&quot; type=&quot;OnNext&quot; clickIndex=&quot;5&quot; wacClickIndex=&quot;5&quot;/&gt;&lt;event time=&quot;11195&quot; type=&quot;OnNext&quot; clickIndex=&quot;6&quot; wacClickIndex=&quot;6&quot;/&gt;&lt;event time=&quot;13039&quot; type=&quot;OnNext&quot; clickIndex=&quot;7&quot; wacClickIndex=&quot;7&quot;/&gt;&lt;/timings&gt;&lt;/athena&gt;"/>
</p:tagLst>
</file>

<file path=ppt/tags/tag6.xml><?xml version="1.0" encoding="utf-8"?>
<p:tagLst xmlns:a="http://schemas.openxmlformats.org/drawingml/2006/main" xmlns:r="http://schemas.openxmlformats.org/officeDocument/2006/relationships" xmlns:p="http://schemas.openxmlformats.org/presentationml/2006/main">
  <p:tag name="ATHENA.CUSTOMXMLID" val="{F7D5F2B4-271F-4B0B-BA1D-4797A9780536}"/>
  <p:tag name="ATHENA.CUSTOMXMLCONTENT" val="&lt;?xml version=&quot;1.0&quot;?&gt;&lt;athena xmlns=&quot;http://schemas.microsoft.com/edu/athena&quot; version=&quot;0.1.3209.0&quot;&gt;&lt;timings duration=&quot;16613&quot;&gt;&lt;event time=&quot;952&quot; type=&quot;OnNext&quot; clickIndex=&quot;1&quot; wacClickIndex=&quot;1&quot;/&gt;&lt;event time=&quot;2947&quot; type=&quot;OnNext&quot; clickIndex=&quot;2&quot; wacClickIndex=&quot;2&quot;/&gt;&lt;event time=&quot;4243&quot; type=&quot;OnNext&quot; clickIndex=&quot;3&quot; wacClickIndex=&quot;3&quot;/&gt;&lt;event time=&quot;6209&quot; type=&quot;OnNext&quot; clickIndex=&quot;4&quot; wacClickIndex=&quot;4&quot;/&gt;&lt;event time=&quot;8606&quot; type=&quot;OnNext&quot; clickIndex=&quot;5&quot; wacClickIndex=&quot;5&quot;/&gt;&lt;event time=&quot;11195&quot; type=&quot;OnNext&quot; clickIndex=&quot;6&quot; wacClickIndex=&quot;6&quot;/&gt;&lt;event time=&quot;13039&quot; type=&quot;OnNext&quot; clickIndex=&quot;7&quot; wacClickIndex=&quot;7&quot;/&gt;&lt;/timings&gt;&lt;/athena&gt;"/>
</p:tagLst>
</file>

<file path=ppt/tags/tag7.xml><?xml version="1.0" encoding="utf-8"?>
<p:tagLst xmlns:a="http://schemas.openxmlformats.org/drawingml/2006/main" xmlns:r="http://schemas.openxmlformats.org/officeDocument/2006/relationships" xmlns:p="http://schemas.openxmlformats.org/presentationml/2006/main">
  <p:tag name="ATHENA.CUSTOMXMLID" val="{F7D5F2B4-271F-4B0B-BA1D-4797A9780536}"/>
  <p:tag name="ATHENA.CUSTOMXMLCONTENT" val="&lt;?xml version=&quot;1.0&quot;?&gt;&lt;athena xmlns=&quot;http://schemas.microsoft.com/edu/athena&quot; version=&quot;0.1.3209.0&quot;&gt;&lt;timings duration=&quot;16613&quot;&gt;&lt;event time=&quot;952&quot; type=&quot;OnNext&quot; clickIndex=&quot;1&quot; wacClickIndex=&quot;1&quot;/&gt;&lt;event time=&quot;2947&quot; type=&quot;OnNext&quot; clickIndex=&quot;2&quot; wacClickIndex=&quot;2&quot;/&gt;&lt;event time=&quot;4243&quot; type=&quot;OnNext&quot; clickIndex=&quot;3&quot; wacClickIndex=&quot;3&quot;/&gt;&lt;event time=&quot;6209&quot; type=&quot;OnNext&quot; clickIndex=&quot;4&quot; wacClickIndex=&quot;4&quot;/&gt;&lt;event time=&quot;8606&quot; type=&quot;OnNext&quot; clickIndex=&quot;5&quot; wacClickIndex=&quot;5&quot;/&gt;&lt;event time=&quot;11195&quot; type=&quot;OnNext&quot; clickIndex=&quot;6&quot; wacClickIndex=&quot;6&quot;/&gt;&lt;event time=&quot;13039&quot; type=&quot;OnNext&quot; clickIndex=&quot;7&quot; wacClickIndex=&quot;7&quot;/&gt;&lt;/timings&gt;&lt;/athena&gt;"/>
</p:tagLst>
</file>

<file path=ppt/tags/tag8.xml><?xml version="1.0" encoding="utf-8"?>
<p:tagLst xmlns:a="http://schemas.openxmlformats.org/drawingml/2006/main" xmlns:r="http://schemas.openxmlformats.org/officeDocument/2006/relationships" xmlns:p="http://schemas.openxmlformats.org/presentationml/2006/main">
  <p:tag name="ATHENA.CUSTOMXMLID" val="{F7D5F2B4-271F-4B0B-BA1D-4797A9780536}"/>
  <p:tag name="ATHENA.CUSTOMXMLCONTENT" val="&lt;?xml version=&quot;1.0&quot;?&gt;&lt;athena xmlns=&quot;http://schemas.microsoft.com/edu/athena&quot; version=&quot;0.1.3209.0&quot;&gt;&lt;timings duration=&quot;16613&quot;&gt;&lt;event time=&quot;952&quot; type=&quot;OnNext&quot; clickIndex=&quot;1&quot; wacClickIndex=&quot;1&quot;/&gt;&lt;event time=&quot;2947&quot; type=&quot;OnNext&quot; clickIndex=&quot;2&quot; wacClickIndex=&quot;2&quot;/&gt;&lt;event time=&quot;4243&quot; type=&quot;OnNext&quot; clickIndex=&quot;3&quot; wacClickIndex=&quot;3&quot;/&gt;&lt;event time=&quot;6209&quot; type=&quot;OnNext&quot; clickIndex=&quot;4&quot; wacClickIndex=&quot;4&quot;/&gt;&lt;event time=&quot;8606&quot; type=&quot;OnNext&quot; clickIndex=&quot;5&quot; wacClickIndex=&quot;5&quot;/&gt;&lt;event time=&quot;11195&quot; type=&quot;OnNext&quot; clickIndex=&quot;6&quot; wacClickIndex=&quot;6&quot;/&gt;&lt;event time=&quot;13039&quot; type=&quot;OnNext&quot; clickIndex=&quot;7&quot; wacClickIndex=&quot;7&quot;/&gt;&lt;/timings&gt;&lt;/athena&gt;"/>
</p:tagLst>
</file>

<file path=ppt/tags/tag9.xml><?xml version="1.0" encoding="utf-8"?>
<p:tagLst xmlns:a="http://schemas.openxmlformats.org/drawingml/2006/main" xmlns:r="http://schemas.openxmlformats.org/officeDocument/2006/relationships" xmlns:p="http://schemas.openxmlformats.org/presentationml/2006/main">
  <p:tag name="ATHENA.CUSTOMXMLID" val="{F7D5F2B4-271F-4B0B-BA1D-4797A9780536}"/>
  <p:tag name="ATHENA.CUSTOMXMLCONTENT" val="&lt;?xml version=&quot;1.0&quot;?&gt;&lt;athena xmlns=&quot;http://schemas.microsoft.com/edu/athena&quot; version=&quot;0.1.3209.0&quot;&gt;&lt;timings duration=&quot;16613&quot;&gt;&lt;event time=&quot;952&quot; type=&quot;OnNext&quot; clickIndex=&quot;1&quot; wacClickIndex=&quot;1&quot;/&gt;&lt;event time=&quot;2947&quot; type=&quot;OnNext&quot; clickIndex=&quot;2&quot; wacClickIndex=&quot;2&quot;/&gt;&lt;event time=&quot;4243&quot; type=&quot;OnNext&quot; clickIndex=&quot;3&quot; wacClickIndex=&quot;3&quot;/&gt;&lt;event time=&quot;6209&quot; type=&quot;OnNext&quot; clickIndex=&quot;4&quot; wacClickIndex=&quot;4&quot;/&gt;&lt;event time=&quot;8606&quot; type=&quot;OnNext&quot; clickIndex=&quot;5&quot; wacClickIndex=&quot;5&quot;/&gt;&lt;event time=&quot;11195&quot; type=&quot;OnNext&quot; clickIndex=&quot;6&quot; wacClickIndex=&quot;6&quot;/&gt;&lt;event time=&quot;13039&quot; type=&quot;OnNext&quot; clickIndex=&quot;7&quot; wacClickIndex=&quot;7&quot;/&gt;&lt;/timings&gt;&lt;/athena&gt;"/>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5875</TotalTime>
  <Words>977</Words>
  <Application>Microsoft Office PowerPoint</Application>
  <PresentationFormat>Grand écran</PresentationFormat>
  <Paragraphs>167</Paragraphs>
  <Slides>19</Slides>
  <Notes>19</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19</vt:i4>
      </vt:variant>
    </vt:vector>
  </HeadingPairs>
  <TitlesOfParts>
    <vt:vector size="25" baseType="lpstr">
      <vt:lpstr>Arial</vt:lpstr>
      <vt:lpstr>Calibri</vt:lpstr>
      <vt:lpstr>Calibri Light</vt:lpstr>
      <vt:lpstr>Mangal</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ac-bordeaux</dc:creator>
  <cp:lastModifiedBy>Elias BAZAH</cp:lastModifiedBy>
  <cp:revision>56</cp:revision>
  <dcterms:created xsi:type="dcterms:W3CDTF">2017-02-27T10:59:32Z</dcterms:created>
  <dcterms:modified xsi:type="dcterms:W3CDTF">2017-11-20T06:53:22Z</dcterms:modified>
</cp:coreProperties>
</file>