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309" r:id="rId4"/>
    <p:sldId id="307" r:id="rId5"/>
    <p:sldId id="308" r:id="rId6"/>
    <p:sldId id="290" r:id="rId7"/>
    <p:sldId id="306" r:id="rId8"/>
    <p:sldId id="310" r:id="rId9"/>
    <p:sldId id="311" r:id="rId10"/>
    <p:sldId id="291" r:id="rId11"/>
    <p:sldId id="312" r:id="rId12"/>
    <p:sldId id="313" r:id="rId13"/>
    <p:sldId id="293" r:id="rId14"/>
    <p:sldId id="296" r:id="rId15"/>
    <p:sldId id="314" r:id="rId16"/>
    <p:sldId id="315" r:id="rId17"/>
    <p:sldId id="301" r:id="rId18"/>
    <p:sldId id="316" r:id="rId19"/>
    <p:sldId id="317" r:id="rId20"/>
    <p:sldId id="303" r:id="rId21"/>
    <p:sldId id="319" r:id="rId22"/>
  </p:sldIdLst>
  <p:sldSz cx="12192000" cy="6858000"/>
  <p:notesSz cx="6858000" cy="9144000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6"/>
    <p:restoredTop sz="93233"/>
  </p:normalViewPr>
  <p:slideViewPr>
    <p:cSldViewPr snapToGrid="0" snapToObjects="1">
      <p:cViewPr varScale="1">
        <p:scale>
          <a:sx n="90" d="100"/>
          <a:sy n="90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0BF8-512A-B548-B328-6C793B83FB8F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B326-023B-D347-BBDF-A819760C6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2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67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943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37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25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45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809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90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77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02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61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575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31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71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33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76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6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71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59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33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la compétence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7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1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5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21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9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9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6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1025-B98E-DA4D-9919-C5191C8F3FF2}" type="datetimeFigureOut">
              <a:rPr lang="fr-FR" smtClean="0"/>
              <a:t>18/11/2017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DE7C-D620-064A-864A-9B5172F0B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 rot="16200000">
            <a:off x="5319091" y="403169"/>
            <a:ext cx="1662546" cy="69660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Evaluer par </a:t>
            </a:r>
            <a:r>
              <a:rPr lang="fr-FR" sz="3600" dirty="0" smtClean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compétences</a:t>
            </a:r>
          </a:p>
          <a:p>
            <a:pPr algn="ctr"/>
            <a:r>
              <a:rPr lang="fr-FR" sz="2800" dirty="0" smtClean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Réaliser des évaluations sommatives avec des critères d’évaluations harmonisés au Cycle 4</a:t>
            </a:r>
            <a:r>
              <a:rPr lang="fr-FR" sz="3600" dirty="0" smtClean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sz="3200" dirty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 rot="16200000">
            <a:off x="1920518" y="4588390"/>
            <a:ext cx="502186" cy="33334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Evaluation</a:t>
            </a:r>
          </a:p>
        </p:txBody>
      </p:sp>
      <p:pic>
        <p:nvPicPr>
          <p:cNvPr id="1026" name="Picture 2" descr="RES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9" y="305161"/>
            <a:ext cx="10306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i.ac-bordeaux.fr/techno/j8/logo_technolog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18" y="5723418"/>
            <a:ext cx="3810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8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 tableau de critères d’objectifs – 2 principes employés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68" y="941919"/>
            <a:ext cx="11270718" cy="5723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97951" y="5602074"/>
            <a:ext cx="10993157" cy="954107"/>
          </a:xfrm>
          <a:prstGeom prst="rect">
            <a:avLst/>
          </a:prstGeom>
          <a:solidFill>
            <a:srgbClr val="B2B2B2">
              <a:alpha val="70980"/>
            </a:srgbClr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</a:rPr>
              <a:t>1)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smtClean="0"/>
              <a:t>Principe </a:t>
            </a:r>
            <a:r>
              <a:rPr lang="fr-FR" sz="1400" b="1" u="sng" dirty="0"/>
              <a:t>des niveaux </a:t>
            </a:r>
            <a:r>
              <a:rPr lang="fr-FR" sz="1400" b="1" dirty="0" smtClean="0"/>
              <a:t>: N1</a:t>
            </a:r>
            <a:r>
              <a:rPr lang="fr-FR" sz="1400" dirty="0" smtClean="0"/>
              <a:t> : critère sur la </a:t>
            </a:r>
            <a:r>
              <a:rPr lang="fr-FR" sz="1400" u="sng" dirty="0" smtClean="0"/>
              <a:t>connaissance</a:t>
            </a:r>
            <a:r>
              <a:rPr lang="fr-FR" sz="1400" dirty="0"/>
              <a:t> </a:t>
            </a:r>
            <a:r>
              <a:rPr lang="fr-FR" sz="1400" dirty="0" smtClean="0"/>
              <a:t>| </a:t>
            </a:r>
            <a:r>
              <a:rPr lang="fr-FR" sz="1400" b="1" dirty="0" smtClean="0"/>
              <a:t>N2</a:t>
            </a:r>
            <a:r>
              <a:rPr lang="fr-FR" sz="1400" dirty="0" smtClean="0"/>
              <a:t> : </a:t>
            </a:r>
            <a:r>
              <a:rPr lang="fr-FR" sz="1400" dirty="0"/>
              <a:t>critère sur </a:t>
            </a:r>
            <a:r>
              <a:rPr lang="fr-FR" sz="1400" u="sng" dirty="0"/>
              <a:t>compréhension</a:t>
            </a:r>
            <a:r>
              <a:rPr lang="fr-FR" sz="1400" dirty="0"/>
              <a:t> de la connaissance </a:t>
            </a:r>
            <a:r>
              <a:rPr lang="fr-FR" sz="1400" u="sng" dirty="0"/>
              <a:t>associée</a:t>
            </a:r>
            <a:r>
              <a:rPr lang="fr-FR" sz="1400" dirty="0"/>
              <a:t> à la </a:t>
            </a:r>
            <a:r>
              <a:rPr lang="fr-FR" sz="1400" dirty="0" smtClean="0"/>
              <a:t>compétence | </a:t>
            </a:r>
            <a:r>
              <a:rPr lang="fr-FR" sz="1400" b="1" dirty="0" smtClean="0"/>
              <a:t>N3</a:t>
            </a:r>
            <a:r>
              <a:rPr lang="fr-FR" sz="1400" dirty="0" smtClean="0"/>
              <a:t> : critère </a:t>
            </a:r>
            <a:r>
              <a:rPr lang="fr-FR" sz="1400" dirty="0"/>
              <a:t>sur </a:t>
            </a:r>
            <a:r>
              <a:rPr lang="fr-FR" sz="1400" u="sng" dirty="0"/>
              <a:t>l'utilisation</a:t>
            </a:r>
            <a:r>
              <a:rPr lang="fr-FR" sz="1400" dirty="0"/>
              <a:t> de la connaissance pour mettre en </a:t>
            </a:r>
            <a:r>
              <a:rPr lang="fr-FR" sz="1400" dirty="0" err="1"/>
              <a:t>oeuvre</a:t>
            </a:r>
            <a:r>
              <a:rPr lang="fr-FR" sz="1400" dirty="0"/>
              <a:t> la </a:t>
            </a:r>
            <a:r>
              <a:rPr lang="fr-FR" sz="1400" dirty="0" smtClean="0"/>
              <a:t>compétence | </a:t>
            </a:r>
            <a:r>
              <a:rPr lang="fr-FR" sz="1400" b="1" dirty="0" smtClean="0"/>
              <a:t>N4</a:t>
            </a:r>
            <a:r>
              <a:rPr lang="fr-FR" sz="1400" dirty="0" smtClean="0"/>
              <a:t> : </a:t>
            </a:r>
            <a:r>
              <a:rPr lang="fr-FR" sz="1400" dirty="0"/>
              <a:t>critère </a:t>
            </a:r>
            <a:r>
              <a:rPr lang="fr-FR" sz="1400" dirty="0" smtClean="0"/>
              <a:t>de </a:t>
            </a:r>
            <a:r>
              <a:rPr lang="fr-FR" sz="1400" u="sng" dirty="0" smtClean="0"/>
              <a:t>maîtrise</a:t>
            </a:r>
            <a:r>
              <a:rPr lang="fr-FR" sz="1400" dirty="0" smtClean="0"/>
              <a:t> et de dépassement du N3 attendu.</a:t>
            </a:r>
          </a:p>
          <a:p>
            <a:endParaRPr lang="fr-FR" sz="1400" dirty="0"/>
          </a:p>
          <a:p>
            <a:r>
              <a:rPr lang="fr-FR" sz="1400" b="1" dirty="0" smtClean="0">
                <a:solidFill>
                  <a:srgbClr val="FF0000"/>
                </a:solidFill>
              </a:rPr>
              <a:t>(2)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smtClean="0"/>
              <a:t>Principe </a:t>
            </a:r>
            <a:r>
              <a:rPr lang="fr-FR" sz="1400" b="1" u="sng" dirty="0"/>
              <a:t>de nivellement </a:t>
            </a:r>
            <a:r>
              <a:rPr lang="fr-FR" sz="1400" b="1" u="sng" dirty="0" smtClean="0"/>
              <a:t>entre les </a:t>
            </a:r>
            <a:r>
              <a:rPr lang="fr-FR" sz="1400" b="1" u="sng" dirty="0" err="1" smtClean="0"/>
              <a:t>Nx</a:t>
            </a:r>
            <a:r>
              <a:rPr lang="fr-FR" sz="1400" b="1" u="sng" dirty="0" smtClean="0"/>
              <a:t> de classes </a:t>
            </a:r>
            <a:r>
              <a:rPr lang="fr-FR" sz="1400" b="1" dirty="0" smtClean="0"/>
              <a:t>:</a:t>
            </a:r>
            <a:r>
              <a:rPr lang="fr-FR" sz="1400" dirty="0" smtClean="0"/>
              <a:t> N3/3</a:t>
            </a:r>
            <a:r>
              <a:rPr lang="fr-FR" sz="1400" baseline="30000" dirty="0"/>
              <a:t>ème</a:t>
            </a:r>
            <a:r>
              <a:rPr lang="fr-FR" sz="1400" dirty="0" smtClean="0"/>
              <a:t> correspond à N4/4</a:t>
            </a:r>
            <a:r>
              <a:rPr lang="fr-FR" sz="1400" baseline="30000" dirty="0" smtClean="0"/>
              <a:t>ème</a:t>
            </a:r>
            <a:r>
              <a:rPr lang="fr-FR" sz="1400" dirty="0"/>
              <a:t> </a:t>
            </a:r>
            <a:r>
              <a:rPr lang="fr-FR" sz="1400" dirty="0" smtClean="0"/>
              <a:t>| N2/3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correspond à N3/4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|N2/3</a:t>
            </a:r>
            <a:r>
              <a:rPr lang="fr-FR" sz="1400" baseline="30000" dirty="0"/>
              <a:t>ème</a:t>
            </a:r>
            <a:r>
              <a:rPr lang="fr-FR" sz="1400" dirty="0" smtClean="0"/>
              <a:t> correspond à N4/5</a:t>
            </a:r>
            <a:r>
              <a:rPr lang="fr-FR" sz="1400" baseline="30000" dirty="0" smtClean="0"/>
              <a:t>ème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2753590" y="1267692"/>
            <a:ext cx="4281055" cy="1091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53590" y="4121729"/>
            <a:ext cx="9356895" cy="928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034645" y="94467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5022" y="382812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(2)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 animBg="1"/>
      <p:bldP spid="15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Principe d’utilisation du tableau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 critères d’objectifs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151" y="1552261"/>
            <a:ext cx="6477659" cy="3692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153" y="2144348"/>
            <a:ext cx="5257265" cy="3998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Des libellés à recopier pour compléter l’entête des évaluations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018309" y="1465119"/>
            <a:ext cx="4977246" cy="316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721781" y="3491345"/>
            <a:ext cx="4947210" cy="1662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10773" y="5432282"/>
            <a:ext cx="5254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Dans la partie gauche du tableau, on retrouve les « Compétences et connaissances de Technologie » du texte officiel, puis l’association avec les « Domaines et compétences du Socle » </a:t>
            </a:r>
          </a:p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Ces éléments permettent de compléter l’entête des évaluations sommatives.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4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/>
      <p:bldP spid="2" grpId="0" animBg="1"/>
      <p:bldP spid="10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Principe d’utilisation du tableau de synthèse des critères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Des critères d’objectifs à recopier pour indiquer les niveaux à atteindre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94" y="1335374"/>
            <a:ext cx="7827787" cy="4047117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67791" y="3397827"/>
            <a:ext cx="4197926" cy="70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153" y="2144348"/>
            <a:ext cx="5257265" cy="3998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721781" y="4977245"/>
            <a:ext cx="4947210" cy="727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33894" y="5387205"/>
            <a:ext cx="5477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Dans le tableau, classé par niveaux de classe (en colonne), on trouve les critères des objectifs d’apprentissages (en ligne) correspondants aux Niveaux 1 à 4 à atteindre.</a:t>
            </a:r>
          </a:p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Ces critères d’objectifs sont à recopier dans le tableau de l’évaluation pour indiquer à quoi correspondent les 4 niveaux et justifier les questions posées dans l’évaluation.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1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/>
      <p:bldP spid="2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Conséquences du tableau des critères d’objectifs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1685" y="1870365"/>
            <a:ext cx="8567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Intérêts pour l’élève et sa famille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L’élève </a:t>
            </a:r>
            <a:r>
              <a:rPr lang="fr-FR" b="1" dirty="0" smtClean="0"/>
              <a:t>sait exactement ce que l’on attend de lui </a:t>
            </a:r>
            <a:r>
              <a:rPr lang="fr-FR" dirty="0" smtClean="0"/>
              <a:t>pour l’évaluation car les critères lui sont indiqués lors de la structuration des connaissances.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L’élève </a:t>
            </a:r>
            <a:r>
              <a:rPr lang="fr-FR" b="1" dirty="0" smtClean="0"/>
              <a:t>sait exactement quel est son niveau</a:t>
            </a:r>
            <a:r>
              <a:rPr lang="fr-FR" dirty="0" smtClean="0"/>
              <a:t>, suivant la classe dans laquelle il est, lorsqu’il reçoit son évaluation corrigée.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b="1" dirty="0" smtClean="0"/>
              <a:t>parents peuvent comprendre clairement le sens</a:t>
            </a:r>
            <a:r>
              <a:rPr lang="fr-FR" dirty="0" smtClean="0"/>
              <a:t> de nos activités, nos évaluations et les niveaux de compétences indiqués pour leur enfant.</a:t>
            </a:r>
            <a:endParaRPr lang="fr-FR" dirty="0"/>
          </a:p>
        </p:txBody>
      </p:sp>
      <p:sp>
        <p:nvSpPr>
          <p:cNvPr id="10" name="Rectangle avec flèche vers le bas 9"/>
          <p:cNvSpPr/>
          <p:nvPr/>
        </p:nvSpPr>
        <p:spPr>
          <a:xfrm>
            <a:off x="1991685" y="1045495"/>
            <a:ext cx="8567350" cy="8248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Conséquences et intérêts de la stratégie globale de l’évaluation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991685" y="4331089"/>
            <a:ext cx="8567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Conséquences de ces stratégies d’évaluations sur </a:t>
            </a:r>
            <a:r>
              <a:rPr lang="fr-FR" b="1" dirty="0"/>
              <a:t>notre vie </a:t>
            </a:r>
            <a:r>
              <a:rPr lang="fr-FR" b="1" dirty="0" smtClean="0"/>
              <a:t>professionnelle :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Pouvoir </a:t>
            </a:r>
            <a:r>
              <a:rPr lang="fr-FR" b="1" dirty="0"/>
              <a:t>concevoir très rapidement une évaluation sommative </a:t>
            </a:r>
            <a:r>
              <a:rPr lang="fr-FR" dirty="0" smtClean="0"/>
              <a:t>en accord avec le niveau de l’élève, en accord avec ses collègues, en accord avec le texte officiel.</a:t>
            </a: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Pouvoir </a:t>
            </a:r>
            <a:r>
              <a:rPr lang="fr-FR" b="1" dirty="0" smtClean="0"/>
              <a:t>concevoir des activités</a:t>
            </a:r>
            <a:r>
              <a:rPr lang="fr-FR" dirty="0" smtClean="0"/>
              <a:t> </a:t>
            </a:r>
            <a:r>
              <a:rPr lang="fr-FR" dirty="0"/>
              <a:t>permettant d'aboutir à </a:t>
            </a:r>
            <a:r>
              <a:rPr lang="fr-FR" dirty="0" smtClean="0"/>
              <a:t>une juste évaluation.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Pouvoir </a:t>
            </a:r>
            <a:r>
              <a:rPr lang="fr-FR" b="1" dirty="0" smtClean="0"/>
              <a:t>réaliser des structurations de connaissances adaptées </a:t>
            </a:r>
            <a:r>
              <a:rPr lang="fr-FR" dirty="0" smtClean="0"/>
              <a:t>aux attentes.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En </a:t>
            </a:r>
            <a:r>
              <a:rPr lang="fr-FR" b="1" dirty="0" smtClean="0"/>
              <a:t>fin de 3</a:t>
            </a:r>
            <a:r>
              <a:rPr lang="fr-FR" b="1" baseline="30000" dirty="0" smtClean="0"/>
              <a:t>ème</a:t>
            </a:r>
            <a:r>
              <a:rPr lang="fr-FR" dirty="0" smtClean="0"/>
              <a:t>, sur la base de la fiche de position élève sur le Cycle 4, être </a:t>
            </a:r>
            <a:r>
              <a:rPr lang="fr-FR" b="1" dirty="0" smtClean="0"/>
              <a:t>capable de certifier du niveau atteint </a:t>
            </a:r>
            <a:r>
              <a:rPr lang="fr-FR" dirty="0" smtClean="0"/>
              <a:t>par chaque élève.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3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/>
      <p:bldP spid="10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171" y="2048420"/>
            <a:ext cx="2928505" cy="4041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Plusieurs cas de gestion de l’évaluation à concevoir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7151" y="1266999"/>
            <a:ext cx="1051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Exemple : En 5</a:t>
            </a:r>
            <a:r>
              <a:rPr lang="fr-FR" baseline="30000" dirty="0" smtClean="0">
                <a:solidFill>
                  <a:srgbClr val="00B050"/>
                </a:solidFill>
              </a:rPr>
              <a:t>ème</a:t>
            </a:r>
            <a:r>
              <a:rPr lang="fr-FR" dirty="0" smtClean="0">
                <a:solidFill>
                  <a:srgbClr val="00B050"/>
                </a:solidFill>
              </a:rPr>
              <a:t>, dans une séquence sur l’habitat, les élèves n’ont appris à réaliser qu’un croquis.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Cas 1 : Une seule connaissance travaillée en classe pour une compétence donnée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450" y="1666620"/>
            <a:ext cx="4938026" cy="37964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192" y="1773694"/>
            <a:ext cx="3516024" cy="4890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147150" y="5557877"/>
            <a:ext cx="53471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On ne prend en compte que les critères d’évaluation de la connaissance </a:t>
            </a:r>
            <a:r>
              <a:rPr lang="fr-FR" sz="1400" dirty="0" smtClean="0"/>
              <a:t>« Croquis à main levée » </a:t>
            </a:r>
            <a:r>
              <a:rPr lang="fr-FR" sz="1400" b="1" dirty="0" smtClean="0"/>
              <a:t>pour la compétence associée</a:t>
            </a:r>
            <a:r>
              <a:rPr lang="fr-FR" sz="1400" dirty="0" smtClean="0"/>
              <a:t>. NB : Dans la fiche de position de l’élève on n’indique le niveau qu’en face de la connaissance. Et en fin d’année, on affecte ce niveau à la compétence si les autres connaissances n’ont pas été travaillées.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2289452" y="3564821"/>
            <a:ext cx="4024323" cy="70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782908" y="3017539"/>
            <a:ext cx="3223537" cy="1149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768895" y="2679385"/>
            <a:ext cx="1169058" cy="481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7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9" grpId="0"/>
      <p:bldP spid="14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Plusieurs cas de gestion de l’évaluation à concevoir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7151" y="1266999"/>
            <a:ext cx="1051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Exemple : En 4</a:t>
            </a:r>
            <a:r>
              <a:rPr lang="fr-FR" baseline="30000" dirty="0" smtClean="0">
                <a:solidFill>
                  <a:srgbClr val="00B050"/>
                </a:solidFill>
              </a:rPr>
              <a:t>ème</a:t>
            </a:r>
            <a:r>
              <a:rPr lang="fr-FR" dirty="0" smtClean="0">
                <a:solidFill>
                  <a:srgbClr val="00B050"/>
                </a:solidFill>
              </a:rPr>
              <a:t>, dans une séquence sur l’imagination d’un parcours par un robot, les élèves ont </a:t>
            </a:r>
            <a:r>
              <a:rPr lang="fr-FR" dirty="0" smtClean="0">
                <a:solidFill>
                  <a:srgbClr val="00B050"/>
                </a:solidFill>
              </a:rPr>
              <a:t>appris </a:t>
            </a:r>
            <a:r>
              <a:rPr lang="fr-FR" dirty="0" smtClean="0">
                <a:solidFill>
                  <a:srgbClr val="00B050"/>
                </a:solidFill>
              </a:rPr>
              <a:t>à réaliser une « carte heuristique » et un « algorithme ».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Cas 2 : Plusieurs connaissances travaillées en classe pour une compétence donnée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594" y="1892726"/>
            <a:ext cx="8763433" cy="43993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504210" y="2948251"/>
            <a:ext cx="8281554" cy="10524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054927" y="5230856"/>
            <a:ext cx="7730835" cy="1081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03033" y="6333279"/>
            <a:ext cx="9936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/>
              <a:t>On prend en compte </a:t>
            </a:r>
            <a:r>
              <a:rPr lang="fr-FR" sz="1400" b="1" dirty="0" smtClean="0"/>
              <a:t>soit les critères d’évaluation des 2 connaissances(1</a:t>
            </a:r>
            <a:r>
              <a:rPr lang="fr-FR" sz="1400" b="1" dirty="0"/>
              <a:t>)</a:t>
            </a:r>
            <a:r>
              <a:rPr lang="fr-FR" sz="1400" b="1" dirty="0" smtClean="0"/>
              <a:t> </a:t>
            </a:r>
            <a:r>
              <a:rPr lang="fr-FR" sz="1400" dirty="0" smtClean="0"/>
              <a:t>en écrivant de </a:t>
            </a:r>
            <a:r>
              <a:rPr lang="fr-FR" sz="1400" b="1" dirty="0" smtClean="0"/>
              <a:t>nouveaux critères adaptés </a:t>
            </a:r>
            <a:r>
              <a:rPr lang="fr-FR" sz="1400" dirty="0" smtClean="0"/>
              <a:t>aux 2 connaissances, </a:t>
            </a:r>
            <a:r>
              <a:rPr lang="fr-FR" sz="1400" b="1" dirty="0" smtClean="0"/>
              <a:t>soit les critères de la compétence associée (2)</a:t>
            </a:r>
            <a:r>
              <a:rPr lang="fr-FR" sz="1400" dirty="0" smtClean="0"/>
              <a:t>,</a:t>
            </a:r>
            <a:r>
              <a:rPr lang="fr-FR" sz="1400" b="1" dirty="0" smtClean="0"/>
              <a:t> </a:t>
            </a:r>
            <a:r>
              <a:rPr lang="fr-FR" sz="1400" dirty="0" smtClean="0"/>
              <a:t>pour la conception de l’évaluation des élèves. 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10785763" y="499507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85763" y="276773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(2)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0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9" grpId="0"/>
      <p:bldP spid="16" grpId="0" animBg="1"/>
      <p:bldP spid="18" grpId="0" animBg="1"/>
      <p:bldP spid="14" grpId="0"/>
      <p:bldP spid="1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79" y="2138921"/>
            <a:ext cx="3466157" cy="45940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Plusieurs cas de gestion de l’évaluation à concevoir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7151" y="1266999"/>
            <a:ext cx="1051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Exemple : En 4</a:t>
            </a:r>
            <a:r>
              <a:rPr lang="fr-FR" baseline="30000" dirty="0" smtClean="0">
                <a:solidFill>
                  <a:srgbClr val="00B050"/>
                </a:solidFill>
              </a:rPr>
              <a:t>ème</a:t>
            </a:r>
            <a:r>
              <a:rPr lang="fr-FR" dirty="0" smtClean="0">
                <a:solidFill>
                  <a:srgbClr val="00B050"/>
                </a:solidFill>
              </a:rPr>
              <a:t>, dans une séquence sur l’imagination d’un parcours par un robot, les élèves ont appris à réaliser une « carte heuristique » et un « algorithme ».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Cas 2 : Plusieurs connaissances travaillées en classe pour une compétence donnée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0141528" y="2138921"/>
            <a:ext cx="19271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/>
              <a:t>Dans ce cas 2 on a rédigé de </a:t>
            </a:r>
            <a:r>
              <a:rPr lang="fr-FR" sz="1400" b="1" dirty="0" smtClean="0"/>
              <a:t>nouveaux critères adaptés aux 2 connaissances </a:t>
            </a:r>
            <a:r>
              <a:rPr lang="fr-FR" sz="1400" dirty="0" smtClean="0"/>
              <a:t>à évaluer «Carte heuristique» et « Algorithme ».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265" y="2024620"/>
            <a:ext cx="3458137" cy="4597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0141528" y="3738668"/>
            <a:ext cx="1927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/>
              <a:t>NB : Dans la </a:t>
            </a:r>
            <a:r>
              <a:rPr lang="fr-FR" sz="1400" b="1" dirty="0" smtClean="0"/>
              <a:t>fiche de position </a:t>
            </a:r>
            <a:r>
              <a:rPr lang="fr-FR" sz="1400" dirty="0" smtClean="0"/>
              <a:t>de l’élève on n’indique le niveau qu’</a:t>
            </a:r>
            <a:r>
              <a:rPr lang="fr-FR" sz="1400" b="1" dirty="0" smtClean="0"/>
              <a:t>en face des connaissances évaluées</a:t>
            </a:r>
            <a:r>
              <a:rPr lang="fr-FR" sz="1400" dirty="0" smtClean="0"/>
              <a:t>. </a:t>
            </a:r>
          </a:p>
          <a:p>
            <a:pPr algn="just"/>
            <a:r>
              <a:rPr lang="fr-FR" sz="1400" dirty="0" smtClean="0"/>
              <a:t>Et en </a:t>
            </a:r>
            <a:r>
              <a:rPr lang="fr-FR" sz="1400" b="1" dirty="0" smtClean="0"/>
              <a:t>fin d’année</a:t>
            </a:r>
            <a:r>
              <a:rPr lang="fr-FR" sz="1400" dirty="0" smtClean="0"/>
              <a:t>, on affecte le </a:t>
            </a:r>
            <a:r>
              <a:rPr lang="fr-FR" sz="1400" b="1" dirty="0" smtClean="0"/>
              <a:t>niveau le plus bas à la compétence</a:t>
            </a:r>
            <a:r>
              <a:rPr lang="fr-FR" sz="1400" dirty="0" smtClean="0"/>
              <a:t> si les autres connaissances n’ont pas été travaillées.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 rot="21157057">
            <a:off x="4859016" y="2897613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N2-Question connaissance 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21157057">
            <a:off x="4974324" y="4297437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N2-Question connaissance 2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1157057">
            <a:off x="4859017" y="5604591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N3-Question connaissance 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1157057">
            <a:off x="7859266" y="2537304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N3-Question connaissance 2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21157057">
            <a:off x="7821026" y="4059427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N4-Question connaissance 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21157057">
            <a:off x="7859267" y="5604590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N4-Question connaissance 2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288" y="1900910"/>
            <a:ext cx="3435241" cy="4594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759202" y="3036113"/>
            <a:ext cx="722403" cy="725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315050" y="3761509"/>
            <a:ext cx="3080306" cy="436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rot="21157057">
            <a:off x="1895984" y="4561614"/>
            <a:ext cx="2146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N1-Question connaissances 1-2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1157057">
            <a:off x="2290558" y="5387881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N1-Question connaissance 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1157057">
            <a:off x="2290556" y="5991997"/>
            <a:ext cx="1960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N1-Question connaissance 2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4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20" grpId="0" animBg="1"/>
      <p:bldP spid="17" grpId="0" animBg="1"/>
      <p:bldP spid="32" grpId="0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Exemple commenté de la conception d’une évaluation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15044" y="5179810"/>
            <a:ext cx="5126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L’objectif de ces questions est de permettre de s’assurer que les élèves ont des connaissances, tout en permettant à tous les élèves d’atteindre le niveau 1 en leur fournissant suffisamment d’informations pour éviter des problèmes cognitifs.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8960" y="5441193"/>
            <a:ext cx="4632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Pour l’exemple, 2 connaissances associées sont évaluées pour la compétence associées OTSCIS-2-1.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151" y="1335374"/>
            <a:ext cx="530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1-Compléter l’entête du masque de l’évaluation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6615044" y="1335374"/>
            <a:ext cx="4523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2-Rédiger des questions de niveau N1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Exemple de conception d’une évaluation en 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: 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09" y="1758936"/>
            <a:ext cx="5303975" cy="36670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044" y="1754842"/>
            <a:ext cx="5303974" cy="3294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47151" y="5964413"/>
            <a:ext cx="5354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Tous </a:t>
            </a:r>
            <a:r>
              <a:rPr lang="fr-FR" sz="1400" b="1" dirty="0">
                <a:solidFill>
                  <a:srgbClr val="FF0000"/>
                </a:solidFill>
              </a:rPr>
              <a:t>ces critères sont généralistes, et </a:t>
            </a:r>
            <a:r>
              <a:rPr lang="fr-FR" sz="1400" b="1" dirty="0" smtClean="0">
                <a:solidFill>
                  <a:srgbClr val="FF0000"/>
                </a:solidFill>
              </a:rPr>
              <a:t>seront donc à </a:t>
            </a:r>
            <a:r>
              <a:rPr lang="fr-FR" sz="1400" b="1" dirty="0">
                <a:solidFill>
                  <a:srgbClr val="FF0000"/>
                </a:solidFill>
              </a:rPr>
              <a:t>adapter par chaque enseignant en fonction des activités menées en classe, du niveau des élèves, de leur vocabulaire, des supports utilisés ...</a:t>
            </a:r>
            <a:endParaRPr lang="fr-FR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3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/>
      <p:bldP spid="8" grpId="0"/>
      <p:bldP spid="10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Exemple commenté de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 conception 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d’une évaluation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15044" y="5521306"/>
            <a:ext cx="5296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L’objectif des questions de niveau 3 est de juger de la capacité des élèves à mettre en œuvre, à utiliser les connaissances pour mettre en œuvre la compétence associée.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708" y="6192789"/>
            <a:ext cx="5253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L’objectif des questions de niveau 2 est de juger de leur compréhension de la compétence associée aux connaissances.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151" y="1312511"/>
            <a:ext cx="530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3-Rédiger des questions de niveau N2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6615044" y="1312511"/>
            <a:ext cx="4523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4-Rédiger des questions de niveau N3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Exemple de conception d’une évaluation en 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: 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09" y="1731979"/>
            <a:ext cx="5303975" cy="4410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858" y="1748954"/>
            <a:ext cx="5296160" cy="3772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6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Exemple commenté de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 conception 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d’une évaluation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57787" y="2433775"/>
            <a:ext cx="529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Les questions du niveau 4 peuvent répondre à une tâche complexe à partir d’une situation connue des élèves.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7787" y="1695111"/>
            <a:ext cx="5253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L’objectif des questions de niveau 4 est de vérifier que les élèves « maîtrisent » la compétence associée avec sa/ses connaissance(s) associée(s) et qu’ils ont dépassé le niveau 3 attendu.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151" y="1312511"/>
            <a:ext cx="530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5-Rédiger des questions de niveau N4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Exemple de conception d’une évaluation en 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: 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894" y="1736994"/>
            <a:ext cx="5125873" cy="5034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657787" y="3087343"/>
            <a:ext cx="5208631" cy="329320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rgbClr val="FF0000"/>
                </a:solidFill>
              </a:rPr>
              <a:t>Quelques mots clés pour la conception des questions des évaluations en lien avec les 4 niveaux taxonomiques :</a:t>
            </a:r>
          </a:p>
          <a:p>
            <a:pPr algn="just"/>
            <a:r>
              <a:rPr lang="fr-FR" sz="1200" dirty="0"/>
              <a:t>1.    </a:t>
            </a:r>
            <a:r>
              <a:rPr lang="fr-FR" sz="1200" b="1" dirty="0"/>
              <a:t>Connaissance </a:t>
            </a:r>
            <a:r>
              <a:rPr lang="fr-FR" sz="1200" dirty="0"/>
              <a:t>: arranger, définir, dupliquer, étiqueter, lister, mémoriser, nommer, ordonner, identifier, relier, rappeler, répéter, reproduire.</a:t>
            </a:r>
          </a:p>
          <a:p>
            <a:pPr algn="just"/>
            <a:r>
              <a:rPr lang="fr-FR" sz="1200" dirty="0"/>
              <a:t>2.    </a:t>
            </a:r>
            <a:r>
              <a:rPr lang="fr-FR" sz="1200" b="1" dirty="0"/>
              <a:t>Compréhension </a:t>
            </a:r>
            <a:r>
              <a:rPr lang="fr-FR" sz="1200" dirty="0"/>
              <a:t>:   classifier, décrire, discuter, expliquer, exprimer, identifier, indiquer, situer, reconnaitre, rapporter, reformuler, réviser, choisir, traduire</a:t>
            </a:r>
          </a:p>
          <a:p>
            <a:pPr algn="just"/>
            <a:r>
              <a:rPr lang="fr-FR" sz="1200" dirty="0"/>
              <a:t>3.    </a:t>
            </a:r>
            <a:r>
              <a:rPr lang="fr-FR" sz="1200" b="1" dirty="0"/>
              <a:t>Application </a:t>
            </a:r>
            <a:r>
              <a:rPr lang="fr-FR" sz="1200" dirty="0"/>
              <a:t>: appliquer, choisir, démontrer, employer, illustrer, interpréter, opérer, pratiquer, planifier, schématiser, résoudre, utiliser, écrire.</a:t>
            </a:r>
          </a:p>
          <a:p>
            <a:pPr algn="just"/>
            <a:r>
              <a:rPr lang="fr-FR" sz="1200" dirty="0"/>
              <a:t>4.    </a:t>
            </a:r>
            <a:r>
              <a:rPr lang="fr-FR" sz="1200" b="1" dirty="0"/>
              <a:t>Maitrise : </a:t>
            </a:r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/>
              <a:t>Analyse   </a:t>
            </a:r>
            <a:r>
              <a:rPr lang="fr-FR" sz="1200" dirty="0"/>
              <a:t>:   analyser,   estimer,   calculer,   catégoriser,   comparer,   contraster,   critiquer,   différencier, discriminer, distinguer, examiner, expérimenter, questionner, tester, cerner.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/>
              <a:t>Synthèse </a:t>
            </a:r>
            <a:r>
              <a:rPr lang="fr-FR" sz="1200" dirty="0"/>
              <a:t>: arranger, assembler, collecter, composer, construire, créer, concevoir, développer, formuler, gérer, organiser, planifier, préparer, proposer, installer, </a:t>
            </a:r>
            <a:r>
              <a:rPr lang="fr-FR" sz="1200" dirty="0" smtClean="0"/>
              <a:t>écrire.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 smtClean="0"/>
              <a:t>Evaluation </a:t>
            </a:r>
            <a:r>
              <a:rPr lang="fr-FR" sz="1200" dirty="0"/>
              <a:t>: arranger, argumenter, évaluer, rattacher, choisir, comparer, justifier, estimer, juger, prédire, chiffrer, élaguer, sélectionner, supporter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7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Sommaire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941688" y="904010"/>
            <a:ext cx="10345881" cy="5553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fr-FR" dirty="0" smtClean="0"/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Rappels sur la </a:t>
            </a:r>
            <a:r>
              <a:rPr lang="fr-FR" b="1" dirty="0" smtClean="0"/>
              <a:t>structuration d’une séquence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Constats</a:t>
            </a:r>
            <a:r>
              <a:rPr lang="fr-FR" dirty="0" smtClean="0"/>
              <a:t> pour l’évaluation sommative avec une </a:t>
            </a:r>
            <a:r>
              <a:rPr lang="fr-FR" b="1" dirty="0" smtClean="0"/>
              <a:t>logique « </a:t>
            </a:r>
            <a:r>
              <a:rPr lang="fr-FR" b="1" dirty="0" err="1" smtClean="0"/>
              <a:t>Curriculaire</a:t>
            </a:r>
            <a:r>
              <a:rPr lang="fr-FR" b="1" dirty="0" smtClean="0"/>
              <a:t> »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b="1" dirty="0" smtClean="0"/>
              <a:t>risques ou difficultés </a:t>
            </a:r>
            <a:r>
              <a:rPr lang="fr-FR" dirty="0" smtClean="0"/>
              <a:t>pour l’évaluation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Problème complexe </a:t>
            </a:r>
            <a:r>
              <a:rPr lang="fr-FR" dirty="0" smtClean="0"/>
              <a:t>de l’évaluation et </a:t>
            </a:r>
            <a:r>
              <a:rPr lang="fr-FR" b="1" dirty="0" smtClean="0"/>
              <a:t>hypothèses</a:t>
            </a:r>
            <a:r>
              <a:rPr lang="fr-FR" dirty="0" smtClean="0"/>
              <a:t> 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Des </a:t>
            </a:r>
            <a:r>
              <a:rPr lang="fr-FR" b="1" dirty="0" smtClean="0"/>
              <a:t>outils à disposition pour gérer </a:t>
            </a:r>
            <a:r>
              <a:rPr lang="fr-FR" dirty="0" smtClean="0"/>
              <a:t>l’évaluation sommative</a:t>
            </a:r>
            <a:br>
              <a:rPr lang="fr-FR" dirty="0" smtClean="0"/>
            </a:br>
            <a:r>
              <a:rPr lang="fr-FR" dirty="0" smtClean="0"/>
              <a:t>	&gt; </a:t>
            </a:r>
            <a:r>
              <a:rPr lang="fr-FR" sz="1800" i="1" dirty="0" smtClean="0"/>
              <a:t>Le modèle commun d’évaluation</a:t>
            </a:r>
          </a:p>
          <a:p>
            <a:pPr lvl="1" algn="l"/>
            <a:r>
              <a:rPr lang="fr-FR" dirty="0"/>
              <a:t>	</a:t>
            </a:r>
            <a:r>
              <a:rPr lang="fr-FR" dirty="0" smtClean="0"/>
              <a:t>&gt; </a:t>
            </a:r>
            <a:r>
              <a:rPr lang="fr-FR" sz="1800" i="1" dirty="0" smtClean="0"/>
              <a:t>Le tableau des critères d’objectifs harmonisé</a:t>
            </a:r>
            <a:endParaRPr lang="fr-FR" i="1" dirty="0" smtClean="0"/>
          </a:p>
          <a:p>
            <a:pPr lvl="1" algn="l"/>
            <a:r>
              <a:rPr lang="fr-FR" dirty="0"/>
              <a:t>	</a:t>
            </a:r>
            <a:r>
              <a:rPr lang="fr-FR" dirty="0" smtClean="0"/>
              <a:t>&gt; </a:t>
            </a:r>
            <a:r>
              <a:rPr lang="fr-FR" sz="1800" i="1" dirty="0" smtClean="0"/>
              <a:t>La fiche de position des compétences de l’élève au Cycle 4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b="1" dirty="0" smtClean="0"/>
              <a:t>tableau des critères d’objectifs </a:t>
            </a:r>
            <a:r>
              <a:rPr lang="fr-FR" dirty="0" smtClean="0"/>
              <a:t>par niveaux et principes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Principe d’utilisation </a:t>
            </a:r>
            <a:r>
              <a:rPr lang="fr-FR" dirty="0" smtClean="0"/>
              <a:t>des critères pour l’évaluation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Conséquences</a:t>
            </a:r>
            <a:r>
              <a:rPr lang="fr-FR" dirty="0" smtClean="0"/>
              <a:t> et intérêts pour la </a:t>
            </a:r>
            <a:r>
              <a:rPr lang="fr-FR" b="1" dirty="0" smtClean="0"/>
              <a:t>stratégie globale d’évaluation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Plusieurs </a:t>
            </a:r>
            <a:r>
              <a:rPr lang="fr-FR" b="1" dirty="0" smtClean="0"/>
              <a:t>cas de gestion de l’évaluation </a:t>
            </a:r>
            <a:r>
              <a:rPr lang="fr-FR" dirty="0" smtClean="0"/>
              <a:t>à concevoir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Exemple commenté </a:t>
            </a:r>
            <a:r>
              <a:rPr lang="fr-FR" dirty="0" smtClean="0"/>
              <a:t>de la </a:t>
            </a:r>
            <a:r>
              <a:rPr lang="fr-FR" b="1" dirty="0" smtClean="0"/>
              <a:t>conception</a:t>
            </a:r>
            <a:r>
              <a:rPr lang="fr-FR" dirty="0" smtClean="0"/>
              <a:t> d’une évaluation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b="1" dirty="0" smtClean="0"/>
              <a:t>Exploitation d’une évaluation </a:t>
            </a:r>
            <a:r>
              <a:rPr lang="fr-FR" dirty="0" smtClean="0"/>
              <a:t>et affectation des niveaux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fr-FR" dirty="0" smtClean="0"/>
              <a:t>Exploitation de la </a:t>
            </a:r>
            <a:r>
              <a:rPr lang="fr-FR" b="1" dirty="0" smtClean="0"/>
              <a:t>fiche de synthèse des compétences de l’élève</a:t>
            </a:r>
          </a:p>
          <a:p>
            <a:pPr marL="800100" lvl="1" indent="-342900" algn="l">
              <a:buFont typeface="+mj-lt"/>
              <a:buAutoNum type="arabicPeriod"/>
            </a:pPr>
            <a:endParaRPr lang="fr-FR" dirty="0" smtClean="0"/>
          </a:p>
          <a:p>
            <a:pPr marL="971550" lvl="1" indent="-514350" algn="l">
              <a:buFont typeface="+mj-lt"/>
              <a:buAutoNum type="arabicPeriod"/>
            </a:pPr>
            <a:endParaRPr lang="fr-FR" dirty="0" smtClean="0"/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Principe de lecture des critères d’évaluation par niveau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Conséquences d’utilisation du tableau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3 cas d’exploitation du tableau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Conception d’une évaluation (en-tête)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Conception d’une évaluation (N1, N2, N3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Correction et exploitation de l’évaluation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fr-FR" dirty="0" smtClean="0"/>
              <a:t>Gestion des compétences des élèves (Divers cas)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1005">
            <a:off x="8949335" y="1988929"/>
            <a:ext cx="2925143" cy="41422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1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Exploitation de l’évaluation et affectation des niveaux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434" y="5587107"/>
            <a:ext cx="6737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L’élève obtient le niveau 1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quoi qu’il arrive car il n’y a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pas de niveau 0</a:t>
            </a:r>
          </a:p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L’élève obtient le niveau 2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si les réponses du niveau 1 et 2 sont correctes mais trop d’erreurs dans les niveaux 3 et 4.</a:t>
            </a:r>
          </a:p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L’élève obtient le niveau 3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si les réponses des niveaux 1,2,3 sont correctes mais trop d’erreurs dans le niveau 4.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34" y="911533"/>
            <a:ext cx="6737323" cy="4657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853524" y="891086"/>
            <a:ext cx="42569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</a:rPr>
              <a:t>Que faire si l’élève a réussi le niveau 3 avec des erreurs dans le niveau 1 ou dans le niveau 2 ? </a:t>
            </a:r>
          </a:p>
          <a:p>
            <a:pPr algn="just"/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</a:rPr>
              <a:t>Le choix de niveau est à la liberté de jugement de l’enseignant en fonction des erreurs commises par l’élève.</a:t>
            </a:r>
          </a:p>
          <a:p>
            <a:pPr algn="just"/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</a:rPr>
              <a:t>Cependant, si un élève répond correctement à des questions de niveau 3, on peut imaginer qu’il a obtenu le niveau 1 et 2. </a:t>
            </a:r>
          </a:p>
          <a:p>
            <a:pPr algn="just"/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</a:rPr>
              <a:t>(L’élève a le droit à des erreurs d’inattention comme il peut être confronté à des choix de questions peut être involontairement inappropriés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fr-FR" sz="1300" b="1" dirty="0">
                <a:solidFill>
                  <a:schemeClr val="accent6">
                    <a:lumMod val="50000"/>
                  </a:schemeClr>
                </a:solidFill>
              </a:rPr>
              <a:t>Que faire si l’élève a </a:t>
            </a:r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</a:rPr>
              <a:t>répondu aux 4 niveaux avec </a:t>
            </a:r>
            <a:r>
              <a:rPr lang="fr-FR" sz="1300" b="1" dirty="0">
                <a:solidFill>
                  <a:schemeClr val="accent6">
                    <a:lumMod val="50000"/>
                  </a:schemeClr>
                </a:solidFill>
              </a:rPr>
              <a:t>des erreurs dans </a:t>
            </a:r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</a:rPr>
              <a:t>tous les niveaux ? </a:t>
            </a:r>
          </a:p>
          <a:p>
            <a:pPr algn="just"/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</a:rPr>
              <a:t>On est tenté de ne mettre que le Niveau 2 car l’ensemble de la copie est trop imprécise et l’objectifs n’est que partiellement atteint.</a:t>
            </a:r>
            <a:endParaRPr lang="fr-FR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3524" y="5557877"/>
            <a:ext cx="4044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Enfin, tous ces principes et stratégies intervenant dans les évaluations doivent être expliqués aux élèves avant la première évaluation pour qu’ils puissent comprendre le sens des évaluations.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53524" y="3599520"/>
            <a:ext cx="42569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Comment affecter une note si besoin ? </a:t>
            </a:r>
          </a:p>
          <a:p>
            <a:pPr algn="just"/>
            <a:r>
              <a:rPr lang="fr-FR" sz="1300" dirty="0" smtClean="0">
                <a:solidFill>
                  <a:schemeClr val="accent6">
                    <a:lumMod val="50000"/>
                  </a:schemeClr>
                </a:solidFill>
              </a:rPr>
              <a:t>On entoure une des graduations dans la règle « Mon niveau de maitrise »</a:t>
            </a:r>
          </a:p>
          <a:p>
            <a:pPr algn="just"/>
            <a:r>
              <a:rPr lang="fr-FR" sz="1300" dirty="0" smtClean="0">
                <a:solidFill>
                  <a:schemeClr val="accent6">
                    <a:lumMod val="50000"/>
                  </a:schemeClr>
                </a:solidFill>
              </a:rPr>
              <a:t>Niveau 1 = 04/20, Niveau 2 = 09/20, Niveau 3 = 14/20, Niveau 4 = 20/20</a:t>
            </a:r>
          </a:p>
          <a:p>
            <a:pPr algn="just"/>
            <a:r>
              <a:rPr lang="fr-FR" sz="1300" dirty="0" smtClean="0">
                <a:solidFill>
                  <a:schemeClr val="accent6">
                    <a:lumMod val="50000"/>
                  </a:schemeClr>
                </a:solidFill>
              </a:rPr>
              <a:t>Cependant, il convient de faire varier la note en fonction du contenu de l’évaluation : Une élève qui a obtenu le niveau 2 peut obtenir 10 ou plus en fonction de ses réussites dans les niveaux 3 et 4 de l’évaluation</a:t>
            </a:r>
            <a:endParaRPr lang="fr-FR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9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Exploitation de la fiche de synthèse des compétences élève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6434" y="5774750"/>
            <a:ext cx="75392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Enfin, les enseignants d’un établissement conservent la fiche de synthèse des compétences de chaque élève, tout en la mettant à disposition des élèves et des familles (un format numérique partagé parait judicieux).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34" y="891086"/>
            <a:ext cx="7539293" cy="4627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8525727" y="860580"/>
            <a:ext cx="34861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Principes d’utilisation de la fiche de synthèse élève :</a:t>
            </a:r>
          </a:p>
          <a:p>
            <a:pPr algn="just"/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fr-FR" sz="1400" b="1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, 4</a:t>
            </a:r>
            <a:r>
              <a:rPr lang="fr-FR" sz="1400" b="1" baseline="30000" dirty="0" smtClean="0">
                <a:solidFill>
                  <a:schemeClr val="accent6">
                    <a:lumMod val="50000"/>
                  </a:schemeClr>
                </a:solidFill>
              </a:rPr>
              <a:t>ème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 et 3</a:t>
            </a:r>
            <a:r>
              <a:rPr lang="fr-FR" sz="1400" b="1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l’enseignant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complète en fonction des évaluations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réalisées pendant l’année scolaire.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25727" y="5537975"/>
            <a:ext cx="3486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En fin de Cycle 4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l’enseignant détermine le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niveau atteint de l’élève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en se référant aux colonnes de 3</a:t>
            </a:r>
            <a:r>
              <a:rPr lang="fr-FR" sz="1400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 du tableau et aux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descripteurs de compétences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25727" y="4057042"/>
            <a:ext cx="3486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En 5</a:t>
            </a:r>
            <a:r>
              <a:rPr lang="fr-FR" sz="1400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4</a:t>
            </a:r>
            <a:r>
              <a:rPr lang="fr-FR" sz="1400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 les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niveaux proposés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dans les critères d’objectifs sont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adaptés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 et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en dessous des attentes des descripteurs de fin de cycle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 Ces niveaux atteints sont donc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à confirmer en 3</a:t>
            </a:r>
            <a:r>
              <a:rPr lang="fr-FR" sz="1400" b="1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 Et </a:t>
            </a:r>
            <a:r>
              <a:rPr lang="fr-FR" sz="1400" u="sng" dirty="0" smtClean="0">
                <a:solidFill>
                  <a:schemeClr val="accent6">
                    <a:lumMod val="50000"/>
                  </a:schemeClr>
                </a:solidFill>
              </a:rPr>
              <a:t>il convient de revoir le maximum de compétences en 3</a:t>
            </a:r>
            <a:r>
              <a:rPr lang="fr-FR" sz="1400" u="sng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5727" y="2123894"/>
            <a:ext cx="3486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Lorsque l’enseignant a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évalué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 une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connaissance d’une compétence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il place le niveau dans la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ligne de la connaissance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 Il peut évaluer d’autres connaissances de cette compétence. En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fin d’année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, l’enseignant affecte un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niveau à la compétence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en prenant normalement le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niveau le plus bas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des connaissances évaluées.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53963" y="1775966"/>
            <a:ext cx="499729" cy="1945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453963" y="3721395"/>
            <a:ext cx="499729" cy="435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51406" y="1775966"/>
            <a:ext cx="588334" cy="1945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251406" y="4082180"/>
            <a:ext cx="935664" cy="1359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6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7" grpId="0"/>
      <p:bldP spid="15" grpId="0"/>
      <p:bldP spid="14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Rappels : la structuration d’une séquence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34" y="947917"/>
            <a:ext cx="6956473" cy="582402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7574973" y="1049483"/>
            <a:ext cx="4291445" cy="192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L’enseignant prévoit l’évaluation </a:t>
            </a:r>
            <a:r>
              <a:rPr lang="fr-FR" dirty="0"/>
              <a:t>et </a:t>
            </a:r>
            <a:r>
              <a:rPr lang="fr-FR" b="1" dirty="0"/>
              <a:t>identifie des niveaux de réussite </a:t>
            </a:r>
            <a:r>
              <a:rPr lang="fr-FR" dirty="0"/>
              <a:t>avant d’organiser les activités des élèves pour proposer des apprentissages adaptés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627763" y="2974250"/>
            <a:ext cx="1586448" cy="1576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27172" y="4900097"/>
            <a:ext cx="2602328" cy="752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574973" y="5105010"/>
            <a:ext cx="4291445" cy="118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/>
              <a:t>L’évaluation permet à </a:t>
            </a:r>
            <a:r>
              <a:rPr lang="fr-FR" b="1" dirty="0" smtClean="0"/>
              <a:t>l’élève de situer son niveau </a:t>
            </a:r>
            <a:r>
              <a:rPr lang="fr-FR" dirty="0" smtClean="0"/>
              <a:t>de compétence atteint </a:t>
            </a:r>
            <a:r>
              <a:rPr lang="fr-FR" b="1" dirty="0" smtClean="0"/>
              <a:t>grâce à des critères de réussite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574973" y="3109924"/>
            <a:ext cx="4291445" cy="179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b="1" dirty="0" smtClean="0"/>
              <a:t>L’élève </a:t>
            </a:r>
            <a:r>
              <a:rPr lang="fr-FR" b="1" dirty="0"/>
              <a:t>est évalué </a:t>
            </a:r>
            <a:r>
              <a:rPr lang="fr-FR" dirty="0"/>
              <a:t>par une/des </a:t>
            </a:r>
            <a:r>
              <a:rPr lang="fr-FR" b="1" dirty="0"/>
              <a:t>évaluations sommatives  </a:t>
            </a:r>
            <a:r>
              <a:rPr lang="fr-FR" dirty="0"/>
              <a:t>après avoir participé à des activités d’apprentissage en classe et les structurations des connaissances par l’enseignant</a:t>
            </a:r>
            <a:r>
              <a:rPr lang="fr-FR" dirty="0" smtClean="0"/>
              <a:t>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7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9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Divers constats pour la gestion de l’évaluation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2881" y="1526426"/>
            <a:ext cx="10379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Pour le </a:t>
            </a:r>
            <a:r>
              <a:rPr lang="fr-FR" sz="2000" b="1" dirty="0" smtClean="0"/>
              <a:t>Cycle 4</a:t>
            </a:r>
            <a:r>
              <a:rPr lang="fr-FR" sz="2000" dirty="0" smtClean="0"/>
              <a:t>, le texte officiel précise </a:t>
            </a:r>
            <a:r>
              <a:rPr lang="fr-FR" sz="2000" b="1" dirty="0" smtClean="0"/>
              <a:t>27 compétences disciplinaires </a:t>
            </a:r>
            <a:r>
              <a:rPr lang="fr-FR" sz="2000" dirty="0" smtClean="0"/>
              <a:t>à faire acquérir sur </a:t>
            </a:r>
            <a:r>
              <a:rPr lang="fr-FR" sz="2000" b="1" dirty="0" smtClean="0"/>
              <a:t>3 ans</a:t>
            </a:r>
            <a:r>
              <a:rPr lang="fr-FR" sz="2000" dirty="0" smtClean="0"/>
              <a:t>. 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147151" y="873709"/>
            <a:ext cx="10615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Divers constats pour mettre en œuvre les évaluations des élèves au Cycle 4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82881" y="6008213"/>
            <a:ext cx="1037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Les </a:t>
            </a:r>
            <a:r>
              <a:rPr lang="fr-FR" sz="2000" b="1" dirty="0" smtClean="0"/>
              <a:t>élèves</a:t>
            </a:r>
            <a:r>
              <a:rPr lang="fr-FR" sz="2000" dirty="0" smtClean="0"/>
              <a:t> doivent être </a:t>
            </a:r>
            <a:r>
              <a:rPr lang="fr-FR" sz="2000" b="1" dirty="0" smtClean="0"/>
              <a:t>informés</a:t>
            </a:r>
            <a:r>
              <a:rPr lang="fr-FR" sz="2000" dirty="0" smtClean="0"/>
              <a:t> et </a:t>
            </a:r>
            <a:r>
              <a:rPr lang="fr-FR" sz="2000" b="1" dirty="0" smtClean="0"/>
              <a:t>comprendre les critères de réussite </a:t>
            </a:r>
            <a:r>
              <a:rPr lang="fr-FR" sz="2000" dirty="0" smtClean="0"/>
              <a:t>des compétences évaluées.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82881" y="4265637"/>
            <a:ext cx="103796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Pour certaines compétences, </a:t>
            </a:r>
            <a:r>
              <a:rPr lang="fr-FR" sz="2000" b="1" dirty="0" smtClean="0"/>
              <a:t>plusieurs connaissances associées </a:t>
            </a:r>
            <a:r>
              <a:rPr lang="fr-FR" sz="2000" dirty="0" smtClean="0"/>
              <a:t>ne sont </a:t>
            </a:r>
            <a:r>
              <a:rPr lang="fr-FR" sz="2000" b="1" dirty="0" smtClean="0"/>
              <a:t>pas forcément travaillées simultanément</a:t>
            </a:r>
            <a:r>
              <a:rPr lang="fr-FR" sz="2000" dirty="0" smtClean="0"/>
              <a:t> dans la même séquence. </a:t>
            </a:r>
            <a:br>
              <a:rPr lang="fr-FR" sz="2000" dirty="0" smtClean="0"/>
            </a:br>
            <a:r>
              <a:rPr lang="fr-FR" dirty="0" smtClean="0"/>
              <a:t>Exemple : « </a:t>
            </a:r>
            <a:r>
              <a:rPr lang="fr-FR" i="1" dirty="0" smtClean="0"/>
              <a:t>Exprimer sa pensée à l’aide d’outils de description adaptés …</a:t>
            </a:r>
            <a:r>
              <a:rPr lang="fr-FR" dirty="0" smtClean="0"/>
              <a:t> » avec les connaissances associées suivantes : «</a:t>
            </a:r>
            <a:r>
              <a:rPr lang="fr-FR" i="1" dirty="0" smtClean="0"/>
              <a:t>Croquis à main levée</a:t>
            </a:r>
            <a:r>
              <a:rPr lang="fr-FR" dirty="0" smtClean="0"/>
              <a:t>» et «</a:t>
            </a:r>
            <a:r>
              <a:rPr lang="fr-FR" i="1" dirty="0" smtClean="0"/>
              <a:t>Différents schémas</a:t>
            </a:r>
            <a:r>
              <a:rPr lang="fr-FR" dirty="0" smtClean="0"/>
              <a:t>» et «</a:t>
            </a:r>
            <a:r>
              <a:rPr lang="fr-FR" i="1" dirty="0" smtClean="0"/>
              <a:t>Carte heuristique</a:t>
            </a:r>
            <a:r>
              <a:rPr lang="fr-FR" dirty="0" smtClean="0"/>
              <a:t>» et «</a:t>
            </a:r>
            <a:r>
              <a:rPr lang="fr-FR" i="1" dirty="0" smtClean="0"/>
              <a:t>Notion d’algorithme</a:t>
            </a:r>
            <a:r>
              <a:rPr lang="fr-FR" dirty="0" smtClean="0"/>
              <a:t>» qui ne sont pas travaillées en même temps.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382881" y="3065309"/>
            <a:ext cx="103796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Certaines </a:t>
            </a:r>
            <a:r>
              <a:rPr lang="fr-FR" sz="2000" b="1" dirty="0" smtClean="0"/>
              <a:t>compétences</a:t>
            </a:r>
            <a:r>
              <a:rPr lang="fr-FR" sz="2000" dirty="0" smtClean="0"/>
              <a:t> très spécifiques peuvent être </a:t>
            </a:r>
            <a:r>
              <a:rPr lang="fr-FR" sz="2000" b="1" dirty="0" smtClean="0"/>
              <a:t>vues 2 </a:t>
            </a:r>
            <a:r>
              <a:rPr lang="fr-FR" sz="2000" b="1" dirty="0"/>
              <a:t>fois </a:t>
            </a:r>
            <a:r>
              <a:rPr lang="fr-FR" sz="2000" b="1" dirty="0" smtClean="0"/>
              <a:t>au minimum</a:t>
            </a:r>
            <a:r>
              <a:rPr lang="fr-FR" sz="2000" dirty="0" smtClean="0"/>
              <a:t>, et peut être 4 </a:t>
            </a:r>
            <a:r>
              <a:rPr lang="fr-FR" sz="2000" dirty="0"/>
              <a:t>ou 5 fois pour des compétences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 smtClean="0"/>
              <a:t>Exemple « </a:t>
            </a:r>
            <a:r>
              <a:rPr lang="fr-FR" i="1" dirty="0" smtClean="0"/>
              <a:t>Identifier </a:t>
            </a:r>
            <a:r>
              <a:rPr lang="fr-FR" i="1" dirty="0"/>
              <a:t>un besoin et énoncer un problème </a:t>
            </a:r>
            <a:r>
              <a:rPr lang="fr-FR" i="1" dirty="0" smtClean="0"/>
              <a:t>technique »</a:t>
            </a:r>
            <a:r>
              <a:rPr lang="fr-FR" dirty="0" smtClean="0"/>
              <a:t>.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382881" y="2141979"/>
            <a:ext cx="1037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La « </a:t>
            </a:r>
            <a:r>
              <a:rPr lang="fr-FR" sz="2000" b="1" dirty="0" smtClean="0"/>
              <a:t>logique </a:t>
            </a:r>
            <a:r>
              <a:rPr lang="fr-FR" sz="2000" b="1" dirty="0" err="1" smtClean="0"/>
              <a:t>curriculaire</a:t>
            </a:r>
            <a:r>
              <a:rPr lang="fr-FR" sz="2000" dirty="0" smtClean="0"/>
              <a:t> » des nouveaux programmes impose d’aborder ces 27 compétences </a:t>
            </a:r>
            <a:r>
              <a:rPr lang="fr-FR" sz="2000" b="1" dirty="0" smtClean="0"/>
              <a:t>plusieurs fois au cours du cycle</a:t>
            </a:r>
            <a:r>
              <a:rPr lang="fr-FR" sz="2000" dirty="0" smtClean="0"/>
              <a:t>. </a:t>
            </a:r>
            <a:endParaRPr lang="fr-FR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9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2" grpId="0"/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 risques ou difficultés pour l’évaluation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1208" y="1335374"/>
            <a:ext cx="10370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Risque de ne pas respecter de progression pour l’élève </a:t>
            </a:r>
            <a:r>
              <a:rPr lang="fr-FR" sz="2000" dirty="0" smtClean="0"/>
              <a:t>et d’avoir un </a:t>
            </a:r>
            <a:r>
              <a:rPr lang="fr-FR" sz="2000" b="1" dirty="0" smtClean="0"/>
              <a:t>niveau de difficulté </a:t>
            </a:r>
            <a:r>
              <a:rPr lang="fr-FR" sz="2000" dirty="0" smtClean="0"/>
              <a:t>des évaluations </a:t>
            </a:r>
            <a:r>
              <a:rPr lang="fr-FR" sz="2000" b="1" dirty="0" smtClean="0"/>
              <a:t>identiques</a:t>
            </a:r>
            <a:r>
              <a:rPr lang="fr-FR" sz="2000" dirty="0" smtClean="0"/>
              <a:t> pour les 5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, 4</a:t>
            </a:r>
            <a:r>
              <a:rPr lang="fr-FR" sz="2000" baseline="30000" dirty="0"/>
              <a:t>ème</a:t>
            </a:r>
            <a:r>
              <a:rPr lang="fr-FR" sz="2000" dirty="0" smtClean="0"/>
              <a:t>, 3</a:t>
            </a:r>
            <a:r>
              <a:rPr lang="fr-FR" sz="2000" baseline="30000" dirty="0" smtClean="0"/>
              <a:t>ème  </a:t>
            </a:r>
            <a:r>
              <a:rPr lang="fr-FR" sz="2000" dirty="0" smtClean="0"/>
              <a:t>puisque les compétences sont identiques sur tout le Cycle 4.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147151" y="873709"/>
            <a:ext cx="107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Divers risques peuvent apparaitre lors de l’évaluation des élèves dans le Cycle 4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361208" y="5622197"/>
            <a:ext cx="10370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Risque au final de </a:t>
            </a:r>
            <a:r>
              <a:rPr lang="fr-FR" sz="2000" b="1" dirty="0" smtClean="0"/>
              <a:t>ne pas pouvoir certifier des niveaux de compétences </a:t>
            </a:r>
            <a:r>
              <a:rPr lang="fr-FR" sz="2000" dirty="0" smtClean="0"/>
              <a:t>attendus en fin de Cycle 4 des élèves.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1361208" y="4720916"/>
            <a:ext cx="10370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Risque aussi d’</a:t>
            </a:r>
            <a:r>
              <a:rPr lang="fr-FR" sz="2000" b="1" dirty="0" smtClean="0"/>
              <a:t>évaluer des connaissances associées non travaillées </a:t>
            </a:r>
            <a:r>
              <a:rPr lang="fr-FR" sz="2000" dirty="0" smtClean="0"/>
              <a:t>en classe lors de l’évaluation d’une compétence regroupant plusieurs connaissances.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361207" y="3608555"/>
            <a:ext cx="10370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Risque lors d’un </a:t>
            </a:r>
            <a:r>
              <a:rPr lang="fr-FR" sz="2000" b="1" dirty="0" smtClean="0"/>
              <a:t>changement </a:t>
            </a:r>
            <a:r>
              <a:rPr lang="fr-FR" sz="2000" dirty="0" smtClean="0"/>
              <a:t>d’établissement, ou de </a:t>
            </a:r>
            <a:r>
              <a:rPr lang="fr-FR" sz="2000" b="1" dirty="0" smtClean="0"/>
              <a:t>niveau de classe </a:t>
            </a:r>
            <a:r>
              <a:rPr lang="fr-FR" sz="2000" dirty="0" smtClean="0"/>
              <a:t>et/ou d’</a:t>
            </a:r>
            <a:r>
              <a:rPr lang="fr-FR" sz="2000" b="1" dirty="0" smtClean="0"/>
              <a:t>enseignant</a:t>
            </a:r>
            <a:r>
              <a:rPr lang="fr-FR" sz="2000" dirty="0" smtClean="0"/>
              <a:t> de </a:t>
            </a:r>
            <a:r>
              <a:rPr lang="fr-FR" sz="2000" b="1" dirty="0" smtClean="0"/>
              <a:t>ne pas avoir une harmonie de critères </a:t>
            </a:r>
            <a:r>
              <a:rPr lang="fr-FR" sz="2000" dirty="0" smtClean="0"/>
              <a:t>de réussite aux évaluations et donc une progression cohérente.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361208" y="2765106"/>
            <a:ext cx="10370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Risque </a:t>
            </a:r>
            <a:r>
              <a:rPr lang="fr-FR" sz="2000" dirty="0" smtClean="0"/>
              <a:t>également de </a:t>
            </a:r>
            <a:r>
              <a:rPr lang="fr-FR" sz="2000" b="1" dirty="0"/>
              <a:t>créer des activités trop ambitieuses </a:t>
            </a:r>
            <a:r>
              <a:rPr lang="fr-FR" sz="2000" dirty="0" smtClean="0"/>
              <a:t>pour </a:t>
            </a:r>
            <a:r>
              <a:rPr lang="fr-FR" sz="2000" dirty="0"/>
              <a:t>les 5</a:t>
            </a:r>
            <a:r>
              <a:rPr lang="fr-FR" sz="2000" baseline="30000" dirty="0"/>
              <a:t>ème</a:t>
            </a:r>
            <a:r>
              <a:rPr lang="fr-FR" sz="2000" dirty="0"/>
              <a:t>, et pas assez pour les 4</a:t>
            </a:r>
            <a:r>
              <a:rPr lang="fr-FR" sz="2000" baseline="30000" dirty="0"/>
              <a:t>ème</a:t>
            </a:r>
            <a:r>
              <a:rPr lang="fr-FR" sz="2000" dirty="0"/>
              <a:t>, ou </a:t>
            </a:r>
            <a:r>
              <a:rPr lang="fr-FR" sz="2000" dirty="0" smtClean="0"/>
              <a:t>3</a:t>
            </a:r>
            <a:r>
              <a:rPr lang="fr-FR" sz="2000" baseline="30000" dirty="0" smtClean="0"/>
              <a:t>ème  </a:t>
            </a:r>
            <a:r>
              <a:rPr lang="fr-FR" sz="2000" dirty="0" smtClean="0"/>
              <a:t>et inversement de créer des activités trop simples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6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 problème complexe à résoudre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4760" y="2758031"/>
            <a:ext cx="2933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</a:t>
            </a:r>
            <a:r>
              <a:rPr lang="fr-FR" dirty="0"/>
              <a:t>utilisant une </a:t>
            </a:r>
            <a:r>
              <a:rPr lang="fr-FR" b="1" dirty="0"/>
              <a:t>méthode </a:t>
            </a:r>
            <a:r>
              <a:rPr lang="fr-FR" b="1" dirty="0" smtClean="0"/>
              <a:t>commune </a:t>
            </a:r>
            <a:r>
              <a:rPr lang="fr-FR" dirty="0" smtClean="0"/>
              <a:t>permettant de respecter </a:t>
            </a:r>
            <a:r>
              <a:rPr lang="fr-FR" dirty="0"/>
              <a:t>une </a:t>
            </a:r>
            <a:r>
              <a:rPr lang="fr-FR" b="1" dirty="0"/>
              <a:t>progressivité</a:t>
            </a:r>
            <a:r>
              <a:rPr lang="fr-FR" dirty="0"/>
              <a:t> dans la maîtrise des compétences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9348" y="5113994"/>
            <a:ext cx="3113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utilisant des </a:t>
            </a:r>
            <a:r>
              <a:rPr lang="fr-FR" b="1" dirty="0" smtClean="0"/>
              <a:t>outils communs</a:t>
            </a:r>
            <a:r>
              <a:rPr lang="fr-FR" dirty="0" smtClean="0"/>
              <a:t> pour l’évaluation des élèves au sein d’un établissement, au sein de l’Académie.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89348" y="2814674"/>
            <a:ext cx="3113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respectant des </a:t>
            </a:r>
            <a:r>
              <a:rPr lang="fr-FR" b="1" dirty="0"/>
              <a:t>critères </a:t>
            </a:r>
            <a:r>
              <a:rPr lang="fr-FR" b="1" dirty="0" smtClean="0"/>
              <a:t>d’objectifs communs </a:t>
            </a:r>
            <a:r>
              <a:rPr lang="fr-FR" dirty="0" smtClean="0"/>
              <a:t>suivant les niveaux de classe.</a:t>
            </a: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1217906" y="968976"/>
            <a:ext cx="10567554" cy="1582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Comment réaliser des évaluations sommatives respectant une logique « </a:t>
            </a:r>
            <a:r>
              <a:rPr lang="fr-FR" sz="2400" dirty="0" err="1" smtClean="0"/>
              <a:t>curriculaire</a:t>
            </a:r>
            <a:r>
              <a:rPr lang="fr-FR" sz="2400" dirty="0" smtClean="0"/>
              <a:t> » ?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1566516" y="2814674"/>
            <a:ext cx="2901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respectant des </a:t>
            </a:r>
            <a:r>
              <a:rPr lang="fr-FR" b="1" dirty="0" smtClean="0"/>
              <a:t>seuils taxonomiques </a:t>
            </a:r>
          </a:p>
          <a:p>
            <a:r>
              <a:rPr lang="fr-FR" dirty="0" smtClean="0"/>
              <a:t>1-Connaissance</a:t>
            </a:r>
          </a:p>
          <a:p>
            <a:r>
              <a:rPr lang="fr-FR" dirty="0" smtClean="0"/>
              <a:t>2-Compréhension</a:t>
            </a:r>
          </a:p>
          <a:p>
            <a:r>
              <a:rPr lang="fr-FR" dirty="0" smtClean="0"/>
              <a:t>3-Utilisation</a:t>
            </a:r>
          </a:p>
          <a:p>
            <a:r>
              <a:rPr lang="fr-FR" dirty="0" smtClean="0"/>
              <a:t>4-Maitrise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566516" y="4701186"/>
            <a:ext cx="2901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ayant des </a:t>
            </a:r>
            <a:r>
              <a:rPr lang="fr-FR" b="1" dirty="0" smtClean="0"/>
              <a:t>critères observables pour juger </a:t>
            </a:r>
            <a:r>
              <a:rPr lang="fr-FR" dirty="0" smtClean="0"/>
              <a:t>des acquisitions des élèves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566516" y="5756702"/>
            <a:ext cx="276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ayant des </a:t>
            </a:r>
            <a:r>
              <a:rPr lang="fr-FR" b="1" dirty="0" smtClean="0"/>
              <a:t>situations d’évaluations</a:t>
            </a:r>
            <a:r>
              <a:rPr lang="fr-FR" dirty="0" smtClean="0"/>
              <a:t> connues et </a:t>
            </a:r>
            <a:r>
              <a:rPr lang="fr-FR" b="1" dirty="0" smtClean="0"/>
              <a:t>comprises</a:t>
            </a:r>
            <a:r>
              <a:rPr lang="fr-FR" dirty="0" smtClean="0"/>
              <a:t> des élèves</a:t>
            </a:r>
            <a:endParaRPr lang="fr-FR" dirty="0"/>
          </a:p>
        </p:txBody>
      </p:sp>
      <p:sp>
        <p:nvSpPr>
          <p:cNvPr id="2" name="Rectangle à quatre flèches 1"/>
          <p:cNvSpPr/>
          <p:nvPr/>
        </p:nvSpPr>
        <p:spPr>
          <a:xfrm>
            <a:off x="5034759" y="4326889"/>
            <a:ext cx="2933847" cy="2341441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hypothèses de travail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386565" y="4155509"/>
            <a:ext cx="311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respectant des </a:t>
            </a:r>
            <a:r>
              <a:rPr lang="fr-FR" b="1" dirty="0" smtClean="0"/>
              <a:t>descripteurs de fin de cycle 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2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/>
      <p:bldP spid="14" grpId="0"/>
      <p:bldP spid="15" grpId="0"/>
      <p:bldP spid="10" grpId="0" animBg="1"/>
      <p:bldP spid="18" grpId="0"/>
      <p:bldP spid="19" grpId="0"/>
      <p:bldP spid="20" grpId="0"/>
      <p:bldP spid="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Outil 1 à utiliser : le « Modèle commun d’évaluation »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0" name="Rectangle avec flèche vers le bas 9"/>
          <p:cNvSpPr/>
          <p:nvPr/>
        </p:nvSpPr>
        <p:spPr>
          <a:xfrm>
            <a:off x="1070264" y="1045494"/>
            <a:ext cx="10785763" cy="9807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Des outils pour évaluer les élèves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654" y="1947868"/>
            <a:ext cx="3449781" cy="469532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934035" y="2628975"/>
            <a:ext cx="282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b="1" dirty="0" smtClean="0"/>
              <a:t>modèle commun d’évaluation</a:t>
            </a:r>
            <a:r>
              <a:rPr lang="fr-FR" dirty="0" smtClean="0"/>
              <a:t> comportant 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442" y="1947867"/>
            <a:ext cx="3470127" cy="4695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4934035" y="5121965"/>
            <a:ext cx="2829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4 niveaux de questions posées pour situer le niveau de l’élève.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934035" y="4286613"/>
            <a:ext cx="282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divers critères des niveaux évalués,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34035" y="3451261"/>
            <a:ext cx="282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libellés des compétences travaillées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 rot="6008663">
            <a:off x="4578198" y="3537400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5241551">
            <a:off x="7663535" y="3519343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14920880">
            <a:off x="7675803" y="4145940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 rot="6008663">
            <a:off x="4578199" y="4178667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rot="14920880">
            <a:off x="7656435" y="5297800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bas 30"/>
          <p:cNvSpPr/>
          <p:nvPr/>
        </p:nvSpPr>
        <p:spPr>
          <a:xfrm rot="6008663">
            <a:off x="4578199" y="5345054"/>
            <a:ext cx="307816" cy="4359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3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3" grpId="0"/>
      <p:bldP spid="19" grpId="0"/>
      <p:bldP spid="20" grpId="0"/>
      <p:bldP spid="21" grpId="0"/>
      <p:bldP spid="7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Outil 2 : le « Tableau des critères d’objectifs » harmonisés 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0" name="Rectangle avec flèche vers le bas 9"/>
          <p:cNvSpPr/>
          <p:nvPr/>
        </p:nvSpPr>
        <p:spPr>
          <a:xfrm>
            <a:off x="1070264" y="1045494"/>
            <a:ext cx="10785763" cy="9807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Des outils pour évaluer les élèves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1368" y="6272631"/>
            <a:ext cx="1104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Un </a:t>
            </a:r>
            <a:r>
              <a:rPr lang="fr-FR" b="1" dirty="0" smtClean="0"/>
              <a:t>catalogue de critères d’objectifs harmonisés </a:t>
            </a:r>
            <a:r>
              <a:rPr lang="fr-FR" dirty="0" smtClean="0"/>
              <a:t>par connaissance, par compétence, et par niveaux de classe.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864" y="2123057"/>
            <a:ext cx="10242175" cy="4019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2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 rot="16200000">
            <a:off x="6173273" y="-5361907"/>
            <a:ext cx="656823" cy="1138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Outil 3 : la « Fiche de position élève sur le Cycle 4 »</a:t>
            </a:r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56822"/>
            <a:ext cx="710390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Stratégies d’évaluation - Cycle 4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4"/>
            <a:ext cx="710388" cy="5327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569" y="6142653"/>
            <a:ext cx="822916" cy="629289"/>
          </a:xfrm>
          <a:prstGeom prst="rect">
            <a:avLst/>
          </a:prstGeom>
        </p:spPr>
      </p:pic>
      <p:sp>
        <p:nvSpPr>
          <p:cNvPr id="10" name="Rectangle avec flèche vers le bas 9"/>
          <p:cNvSpPr/>
          <p:nvPr/>
        </p:nvSpPr>
        <p:spPr>
          <a:xfrm>
            <a:off x="1070264" y="1045494"/>
            <a:ext cx="10785763" cy="9807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Des outils pour évaluer les élèves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69431" y="2514779"/>
            <a:ext cx="2699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Une </a:t>
            </a:r>
            <a:r>
              <a:rPr lang="fr-FR" b="1" dirty="0" smtClean="0"/>
              <a:t>fiche de position unique</a:t>
            </a:r>
            <a:r>
              <a:rPr lang="fr-FR" dirty="0" smtClean="0"/>
              <a:t> des niveaux de compétences pour </a:t>
            </a:r>
            <a:r>
              <a:rPr lang="fr-FR" b="1" dirty="0" smtClean="0"/>
              <a:t>chaque élève</a:t>
            </a:r>
            <a:r>
              <a:rPr lang="fr-FR" dirty="0" smtClean="0"/>
              <a:t> qui représente sa </a:t>
            </a:r>
            <a:r>
              <a:rPr lang="fr-FR" b="1" dirty="0" smtClean="0"/>
              <a:t>progression sur les 3 niveaux du Cycle 4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Fiche de position, </a:t>
            </a:r>
            <a:r>
              <a:rPr lang="fr-FR" dirty="0"/>
              <a:t>au format papier ou </a:t>
            </a:r>
            <a:r>
              <a:rPr lang="fr-FR" dirty="0" smtClean="0"/>
              <a:t>numérique, </a:t>
            </a:r>
            <a:r>
              <a:rPr lang="fr-FR" b="1" dirty="0" smtClean="0"/>
              <a:t>transmise entre enseignants </a:t>
            </a:r>
            <a:r>
              <a:rPr lang="fr-FR" dirty="0" smtClean="0"/>
              <a:t>suivant les classes de l’élève.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64" y="2086055"/>
            <a:ext cx="7539293" cy="4627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4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48&quot;&gt;&lt;object type=&quot;3&quot; unique_id=&quot;10149&quot;&gt;&lt;property id=&quot;20148&quot; value=&quot;5&quot;/&gt;&lt;property id=&quot;20300&quot; value=&quot;Diapositive 1&quot;/&gt;&lt;property id=&quot;20307&quot; value=&quot;257&quot;/&gt;&lt;/object&gt;&lt;object type=&quot;3&quot; unique_id=&quot;10150&quot;&gt;&lt;property id=&quot;20148&quot; value=&quot;5&quot;/&gt;&lt;property id=&quot;20300&quot; value=&quot;Diapositive 2&quot;/&gt;&lt;property id=&quot;20307&quot; value=&quot;258&quot;/&gt;&lt;/object&gt;&lt;object type=&quot;3&quot; unique_id=&quot;10151&quot;&gt;&lt;property id=&quot;20148&quot; value=&quot;5&quot;/&gt;&lt;property id=&quot;20300&quot; value=&quot;Diapositive 3&quot;/&gt;&lt;property id=&quot;20307&quot; value=&quot;259&quot;/&gt;&lt;/object&gt;&lt;object type=&quot;3&quot; unique_id=&quot;10152&quot;&gt;&lt;property id=&quot;20148&quot; value=&quot;5&quot;/&gt;&lt;property id=&quot;20300&quot; value=&quot;Diapositive 4&quot;/&gt;&lt;property id=&quot;20307&quot; value=&quot;260&quot;/&gt;&lt;/object&gt;&lt;object type=&quot;3&quot; unique_id=&quot;10153&quot;&gt;&lt;property id=&quot;20148&quot; value=&quot;5&quot;/&gt;&lt;property id=&quot;20300&quot; value=&quot;Diapositive 5&quot;/&gt;&lt;property id=&quot;20307&quot; value=&quot;261&quot;/&gt;&lt;/object&gt;&lt;object type=&quot;3&quot; unique_id=&quot;10154&quot;&gt;&lt;property id=&quot;20148&quot; value=&quot;5&quot;/&gt;&lt;property id=&quot;20300&quot; value=&quot;Diapositive 6&quot;/&gt;&lt;property id=&quot;20307&quot; value=&quot;262&quot;/&gt;&lt;/object&gt;&lt;object type=&quot;3&quot; unique_id=&quot;10155&quot;&gt;&lt;property id=&quot;20148&quot; value=&quot;5&quot;/&gt;&lt;property id=&quot;20300&quot; value=&quot;Diapositive 7&quot;/&gt;&lt;property id=&quot;20307&quot; value=&quot;263&quot;/&gt;&lt;/object&gt;&lt;object type=&quot;3&quot; unique_id=&quot;10156&quot;&gt;&lt;property id=&quot;20148&quot; value=&quot;5&quot;/&gt;&lt;property id=&quot;20300&quot; value=&quot;Diapositive 8&quot;/&gt;&lt;property id=&quot;20307&quot; value=&quot;270&quot;/&gt;&lt;/object&gt;&lt;object type=&quot;3&quot; unique_id=&quot;10157&quot;&gt;&lt;property id=&quot;20148&quot; value=&quot;5&quot;/&gt;&lt;property id=&quot;20300&quot; value=&quot;Diapositive 9&quot;/&gt;&lt;property id=&quot;20307&quot; value=&quot;267&quot;/&gt;&lt;/object&gt;&lt;object type=&quot;3&quot; unique_id=&quot;10158&quot;&gt;&lt;property id=&quot;20148&quot; value=&quot;5&quot;/&gt;&lt;property id=&quot;20300&quot; value=&quot;Diapositive 10&quot;/&gt;&lt;property id=&quot;20307&quot; value=&quot;266&quot;/&gt;&lt;/object&gt;&lt;object type=&quot;3&quot; unique_id=&quot;10159&quot;&gt;&lt;property id=&quot;20148&quot; value=&quot;5&quot;/&gt;&lt;property id=&quot;20300&quot; value=&quot;Diapositive 11&quot;/&gt;&lt;property id=&quot;20307&quot; value=&quot;268&quot;/&gt;&lt;/object&gt;&lt;object type=&quot;3&quot; unique_id=&quot;10160&quot;&gt;&lt;property id=&quot;20148&quot; value=&quot;5&quot;/&gt;&lt;property id=&quot;20300&quot; value=&quot;Diapositive 12&quot;/&gt;&lt;property id=&quot;20307&quot; value=&quot;274&quot;/&gt;&lt;/object&gt;&lt;object type=&quot;3&quot; unique_id=&quot;10161&quot;&gt;&lt;property id=&quot;20148&quot; value=&quot;5&quot;/&gt;&lt;property id=&quot;20300&quot; value=&quot;Diapositive 13&quot;/&gt;&lt;property id=&quot;20307&quot; value=&quot;269&quot;/&gt;&lt;/object&gt;&lt;object type=&quot;3&quot; unique_id=&quot;10162&quot;&gt;&lt;property id=&quot;20148&quot; value=&quot;5&quot;/&gt;&lt;property id=&quot;20300&quot; value=&quot;Diapositive 14&quot;/&gt;&lt;property id=&quot;20307&quot; value=&quot;272&quot;/&gt;&lt;/object&gt;&lt;object type=&quot;3&quot; unique_id=&quot;10163&quot;&gt;&lt;property id=&quot;20148&quot; value=&quot;5&quot;/&gt;&lt;property id=&quot;20300&quot; value=&quot;Diapositive 15&quot;/&gt;&lt;property id=&quot;20307&quot; value=&quot;280&quot;/&gt;&lt;/object&gt;&lt;object type=&quot;3&quot; unique_id=&quot;10164&quot;&gt;&lt;property id=&quot;20148&quot; value=&quot;5&quot;/&gt;&lt;property id=&quot;20300&quot; value=&quot;Diapositive 16&quot;/&gt;&lt;property id=&quot;20307&quot; value=&quot;275&quot;/&gt;&lt;/object&gt;&lt;object type=&quot;3&quot; unique_id=&quot;10165&quot;&gt;&lt;property id=&quot;20148&quot; value=&quot;5&quot;/&gt;&lt;property id=&quot;20300&quot; value=&quot;Diapositive 17&quot;/&gt;&lt;property id=&quot;20307&quot; value=&quot;279&quot;/&gt;&lt;/object&gt;&lt;object type=&quot;3&quot; unique_id=&quot;10166&quot;&gt;&lt;property id=&quot;20148&quot; value=&quot;5&quot;/&gt;&lt;property id=&quot;20300&quot; value=&quot;Diapositive 18&quot;/&gt;&lt;property id=&quot;20307&quot; value=&quot;276&quot;/&gt;&lt;/object&gt;&lt;object type=&quot;3&quot; unique_id=&quot;10167&quot;&gt;&lt;property id=&quot;20148&quot; value=&quot;5&quot;/&gt;&lt;property id=&quot;20300&quot; value=&quot;Diapositive 19&quot;/&gt;&lt;property id=&quot;20307&quot; value=&quot;277&quot;/&gt;&lt;/object&gt;&lt;object type=&quot;3&quot; unique_id=&quot;10168&quot;&gt;&lt;property id=&quot;20148&quot; value=&quot;5&quot;/&gt;&lt;property id=&quot;20300&quot; value=&quot;Diapositive 20&quot;/&gt;&lt;property id=&quot;20307&quot; value=&quot;278&quot;/&gt;&lt;/object&gt;&lt;object type=&quot;3&quot; unique_id=&quot;10169&quot;&gt;&lt;property id=&quot;20148&quot; value=&quot;5&quot;/&gt;&lt;property id=&quot;20300&quot; value=&quot;Diapositive 21&quot;/&gt;&lt;property id=&quot;20307&quot; value=&quot;271&quot;/&gt;&lt;/object&gt;&lt;object type=&quot;3&quot; unique_id=&quot;10170&quot;&gt;&lt;property id=&quot;20148&quot; value=&quot;5&quot;/&gt;&lt;property id=&quot;20300&quot; value=&quot;Diapositive 22&quot;/&gt;&lt;property id=&quot;20307&quot; value=&quot;273&quot;/&gt;&lt;/object&gt;&lt;object type=&quot;3&quot; unique_id=&quot;10171&quot;&gt;&lt;property id=&quot;20148&quot; value=&quot;5&quot;/&gt;&lt;property id=&quot;20300&quot; value=&quot;Diapositive 23&quot;/&gt;&lt;property id=&quot;20307&quot; value=&quot;264&quot;/&gt;&lt;/object&gt;&lt;object type=&quot;3&quot; unique_id=&quot;10172&quot;&gt;&lt;property id=&quot;20148&quot; value=&quot;5&quot;/&gt;&lt;property id=&quot;20300&quot; value=&quot;Diapositive 24&quot;/&gt;&lt;property id=&quot;20307&quot; value=&quot;265&quot;/&gt;&lt;/object&gt;&lt;/object&gt;&lt;object type=&quot;8&quot; unique_id=&quot;10198&quot;&gt;&lt;/object&gt;&lt;/object&gt;&lt;/database&gt;"/>
  <p:tag name="MMPROD_UIPERSISTENCEDATA" val="MMPROD_UIPERSISTENCEDATA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7778</TotalTime>
  <Words>2158</Words>
  <Application>Microsoft Office PowerPoint</Application>
  <PresentationFormat>Grand écran</PresentationFormat>
  <Paragraphs>236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ac-bordeaux</dc:creator>
  <cp:lastModifiedBy>Christophe D</cp:lastModifiedBy>
  <cp:revision>124</cp:revision>
  <dcterms:created xsi:type="dcterms:W3CDTF">2017-02-27T10:59:32Z</dcterms:created>
  <dcterms:modified xsi:type="dcterms:W3CDTF">2017-11-18T09:04:36Z</dcterms:modified>
</cp:coreProperties>
</file>