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3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4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5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6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7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8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9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0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1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2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3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4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15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6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17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18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19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20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863" r:id="rId22"/>
  </p:sldMasterIdLst>
  <p:notesMasterIdLst>
    <p:notesMasterId r:id="rId44"/>
  </p:notesMasterIdLst>
  <p:sldIdLst>
    <p:sldId id="267" r:id="rId23"/>
    <p:sldId id="313" r:id="rId24"/>
    <p:sldId id="328" r:id="rId25"/>
    <p:sldId id="315" r:id="rId26"/>
    <p:sldId id="329" r:id="rId27"/>
    <p:sldId id="307" r:id="rId28"/>
    <p:sldId id="308" r:id="rId29"/>
    <p:sldId id="330" r:id="rId30"/>
    <p:sldId id="316" r:id="rId31"/>
    <p:sldId id="317" r:id="rId32"/>
    <p:sldId id="319" r:id="rId33"/>
    <p:sldId id="320" r:id="rId34"/>
    <p:sldId id="321" r:id="rId35"/>
    <p:sldId id="322" r:id="rId36"/>
    <p:sldId id="323" r:id="rId37"/>
    <p:sldId id="324" r:id="rId38"/>
    <p:sldId id="325" r:id="rId39"/>
    <p:sldId id="326" r:id="rId40"/>
    <p:sldId id="327" r:id="rId41"/>
    <p:sldId id="331" r:id="rId42"/>
    <p:sldId id="318" r:id="rId43"/>
  </p:sldIdLst>
  <p:sldSz cx="12192000" cy="6858000"/>
  <p:notesSz cx="6858000" cy="9144000"/>
  <p:custDataLst>
    <p:tags r:id="rId45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nseigner la technologie" id="{AB05E03B-3FBC-497B-955A-020A13430859}">
          <p14:sldIdLst>
            <p14:sldId id="267"/>
            <p14:sldId id="313"/>
            <p14:sldId id="328"/>
            <p14:sldId id="315"/>
            <p14:sldId id="329"/>
            <p14:sldId id="307"/>
            <p14:sldId id="308"/>
            <p14:sldId id="330"/>
            <p14:sldId id="316"/>
            <p14:sldId id="317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31"/>
            <p14:sldId id="3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phe D" initials="CD" lastIdx="1" clrIdx="0">
    <p:extLst/>
  </p:cmAuthor>
  <p:cmAuthor id="2" name="Elias BAZAH" initials="EB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BEB"/>
    <a:srgbClr val="F9ADB1"/>
    <a:srgbClr val="F4823B"/>
    <a:srgbClr val="FFFFFF"/>
    <a:srgbClr val="B2CF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64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4.xml"/><Relationship Id="rId39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slide" Target="slides/slide12.xml"/><Relationship Id="rId42" Type="http://schemas.openxmlformats.org/officeDocument/2006/relationships/slide" Target="slides/slide2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3.xml"/><Relationship Id="rId33" Type="http://schemas.openxmlformats.org/officeDocument/2006/relationships/slide" Target="slides/slide11.xml"/><Relationship Id="rId38" Type="http://schemas.openxmlformats.org/officeDocument/2006/relationships/slide" Target="slides/slide16.xml"/><Relationship Id="rId46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slide" Target="slides/slide7.xml"/><Relationship Id="rId41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slide" Target="slides/slide15.xml"/><Relationship Id="rId40" Type="http://schemas.openxmlformats.org/officeDocument/2006/relationships/slide" Target="slides/slide18.xml"/><Relationship Id="rId45" Type="http://schemas.openxmlformats.org/officeDocument/2006/relationships/tags" Target="tags/tag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slide" Target="slides/slide14.xml"/><Relationship Id="rId49" Type="http://schemas.openxmlformats.org/officeDocument/2006/relationships/theme" Target="theme/theme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slide" Target="slides/slide9.xml"/><Relationship Id="rId44" Type="http://schemas.openxmlformats.org/officeDocument/2006/relationships/notesMaster" Target="notesMasters/notesMaster1.xml"/><Relationship Id="rId52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Master" Target="slideMasters/slideMaster1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slide" Target="slides/slide13.xml"/><Relationship Id="rId43" Type="http://schemas.openxmlformats.org/officeDocument/2006/relationships/slide" Target="slides/slide21.xml"/><Relationship Id="rId48" Type="http://schemas.openxmlformats.org/officeDocument/2006/relationships/viewProps" Target="viewProps.xml"/><Relationship Id="rId8" Type="http://schemas.openxmlformats.org/officeDocument/2006/relationships/customXml" Target="../customXml/item8.xml"/><Relationship Id="rId51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as BAZAH" userId="521f29b4-716a-486e-b4a5-e72215201cfe" providerId="ADAL" clId="{33E7417B-6AE0-424A-96B7-1C7D4FC112BB}"/>
    <pc:docChg chg="custSel modSld">
      <pc:chgData name="Elias BAZAH" userId="521f29b4-716a-486e-b4a5-e72215201cfe" providerId="ADAL" clId="{33E7417B-6AE0-424A-96B7-1C7D4FC112BB}" dt="2017-11-19T15:35:31.014" v="4"/>
      <pc:docMkLst>
        <pc:docMk/>
      </pc:docMkLst>
      <pc:sldChg chg="addSp delSp modSp">
        <pc:chgData name="Elias BAZAH" userId="521f29b4-716a-486e-b4a5-e72215201cfe" providerId="ADAL" clId="{33E7417B-6AE0-424A-96B7-1C7D4FC112BB}" dt="2017-11-19T15:35:31.014" v="4"/>
        <pc:sldMkLst>
          <pc:docMk/>
          <pc:sldMk cId="2454994677" sldId="267"/>
        </pc:sldMkLst>
        <pc:spChg chg="mod">
          <ac:chgData name="Elias BAZAH" userId="521f29b4-716a-486e-b4a5-e72215201cfe" providerId="ADAL" clId="{33E7417B-6AE0-424A-96B7-1C7D4FC112BB}" dt="2017-11-19T15:35:31.014" v="4"/>
          <ac:spMkLst>
            <pc:docMk/>
            <pc:sldMk cId="2454994677" sldId="267"/>
            <ac:spMk id="9" creationId="{00000000-0000-0000-0000-000000000000}"/>
          </ac:spMkLst>
        </pc:spChg>
        <pc:picChg chg="add mod">
          <ac:chgData name="Elias BAZAH" userId="521f29b4-716a-486e-b4a5-e72215201cfe" providerId="ADAL" clId="{33E7417B-6AE0-424A-96B7-1C7D4FC112BB}" dt="2017-11-19T15:34:56.240" v="2" actId="1076"/>
          <ac:picMkLst>
            <pc:docMk/>
            <pc:sldMk cId="2454994677" sldId="267"/>
            <ac:picMk id="6" creationId="{69C6BA0C-E076-4EA7-975B-39C89D00C23B}"/>
          </ac:picMkLst>
        </pc:picChg>
        <pc:picChg chg="del">
          <ac:chgData name="Elias BAZAH" userId="521f29b4-716a-486e-b4a5-e72215201cfe" providerId="ADAL" clId="{33E7417B-6AE0-424A-96B7-1C7D4FC112BB}" dt="2017-11-19T15:34:53.549" v="0" actId="478"/>
          <ac:picMkLst>
            <pc:docMk/>
            <pc:sldMk cId="2454994677" sldId="267"/>
            <ac:picMk id="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76BA4-CC61-4E52-9DF4-9D13B9A73144}" type="datetimeFigureOut">
              <a:rPr lang="fr-FR" smtClean="0"/>
              <a:t>10/12/2017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EDF2D-88EC-41AB-B9EC-0C1B59EC40A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273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06880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7562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49527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7077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276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99682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76058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36092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11767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06151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65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7103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82644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3807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0989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8260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5415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1143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4940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6166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859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10/12/2017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684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10/12/2017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620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10/12/2017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670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10/12/2017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147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10/12/2017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170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10/12/2017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364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10/12/2017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9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10/12/2017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9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10/12/2017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817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10/12/2017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669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10/12/2017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908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F1D37B8-B677-4826-901C-DF020591D9E0}" type="datetimeFigureOut">
              <a:rPr lang="fr-FR" smtClean="0"/>
              <a:t>10/12/2017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922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2.jpeg"/><Relationship Id="rId2" Type="http://schemas.openxmlformats.org/officeDocument/2006/relationships/tags" Target="../tags/tag12.xml"/><Relationship Id="rId1" Type="http://schemas.openxmlformats.org/officeDocument/2006/relationships/customXml" Target="../../customXml/item5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4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42.xml"/><Relationship Id="rId1" Type="http://schemas.openxmlformats.org/officeDocument/2006/relationships/customXml" Target="../../customXml/item4.xml"/><Relationship Id="rId6" Type="http://schemas.openxmlformats.org/officeDocument/2006/relationships/tags" Target="../tags/tag46.xml"/><Relationship Id="rId11" Type="http://schemas.openxmlformats.org/officeDocument/2006/relationships/slide" Target="slide10.xml"/><Relationship Id="rId5" Type="http://schemas.openxmlformats.org/officeDocument/2006/relationships/tags" Target="../tags/tag45.xml"/><Relationship Id="rId10" Type="http://schemas.openxmlformats.org/officeDocument/2006/relationships/image" Target="../media/image1.png"/><Relationship Id="rId4" Type="http://schemas.openxmlformats.org/officeDocument/2006/relationships/tags" Target="../tags/tag44.xml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48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47.xml"/><Relationship Id="rId1" Type="http://schemas.openxmlformats.org/officeDocument/2006/relationships/customXml" Target="../../customXml/item8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0.xml"/><Relationship Id="rId10" Type="http://schemas.openxmlformats.org/officeDocument/2006/relationships/image" Target="../media/image5.png"/><Relationship Id="rId4" Type="http://schemas.openxmlformats.org/officeDocument/2006/relationships/tags" Target="../tags/tag49.xm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52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51.xml"/><Relationship Id="rId1" Type="http://schemas.openxmlformats.org/officeDocument/2006/relationships/customXml" Target="../../customXml/item15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9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56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55.xml"/><Relationship Id="rId1" Type="http://schemas.openxmlformats.org/officeDocument/2006/relationships/customXml" Target="../../customXml/item6.x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7.png"/><Relationship Id="rId5" Type="http://schemas.openxmlformats.org/officeDocument/2006/relationships/tags" Target="../tags/tag58.xml"/><Relationship Id="rId10" Type="http://schemas.openxmlformats.org/officeDocument/2006/relationships/image" Target="../media/image6.png"/><Relationship Id="rId4" Type="http://schemas.openxmlformats.org/officeDocument/2006/relationships/tags" Target="../tags/tag57.xml"/><Relationship Id="rId9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0.xml"/><Relationship Id="rId7" Type="http://schemas.openxmlformats.org/officeDocument/2006/relationships/notesSlide" Target="../notesSlides/notesSlide14.xml"/><Relationship Id="rId2" Type="http://schemas.openxmlformats.org/officeDocument/2006/relationships/tags" Target="../tags/tag59.xml"/><Relationship Id="rId1" Type="http://schemas.openxmlformats.org/officeDocument/2006/relationships/customXml" Target="../../customXml/item1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2.xml"/><Relationship Id="rId10" Type="http://schemas.openxmlformats.org/officeDocument/2006/relationships/image" Target="../media/image8.png"/><Relationship Id="rId4" Type="http://schemas.openxmlformats.org/officeDocument/2006/relationships/tags" Target="../tags/tag61.xml"/><Relationship Id="rId9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4.xml"/><Relationship Id="rId7" Type="http://schemas.openxmlformats.org/officeDocument/2006/relationships/notesSlide" Target="../notesSlides/notesSlide15.xml"/><Relationship Id="rId2" Type="http://schemas.openxmlformats.org/officeDocument/2006/relationships/tags" Target="../tags/tag63.xml"/><Relationship Id="rId1" Type="http://schemas.openxmlformats.org/officeDocument/2006/relationships/customXml" Target="../../customXml/item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6.xml"/><Relationship Id="rId10" Type="http://schemas.openxmlformats.org/officeDocument/2006/relationships/hyperlink" Target="http://sti.ac-bordeaux.fr/techno/seq17/" TargetMode="External"/><Relationship Id="rId4" Type="http://schemas.openxmlformats.org/officeDocument/2006/relationships/tags" Target="../tags/tag65.xml"/><Relationship Id="rId9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8.xml"/><Relationship Id="rId7" Type="http://schemas.openxmlformats.org/officeDocument/2006/relationships/notesSlide" Target="../notesSlides/notesSlide16.xml"/><Relationship Id="rId2" Type="http://schemas.openxmlformats.org/officeDocument/2006/relationships/tags" Target="../tags/tag67.xml"/><Relationship Id="rId1" Type="http://schemas.openxmlformats.org/officeDocument/2006/relationships/customXml" Target="../../customXml/item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0.xml"/><Relationship Id="rId10" Type="http://schemas.openxmlformats.org/officeDocument/2006/relationships/image" Target="../media/image9.png"/><Relationship Id="rId4" Type="http://schemas.openxmlformats.org/officeDocument/2006/relationships/tags" Target="../tags/tag69.xml"/><Relationship Id="rId9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9.png"/><Relationship Id="rId3" Type="http://schemas.openxmlformats.org/officeDocument/2006/relationships/tags" Target="../tags/tag72.xml"/><Relationship Id="rId7" Type="http://schemas.openxmlformats.org/officeDocument/2006/relationships/notesSlide" Target="../notesSlides/notesSlide17.xml"/><Relationship Id="rId12" Type="http://schemas.openxmlformats.org/officeDocument/2006/relationships/hyperlink" Target="http://sti.ac-bordeaux.fr/techno/for_dune/portail_automatise/image%20terrain%20nu%20avec%20maison.jpg" TargetMode="External"/><Relationship Id="rId2" Type="http://schemas.openxmlformats.org/officeDocument/2006/relationships/tags" Target="../tags/tag71.xml"/><Relationship Id="rId1" Type="http://schemas.openxmlformats.org/officeDocument/2006/relationships/customXml" Target="../../customXml/item13.xml"/><Relationship Id="rId6" Type="http://schemas.openxmlformats.org/officeDocument/2006/relationships/slideLayout" Target="../slideLayouts/slideLayout1.xml"/><Relationship Id="rId11" Type="http://schemas.openxmlformats.org/officeDocument/2006/relationships/hyperlink" Target="http://sti.ac-bordeaux.fr/techno/for_dune/box_13/Journal_de_20h_-_Rubrique_Faits_divers.mp4" TargetMode="External"/><Relationship Id="rId5" Type="http://schemas.openxmlformats.org/officeDocument/2006/relationships/tags" Target="../tags/tag74.xml"/><Relationship Id="rId10" Type="http://schemas.openxmlformats.org/officeDocument/2006/relationships/hyperlink" Target="http://www.dailymotion.com/video/x2jncy4" TargetMode="External"/><Relationship Id="rId4" Type="http://schemas.openxmlformats.org/officeDocument/2006/relationships/tags" Target="../tags/tag73.xml"/><Relationship Id="rId9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76.xml"/><Relationship Id="rId7" Type="http://schemas.openxmlformats.org/officeDocument/2006/relationships/notesSlide" Target="../notesSlides/notesSlide18.xml"/><Relationship Id="rId2" Type="http://schemas.openxmlformats.org/officeDocument/2006/relationships/tags" Target="../tags/tag75.xml"/><Relationship Id="rId1" Type="http://schemas.openxmlformats.org/officeDocument/2006/relationships/customXml" Target="../../customXml/item9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9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80.xml"/><Relationship Id="rId7" Type="http://schemas.openxmlformats.org/officeDocument/2006/relationships/notesSlide" Target="../notesSlides/notesSlide19.xml"/><Relationship Id="rId2" Type="http://schemas.openxmlformats.org/officeDocument/2006/relationships/tags" Target="../tags/tag79.xml"/><Relationship Id="rId1" Type="http://schemas.openxmlformats.org/officeDocument/2006/relationships/customXml" Target="../../customXml/item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82.xml"/><Relationship Id="rId4" Type="http://schemas.openxmlformats.org/officeDocument/2006/relationships/tags" Target="../tags/tag81.xml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15.xml"/><Relationship Id="rId7" Type="http://schemas.openxmlformats.org/officeDocument/2006/relationships/image" Target="../media/image3.png"/><Relationship Id="rId2" Type="http://schemas.openxmlformats.org/officeDocument/2006/relationships/tags" Target="../tags/tag14.xml"/><Relationship Id="rId1" Type="http://schemas.openxmlformats.org/officeDocument/2006/relationships/customXml" Target="../../customXml/item11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84.xml"/><Relationship Id="rId7" Type="http://schemas.openxmlformats.org/officeDocument/2006/relationships/image" Target="../media/image3.png"/><Relationship Id="rId2" Type="http://schemas.openxmlformats.org/officeDocument/2006/relationships/tags" Target="../tags/tag83.xml"/><Relationship Id="rId1" Type="http://schemas.openxmlformats.org/officeDocument/2006/relationships/customXml" Target="../../customXml/item18.xml"/><Relationship Id="rId6" Type="http://schemas.openxmlformats.org/officeDocument/2006/relationships/notesSlide" Target="../notesSlides/notesSlide20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8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3.jpeg"/><Relationship Id="rId18" Type="http://schemas.openxmlformats.org/officeDocument/2006/relationships/image" Target="../media/image17.png"/><Relationship Id="rId3" Type="http://schemas.openxmlformats.org/officeDocument/2006/relationships/tags" Target="../tags/tag87.xml"/><Relationship Id="rId7" Type="http://schemas.openxmlformats.org/officeDocument/2006/relationships/image" Target="../media/image10.png"/><Relationship Id="rId12" Type="http://schemas.openxmlformats.org/officeDocument/2006/relationships/image" Target="../media/image12.jpeg"/><Relationship Id="rId17" Type="http://schemas.openxmlformats.org/officeDocument/2006/relationships/image" Target="../media/image16.png"/><Relationship Id="rId2" Type="http://schemas.openxmlformats.org/officeDocument/2006/relationships/tags" Target="../tags/tag86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customXml" Target="../../customXml/item17.xml"/><Relationship Id="rId6" Type="http://schemas.openxmlformats.org/officeDocument/2006/relationships/notesSlide" Target="../notesSlides/notesSlide21.xml"/><Relationship Id="rId11" Type="http://schemas.openxmlformats.org/officeDocument/2006/relationships/hyperlink" Target="https://ent2d.ac-bordeaux.fr/disciplines/sti/c4-dic-1-1-fe1-besoin-contraintes-normalisation/" TargetMode="External"/><Relationship Id="rId5" Type="http://schemas.openxmlformats.org/officeDocument/2006/relationships/slideLayout" Target="../slideLayouts/slideLayout1.xml"/><Relationship Id="rId15" Type="http://schemas.openxmlformats.org/officeDocument/2006/relationships/hyperlink" Target="http://sti.ac-bordeaux.fr/techno/seq17/c4/portail/sance_1__comment_protger_son_terrain_et_son_habitation_des_intrusions_non_dsires_.html" TargetMode="External"/><Relationship Id="rId10" Type="http://schemas.openxmlformats.org/officeDocument/2006/relationships/image" Target="../media/image11.png"/><Relationship Id="rId19" Type="http://schemas.openxmlformats.org/officeDocument/2006/relationships/image" Target="../media/image18.png"/><Relationship Id="rId4" Type="http://schemas.openxmlformats.org/officeDocument/2006/relationships/tags" Target="../tags/tag88.xml"/><Relationship Id="rId9" Type="http://schemas.openxmlformats.org/officeDocument/2006/relationships/image" Target="../media/image1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18.xml"/><Relationship Id="rId7" Type="http://schemas.openxmlformats.org/officeDocument/2006/relationships/image" Target="../media/image3.png"/><Relationship Id="rId2" Type="http://schemas.openxmlformats.org/officeDocument/2006/relationships/tags" Target="../tags/tag17.xml"/><Relationship Id="rId1" Type="http://schemas.openxmlformats.org/officeDocument/2006/relationships/customXml" Target="../../customXml/item16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customXml" Target="../../customXml/item21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24.xml"/><Relationship Id="rId7" Type="http://schemas.openxmlformats.org/officeDocument/2006/relationships/image" Target="../media/image3.png"/><Relationship Id="rId2" Type="http://schemas.openxmlformats.org/officeDocument/2006/relationships/tags" Target="../tags/tag23.xml"/><Relationship Id="rId1" Type="http://schemas.openxmlformats.org/officeDocument/2006/relationships/customXml" Target="../../customXml/item10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27.xml"/><Relationship Id="rId7" Type="http://schemas.openxmlformats.org/officeDocument/2006/relationships/image" Target="../media/image3.png"/><Relationship Id="rId2" Type="http://schemas.openxmlformats.org/officeDocument/2006/relationships/tags" Target="../tags/tag26.xml"/><Relationship Id="rId1" Type="http://schemas.openxmlformats.org/officeDocument/2006/relationships/customXml" Target="../../customXml/item20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slide" Target="slide10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image" Target="../media/image1.png"/><Relationship Id="rId2" Type="http://schemas.openxmlformats.org/officeDocument/2006/relationships/tags" Target="../tags/tag29.xml"/><Relationship Id="rId1" Type="http://schemas.openxmlformats.org/officeDocument/2006/relationships/customXml" Target="../../customXml/item12.xml"/><Relationship Id="rId6" Type="http://schemas.openxmlformats.org/officeDocument/2006/relationships/tags" Target="../tags/tag33.xml"/><Relationship Id="rId11" Type="http://schemas.openxmlformats.org/officeDocument/2006/relationships/image" Target="../media/image3.png"/><Relationship Id="rId5" Type="http://schemas.openxmlformats.org/officeDocument/2006/relationships/tags" Target="../tags/tag32.xml"/><Relationship Id="rId10" Type="http://schemas.openxmlformats.org/officeDocument/2006/relationships/notesSlide" Target="../notesSlides/notesSlide7.xml"/><Relationship Id="rId4" Type="http://schemas.openxmlformats.org/officeDocument/2006/relationships/tags" Target="../tags/tag31.xml"/><Relationship Id="rId9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37.xml"/><Relationship Id="rId7" Type="http://schemas.openxmlformats.org/officeDocument/2006/relationships/image" Target="../media/image3.png"/><Relationship Id="rId2" Type="http://schemas.openxmlformats.org/officeDocument/2006/relationships/tags" Target="../tags/tag36.xml"/><Relationship Id="rId1" Type="http://schemas.openxmlformats.org/officeDocument/2006/relationships/customXml" Target="../../customXml/item3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40.xml"/><Relationship Id="rId7" Type="http://schemas.openxmlformats.org/officeDocument/2006/relationships/image" Target="../media/image3.png"/><Relationship Id="rId2" Type="http://schemas.openxmlformats.org/officeDocument/2006/relationships/tags" Target="../tags/tag39.xml"/><Relationship Id="rId1" Type="http://schemas.openxmlformats.org/officeDocument/2006/relationships/customXml" Target="../../customXml/item19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4.png"/><Relationship Id="rId4" Type="http://schemas.openxmlformats.org/officeDocument/2006/relationships/tags" Target="../tags/tag41.xml"/><Relationship Id="rId9" Type="http://schemas.openxmlformats.org/officeDocument/2006/relationships/hyperlink" Target="http://sti.ac-bordeaux.fr/techno/seq17/c4/portail/squence_1__comment_ouvrir_et_fermer_un_espace_clos_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>
            <p:custDataLst>
              <p:tags r:id="rId3"/>
            </p:custDataLst>
          </p:nvPr>
        </p:nvSpPr>
        <p:spPr>
          <a:xfrm>
            <a:off x="1186927" y="1027212"/>
            <a:ext cx="93663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/>
              <a:t>Un programme officiel : 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 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783"/>
          <a:stretch/>
        </p:blipFill>
        <p:spPr>
          <a:xfrm>
            <a:off x="8576734" y="5831754"/>
            <a:ext cx="2789471" cy="77590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305261" y="2549528"/>
            <a:ext cx="10067365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8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Méthodologie de construction d’une séquence d’enseignement en Technologie</a:t>
            </a:r>
          </a:p>
          <a:p>
            <a:pPr algn="ctr"/>
            <a:r>
              <a:rPr lang="fr-FR" sz="4800" dirty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</a:t>
            </a:r>
            <a:r>
              <a:rPr lang="fr-FR" sz="2800" dirty="0"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  <p:pic>
        <p:nvPicPr>
          <p:cNvPr id="6" name="Picture 2" descr="RESSII">
            <a:extLst>
              <a:ext uri="{FF2B5EF4-FFF2-40B4-BE49-F238E27FC236}">
                <a16:creationId xmlns:a16="http://schemas.microsoft.com/office/drawing/2014/main" id="{69C6BA0C-E076-4EA7-975B-39C89D00C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89" y="0"/>
            <a:ext cx="103060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454994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Méthodologie de construction d’une séquence d’enseignement </a:t>
            </a:r>
            <a:endParaRPr lang="fr-FR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DB2E73C-AA61-4B56-9103-BB4E3D040367}"/>
              </a:ext>
            </a:extLst>
          </p:cNvPr>
          <p:cNvSpPr/>
          <p:nvPr/>
        </p:nvSpPr>
        <p:spPr>
          <a:xfrm>
            <a:off x="1082825" y="816725"/>
            <a:ext cx="10837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7030A0"/>
                </a:solidFill>
                <a:effectLst/>
              </a:rPr>
              <a:t>1 - Identification des compétences et connaissances à travailler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6EB1D8ED-5653-4729-95CF-20D2C719DCE9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1429932" y="1757818"/>
            <a:ext cx="617077" cy="3231654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E00985-B55B-4C15-A5B6-92132D0877D3}"/>
              </a:ext>
            </a:extLst>
          </p:cNvPr>
          <p:cNvSpPr/>
          <p:nvPr/>
        </p:nvSpPr>
        <p:spPr>
          <a:xfrm>
            <a:off x="2140321" y="1757817"/>
            <a:ext cx="9680207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/>
              <a:t>1-Identifier les compétences travaillées et leurs niveaux de maîtrise,</a:t>
            </a:r>
            <a:r>
              <a:rPr lang="fr-FR" b="1" dirty="0"/>
              <a:t> </a:t>
            </a:r>
            <a:endParaRPr lang="fr-FR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b="1" dirty="0"/>
              <a:t>Imaginer des solutions en réponse au besoin</a:t>
            </a:r>
            <a:r>
              <a:rPr lang="fr-FR" dirty="0"/>
              <a:t>, matérialiser une idée en intégrant une dimension design</a:t>
            </a:r>
          </a:p>
          <a:p>
            <a:pPr marL="1143000" lvl="2" indent="-228600" algn="just">
              <a:buFont typeface="Arial" panose="020B0604020202020204" pitchFamily="34" charset="0"/>
              <a:buChar char="•"/>
            </a:pPr>
            <a:r>
              <a:rPr lang="fr-FR" b="1" dirty="0"/>
              <a:t>Identifier un besoin</a:t>
            </a:r>
            <a:r>
              <a:rPr lang="fr-FR" dirty="0"/>
              <a:t> et énoncer un problème technique ; identifier les conditions contraintes et ressources correspondantes, qualifier et quantifier simplement les performances d’un OT existant ou à créer.</a:t>
            </a:r>
          </a:p>
          <a:p>
            <a:pPr marL="1143000" lvl="2" indent="-228600" algn="just">
              <a:buFont typeface="Arial" panose="020B0604020202020204" pitchFamily="34" charset="0"/>
              <a:buChar char="•"/>
            </a:pPr>
            <a:r>
              <a:rPr lang="fr-FR" b="1" dirty="0"/>
              <a:t>Imaginer des solutions</a:t>
            </a:r>
            <a:r>
              <a:rPr lang="fr-FR" dirty="0"/>
              <a:t> pour produire des objets et des éléments de programmes informatiques en réponses au besoin.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b="1" dirty="0"/>
              <a:t>Mobiliser des outils numériques</a:t>
            </a:r>
          </a:p>
          <a:p>
            <a:pPr marL="1143000" lvl="2" indent="-228600" algn="just">
              <a:buFont typeface="Arial" panose="020B0604020202020204" pitchFamily="34" charset="0"/>
              <a:buChar char="•"/>
            </a:pPr>
            <a:r>
              <a:rPr lang="fr-FR" b="1" dirty="0"/>
              <a:t>Simuler numériquement la structure </a:t>
            </a:r>
            <a:r>
              <a:rPr lang="fr-FR" dirty="0"/>
              <a:t>d’un objet.</a:t>
            </a:r>
          </a:p>
          <a:p>
            <a:pPr marL="1143000" lvl="2" indent="-228600" algn="just">
              <a:buFont typeface="Arial" panose="020B0604020202020204" pitchFamily="34" charset="0"/>
              <a:buChar char="•"/>
            </a:pPr>
            <a:r>
              <a:rPr lang="fr-FR" b="1" dirty="0"/>
              <a:t>Organiser structurer et stocker les ressources numériq</a:t>
            </a:r>
            <a:r>
              <a:rPr lang="fr-FR" dirty="0"/>
              <a:t>ues</a:t>
            </a:r>
            <a:endParaRPr lang="fr-FR" dirty="0">
              <a:effectLst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C0EED4-DFB2-4CA3-9744-1DB5C402B281}"/>
              </a:ext>
            </a:extLst>
          </p:cNvPr>
          <p:cNvSpPr/>
          <p:nvPr/>
        </p:nvSpPr>
        <p:spPr>
          <a:xfrm>
            <a:off x="2140321" y="5149374"/>
            <a:ext cx="995069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>
                <a:cs typeface="Arial" panose="020B0604020202020204" pitchFamily="34" charset="0"/>
              </a:rPr>
              <a:t>2-Réfléchir aux critères et descripteurs d’évaluation </a:t>
            </a:r>
            <a:r>
              <a:rPr lang="fr-FR" dirty="0">
                <a:cs typeface="Arial" panose="020B0604020202020204" pitchFamily="34" charset="0"/>
              </a:rPr>
              <a:t>en ayant déterminé le résultat attendu à savoir : </a:t>
            </a:r>
          </a:p>
          <a:p>
            <a:pPr algn="just"/>
            <a:r>
              <a:rPr lang="fr-FR" dirty="0">
                <a:cs typeface="Arial" panose="020B0604020202020204" pitchFamily="34" charset="0"/>
              </a:rPr>
              <a:t>Définition du besoin et des contraintes, usage d’un vocabulaire technique adapté aux solutions, comparer des solutions techniques, lecture et réalisation de croquis légendés, …</a:t>
            </a:r>
          </a:p>
        </p:txBody>
      </p:sp>
      <p:sp>
        <p:nvSpPr>
          <p:cNvPr id="13" name="Titre 1">
            <a:hlinkClick r:id="rId11" action="ppaction://hlinksldjump"/>
            <a:extLst>
              <a:ext uri="{FF2B5EF4-FFF2-40B4-BE49-F238E27FC236}">
                <a16:creationId xmlns:a16="http://schemas.microsoft.com/office/drawing/2014/main" id="{5155306F-9526-46DC-895B-EE2040B6B7E0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1429932" y="5149374"/>
            <a:ext cx="602715" cy="1345381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43134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Méthodologie de construction d’une séquence d’enseignement </a:t>
            </a:r>
            <a:endParaRPr lang="fr-FR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6EB1D8ED-5653-4729-95CF-20D2C719DCE9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1429931" y="1653908"/>
            <a:ext cx="710390" cy="4451617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041E9D8-405A-4CCA-BBF6-7D83917C24B9}"/>
              </a:ext>
            </a:extLst>
          </p:cNvPr>
          <p:cNvSpPr/>
          <p:nvPr/>
        </p:nvSpPr>
        <p:spPr>
          <a:xfrm>
            <a:off x="2286000" y="1725797"/>
            <a:ext cx="97131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/>
              <a:t>Première étape</a:t>
            </a:r>
            <a:r>
              <a:rPr lang="fr-FR" sz="2400" b="1" dirty="0"/>
              <a:t> : Associer les compétences et connaissances de Technologie avec les compétences du LSU</a:t>
            </a:r>
            <a:endParaRPr lang="fr-FR" sz="2400" b="1" dirty="0">
              <a:effectLst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B2C7182-5D39-450B-BE25-7FCD05D5F52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59862" y="2989451"/>
            <a:ext cx="8470566" cy="288020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DB2E73C-AA61-4B56-9103-BB4E3D040367}"/>
              </a:ext>
            </a:extLst>
          </p:cNvPr>
          <p:cNvSpPr/>
          <p:nvPr/>
        </p:nvSpPr>
        <p:spPr>
          <a:xfrm>
            <a:off x="1082825" y="816725"/>
            <a:ext cx="10837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7030A0"/>
                </a:solidFill>
              </a:rPr>
              <a:t>2</a:t>
            </a:r>
            <a:r>
              <a:rPr lang="fr-FR" sz="3200" b="1" dirty="0">
                <a:solidFill>
                  <a:srgbClr val="7030A0"/>
                </a:solidFill>
                <a:effectLst/>
              </a:rPr>
              <a:t> – Rédaction des évaluations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337814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Méthodologie de construction d’une séquence d’enseignement </a:t>
            </a:r>
            <a:endParaRPr lang="fr-FR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6EB1D8ED-5653-4729-95CF-20D2C719DCE9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1429933" y="1911926"/>
            <a:ext cx="710390" cy="4623956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E91D9A-B659-4DE7-A13E-6A7EEBF62396}"/>
              </a:ext>
            </a:extLst>
          </p:cNvPr>
          <p:cNvSpPr/>
          <p:nvPr/>
        </p:nvSpPr>
        <p:spPr>
          <a:xfrm>
            <a:off x="2317171" y="1911927"/>
            <a:ext cx="9395683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u="sng" dirty="0"/>
              <a:t>Deuxième étape</a:t>
            </a:r>
            <a:r>
              <a:rPr lang="fr-FR" sz="2400" b="1" dirty="0"/>
              <a:t> : Pour chaque compétence associée et connaissances associées du texte officiel, associer des critères ou descripteurs d’évaluation</a:t>
            </a:r>
          </a:p>
          <a:p>
            <a:pPr algn="just"/>
            <a:endParaRPr lang="fr-FR" sz="2400" b="1" dirty="0">
              <a:cs typeface="Arial" panose="020B0604020202020204" pitchFamily="34" charset="0"/>
            </a:endParaRPr>
          </a:p>
          <a:p>
            <a:pPr algn="just"/>
            <a:r>
              <a:rPr lang="fr-FR" sz="2000" b="1" dirty="0">
                <a:cs typeface="Arial" panose="020B0604020202020204" pitchFamily="34" charset="0"/>
              </a:rPr>
              <a:t>Isoler la compétence ou partie de la compétence à évaluer</a:t>
            </a:r>
            <a:r>
              <a:rPr lang="fr-FR" sz="2000" dirty="0">
                <a:cs typeface="Arial" panose="020B0604020202020204" pitchFamily="34" charset="0"/>
              </a:rPr>
              <a:t> : </a:t>
            </a:r>
          </a:p>
          <a:p>
            <a:pPr algn="just"/>
            <a:r>
              <a:rPr lang="fr-FR" sz="2000" dirty="0">
                <a:cs typeface="Arial" panose="020B0604020202020204" pitchFamily="34" charset="0"/>
              </a:rPr>
              <a:t>« Identifier un besoin et énoncer un problème technique ; identifier les conditions contraintes et ressources correspondantes, qualifier et quantifier simplement les performances d’un OT existant ou à créer » </a:t>
            </a:r>
          </a:p>
          <a:p>
            <a:pPr algn="just"/>
            <a:endParaRPr lang="fr-FR" sz="2000" dirty="0">
              <a:cs typeface="Arial" panose="020B0604020202020204" pitchFamily="34" charset="0"/>
            </a:endParaRPr>
          </a:p>
          <a:p>
            <a:pPr algn="just"/>
            <a:r>
              <a:rPr lang="fr-FR" sz="2000" b="1" dirty="0">
                <a:cs typeface="Arial" panose="020B0604020202020204" pitchFamily="34" charset="0"/>
              </a:rPr>
              <a:t>ET associer les critères ou descripteurs d’évaluation suivant les niveaux de classe </a:t>
            </a:r>
            <a:r>
              <a:rPr lang="fr-FR" sz="2000" dirty="0">
                <a:cs typeface="Arial" panose="020B0604020202020204" pitchFamily="34" charset="0"/>
              </a:rPr>
              <a:t>: </a:t>
            </a:r>
            <a:r>
              <a:rPr lang="fr-FR" sz="2000" u="sng" dirty="0">
                <a:cs typeface="Arial" panose="020B0604020202020204" pitchFamily="34" charset="0"/>
              </a:rPr>
              <a:t>critères précisés sur la feuille d’évaluation</a:t>
            </a:r>
            <a:r>
              <a:rPr lang="fr-FR" sz="2000" dirty="0">
                <a:cs typeface="Arial" panose="020B0604020202020204" pitchFamily="34" charset="0"/>
              </a:rPr>
              <a:t> et </a:t>
            </a:r>
            <a:r>
              <a:rPr lang="fr-FR" sz="2000" u="sng" dirty="0">
                <a:cs typeface="Arial" panose="020B0604020202020204" pitchFamily="34" charset="0"/>
              </a:rPr>
              <a:t>lors de la structuration des connaissances</a:t>
            </a:r>
            <a:r>
              <a:rPr lang="fr-FR" sz="2000" dirty="0">
                <a:cs typeface="Arial" panose="020B0604020202020204" pitchFamily="34" charset="0"/>
              </a:rPr>
              <a:t> (Possible aussi de les indiquer en début d’année).</a:t>
            </a:r>
          </a:p>
          <a:p>
            <a:pPr algn="just"/>
            <a:endParaRPr lang="fr-FR" sz="2000" dirty="0">
              <a:cs typeface="Arial" panose="020B0604020202020204" pitchFamily="34" charset="0"/>
            </a:endParaRPr>
          </a:p>
          <a:p>
            <a:pPr algn="just"/>
            <a:r>
              <a:rPr lang="fr-FR" sz="2000" i="1" dirty="0">
                <a:cs typeface="Arial" panose="020B0604020202020204" pitchFamily="34" charset="0"/>
              </a:rPr>
              <a:t>Exemples de critères dans les 2 écrans suivants.</a:t>
            </a:r>
            <a:endParaRPr lang="fr-FR" sz="2400" dirty="0">
              <a:effectLst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B2E73C-AA61-4B56-9103-BB4E3D040367}"/>
              </a:ext>
            </a:extLst>
          </p:cNvPr>
          <p:cNvSpPr/>
          <p:nvPr/>
        </p:nvSpPr>
        <p:spPr>
          <a:xfrm>
            <a:off x="1082825" y="816725"/>
            <a:ext cx="10837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7030A0"/>
                </a:solidFill>
              </a:rPr>
              <a:t>2 – Rédaction des évaluations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53803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Méthodologie de construction d’une séquence d’enseignement </a:t>
            </a:r>
            <a:endParaRPr lang="fr-FR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6EB1D8ED-5653-4729-95CF-20D2C719DCE9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1429931" y="1724477"/>
            <a:ext cx="710390" cy="4381047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B61E779-CA33-45A0-9AE1-05E632E8E7E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81139" y="2161728"/>
            <a:ext cx="8716502" cy="158722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9FF24BE-5790-40C0-B25A-A207F5A1802C}"/>
              </a:ext>
            </a:extLst>
          </p:cNvPr>
          <p:cNvSpPr/>
          <p:nvPr/>
        </p:nvSpPr>
        <p:spPr>
          <a:xfrm>
            <a:off x="2381139" y="1719129"/>
            <a:ext cx="89872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Un tableau de critères liés à la connaissance « Besoin »</a:t>
            </a:r>
            <a:endParaRPr lang="fr-FR" b="1" dirty="0">
              <a:effectLst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A21A82-093F-49CB-98FD-CC9158CB325C}"/>
              </a:ext>
            </a:extLst>
          </p:cNvPr>
          <p:cNvSpPr/>
          <p:nvPr/>
        </p:nvSpPr>
        <p:spPr>
          <a:xfrm>
            <a:off x="2381139" y="4003501"/>
            <a:ext cx="866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/>
              <a:t>Un tableau de critères liés à « Principaux éléments d'un cahier des charges »</a:t>
            </a:r>
            <a:endParaRPr lang="fr-FR" b="1" dirty="0">
              <a:effectLst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0DE5FBC-B9A9-4220-8FCF-F698C664379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81139" y="4372833"/>
            <a:ext cx="8670994" cy="158615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DB2E73C-AA61-4B56-9103-BB4E3D040367}"/>
              </a:ext>
            </a:extLst>
          </p:cNvPr>
          <p:cNvSpPr/>
          <p:nvPr/>
        </p:nvSpPr>
        <p:spPr>
          <a:xfrm>
            <a:off x="1082825" y="816725"/>
            <a:ext cx="10837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7030A0"/>
                </a:solidFill>
              </a:rPr>
              <a:t>2 – Rédaction des évaluations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6762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Méthodologie de construction d’une séquence d’enseignement </a:t>
            </a:r>
            <a:endParaRPr lang="fr-FR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6EB1D8ED-5653-4729-95CF-20D2C719DCE9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1523357" y="2076026"/>
            <a:ext cx="710390" cy="2604978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D272D0-8E53-4013-AD50-5BC803DDDA72}"/>
              </a:ext>
            </a:extLst>
          </p:cNvPr>
          <p:cNvSpPr/>
          <p:nvPr/>
        </p:nvSpPr>
        <p:spPr>
          <a:xfrm>
            <a:off x="2431473" y="2076026"/>
            <a:ext cx="92092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/>
              <a:t>Un tableau de critères liés à la connaissance « Croquis »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2C33C2C-28E7-4D04-A3DC-06FD9B51192B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2264"/>
          <a:stretch/>
        </p:blipFill>
        <p:spPr>
          <a:xfrm>
            <a:off x="2784763" y="2821752"/>
            <a:ext cx="8677477" cy="167814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DB2E73C-AA61-4B56-9103-BB4E3D040367}"/>
              </a:ext>
            </a:extLst>
          </p:cNvPr>
          <p:cNvSpPr/>
          <p:nvPr/>
        </p:nvSpPr>
        <p:spPr>
          <a:xfrm>
            <a:off x="1082825" y="816725"/>
            <a:ext cx="10837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7030A0"/>
                </a:solidFill>
              </a:rPr>
              <a:t>2 – Rédaction des évaluations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302358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Méthodologie de construction d’une séquence d’enseignement </a:t>
            </a:r>
            <a:endParaRPr lang="fr-FR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6EB1D8ED-5653-4729-95CF-20D2C719DCE9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1429933" y="1757787"/>
            <a:ext cx="710390" cy="4451617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079845-5B24-44D1-B4C7-CEAF6322F200}"/>
              </a:ext>
            </a:extLst>
          </p:cNvPr>
          <p:cNvSpPr/>
          <p:nvPr/>
        </p:nvSpPr>
        <p:spPr>
          <a:xfrm>
            <a:off x="2880469" y="2598601"/>
            <a:ext cx="83936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b="1" dirty="0"/>
              <a:t>Voir exemple en ligne :</a:t>
            </a:r>
          </a:p>
          <a:p>
            <a:endParaRPr lang="fr-FR" sz="2800" b="1" dirty="0"/>
          </a:p>
          <a:p>
            <a:pPr algn="just"/>
            <a:r>
              <a:rPr lang="fr-FR" sz="2800" dirty="0">
                <a:hlinkClick r:id="rId10"/>
              </a:rPr>
              <a:t>http://sti.ac-bordeaux.fr/techno/seq17/</a:t>
            </a:r>
            <a:endParaRPr lang="fr-FR" sz="2800" dirty="0">
              <a:effectLst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B2E73C-AA61-4B56-9103-BB4E3D040367}"/>
              </a:ext>
            </a:extLst>
          </p:cNvPr>
          <p:cNvSpPr/>
          <p:nvPr/>
        </p:nvSpPr>
        <p:spPr>
          <a:xfrm>
            <a:off x="1082825" y="816725"/>
            <a:ext cx="10837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7030A0"/>
                </a:solidFill>
              </a:rPr>
              <a:t>3</a:t>
            </a:r>
            <a:r>
              <a:rPr lang="fr-FR" sz="3200" b="1" dirty="0">
                <a:solidFill>
                  <a:srgbClr val="7030A0"/>
                </a:solidFill>
                <a:effectLst/>
              </a:rPr>
              <a:t> – Construction des séquences, des séances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422060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Méthodologie de construction d’une séquence d’enseignement </a:t>
            </a:r>
            <a:endParaRPr lang="fr-FR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6EB1D8ED-5653-4729-95CF-20D2C719DCE9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1429932" y="1975366"/>
            <a:ext cx="710390" cy="3980939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2C0898-8C39-4C90-BE78-A3F02FECC518}"/>
              </a:ext>
            </a:extLst>
          </p:cNvPr>
          <p:cNvSpPr/>
          <p:nvPr/>
        </p:nvSpPr>
        <p:spPr>
          <a:xfrm>
            <a:off x="2327564" y="1975366"/>
            <a:ext cx="92703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/>
              <a:t>1-Recherche des situations déclenchantes, de scénarios</a:t>
            </a:r>
            <a:endParaRPr lang="fr-FR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A1E101-93B4-4275-BB96-A1BA5FB535A4}"/>
              </a:ext>
            </a:extLst>
          </p:cNvPr>
          <p:cNvSpPr/>
          <p:nvPr/>
        </p:nvSpPr>
        <p:spPr>
          <a:xfrm>
            <a:off x="2327564" y="2786207"/>
            <a:ext cx="94717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fr-FR" sz="2000" b="1" u="sng" dirty="0"/>
              <a:t>Situations déclenchantes</a:t>
            </a:r>
            <a:r>
              <a:rPr lang="fr-FR" sz="2000" b="1" dirty="0"/>
              <a:t> : </a:t>
            </a:r>
          </a:p>
          <a:p>
            <a:pPr algn="just"/>
            <a:r>
              <a:rPr lang="fr-FR" sz="2000" dirty="0"/>
              <a:t>Observation des photos d'habitation sans portail ou avec portail classique, visionnage d'une vidéo qui présente un problème sociétal : le cambriolage, les dégâts des animaux sauvages, …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fr-FR" sz="2000" dirty="0"/>
          </a:p>
          <a:p>
            <a:pPr algn="just">
              <a:buFont typeface="Arial" panose="020B0604020202020204" pitchFamily="34" charset="0"/>
              <a:buChar char="•"/>
            </a:pPr>
            <a:endParaRPr lang="fr-FR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b="1" u="sng" dirty="0"/>
              <a:t>Problèmes technologiques</a:t>
            </a:r>
            <a:r>
              <a:rPr lang="fr-FR" sz="2000" b="1" dirty="0"/>
              <a:t> : </a:t>
            </a:r>
          </a:p>
          <a:p>
            <a:pPr algn="just"/>
            <a:r>
              <a:rPr lang="fr-FR" sz="2000" dirty="0"/>
              <a:t>Comment fermer sa propriété ? Comment moderniser son portail pour permettre une ouverture à distance ? Quelles sont les solutions possibles pour empêcher les cambriolages ? …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B2E73C-AA61-4B56-9103-BB4E3D040367}"/>
              </a:ext>
            </a:extLst>
          </p:cNvPr>
          <p:cNvSpPr/>
          <p:nvPr/>
        </p:nvSpPr>
        <p:spPr>
          <a:xfrm>
            <a:off x="1082825" y="816725"/>
            <a:ext cx="10837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7030A0"/>
                </a:solidFill>
              </a:rPr>
              <a:t>3 – Construction des séquences, des séances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BBDF1006-4E87-4406-9DB3-02E331E70E5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586918" y="888333"/>
            <a:ext cx="2333625" cy="1600200"/>
          </a:xfrm>
          <a:prstGeom prst="rect">
            <a:avLst/>
          </a:prstGeom>
        </p:spPr>
      </p:pic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130325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Méthodologie de construction d’une séquence d’enseignement </a:t>
            </a:r>
            <a:endParaRPr lang="fr-FR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6EB1D8ED-5653-4729-95CF-20D2C719DCE9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1429932" y="1892899"/>
            <a:ext cx="710390" cy="4451617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2C0898-8C39-4C90-BE78-A3F02FECC518}"/>
              </a:ext>
            </a:extLst>
          </p:cNvPr>
          <p:cNvSpPr/>
          <p:nvPr/>
        </p:nvSpPr>
        <p:spPr>
          <a:xfrm>
            <a:off x="2337954" y="1892899"/>
            <a:ext cx="9259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/>
              <a:t>2-Recherche des ressources</a:t>
            </a:r>
            <a:endParaRPr lang="fr-FR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775C7E-2245-4AC7-BBA3-6539E4B3E53A}"/>
              </a:ext>
            </a:extLst>
          </p:cNvPr>
          <p:cNvSpPr/>
          <p:nvPr/>
        </p:nvSpPr>
        <p:spPr>
          <a:xfrm>
            <a:off x="2337955" y="2549046"/>
            <a:ext cx="953166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/>
              <a:t>Les maquettes des labos de technologie (portail, alarme), les entrées non fermées de l'établissement, les portail de l'établissement, les plans de maisons à protéger, des vidéos d’internet telles que :</a:t>
            </a:r>
          </a:p>
          <a:p>
            <a:pPr algn="just"/>
            <a:endParaRPr lang="fr-FR" sz="2000" dirty="0"/>
          </a:p>
          <a:p>
            <a:pPr algn="just"/>
            <a:r>
              <a:rPr lang="fr-FR" dirty="0">
                <a:hlinkClick r:id="rId10"/>
              </a:rPr>
              <a:t>http://www.dailymotion.com/video/x2jncy4</a:t>
            </a:r>
            <a:endParaRPr lang="fr-FR" dirty="0"/>
          </a:p>
          <a:p>
            <a:pPr algn="just"/>
            <a:r>
              <a:rPr lang="fr-FR" dirty="0">
                <a:hlinkClick r:id="rId11"/>
              </a:rPr>
              <a:t>http://sti.ac-bordeaux.fr/techno/for_dune/box_13/Journal_de_20h_-_Rubrique_Faits_divers.mp4</a:t>
            </a:r>
            <a:endParaRPr lang="fr-FR" dirty="0"/>
          </a:p>
          <a:p>
            <a:pPr algn="just"/>
            <a:r>
              <a:rPr lang="fr-FR" dirty="0">
                <a:hlinkClick r:id="rId12"/>
              </a:rPr>
              <a:t>http://sti.ac-bordeaux.fr/tech</a:t>
            </a:r>
            <a:r>
              <a:rPr lang="fr-FR" sz="1600" dirty="0">
                <a:hlinkClick r:id="rId12"/>
              </a:rPr>
              <a:t>no/for_dune/portail_automatise/image%20terrain%20nu%20avec%20maison.jpg</a:t>
            </a:r>
            <a:r>
              <a:rPr lang="fr-FR" sz="1600" dirty="0"/>
              <a:t> </a:t>
            </a:r>
            <a:endParaRPr lang="fr-FR" sz="1600" dirty="0">
              <a:effectLst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DB2E73C-AA61-4B56-9103-BB4E3D040367}"/>
              </a:ext>
            </a:extLst>
          </p:cNvPr>
          <p:cNvSpPr/>
          <p:nvPr/>
        </p:nvSpPr>
        <p:spPr>
          <a:xfrm>
            <a:off x="1082825" y="816725"/>
            <a:ext cx="10837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7030A0"/>
                </a:solidFill>
              </a:rPr>
              <a:t>3 – Construction des séquences, des séances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2C0898-8C39-4C90-BE78-A3F02FECC518}"/>
              </a:ext>
            </a:extLst>
          </p:cNvPr>
          <p:cNvSpPr/>
          <p:nvPr/>
        </p:nvSpPr>
        <p:spPr>
          <a:xfrm>
            <a:off x="2337954" y="5333383"/>
            <a:ext cx="9259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/>
              <a:t>3-Préparation d’activités</a:t>
            </a:r>
            <a:endParaRPr lang="fr-FR" sz="2400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BDF1006-4E87-4406-9DB3-02E331E70E5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586918" y="888333"/>
            <a:ext cx="2333625" cy="1600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37955" y="5920859"/>
            <a:ext cx="95825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Identifier le besoin, choisir des solutions, représenter les solutions par des croquis, ….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135878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Méthodologie de construction d’une séquence d’enseignement </a:t>
            </a:r>
            <a:endParaRPr lang="fr-FR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6EB1D8ED-5653-4729-95CF-20D2C719DCE9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1429932" y="1936961"/>
            <a:ext cx="710390" cy="4451617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087005-BFE5-4B67-8158-FB5022D1D58E}"/>
              </a:ext>
            </a:extLst>
          </p:cNvPr>
          <p:cNvSpPr/>
          <p:nvPr/>
        </p:nvSpPr>
        <p:spPr>
          <a:xfrm>
            <a:off x="2348345" y="1936961"/>
            <a:ext cx="9426153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/>
              <a:t>Organisation temporelle des activités </a:t>
            </a:r>
          </a:p>
          <a:p>
            <a:endParaRPr lang="fr-FR" sz="2400" dirty="0"/>
          </a:p>
          <a:p>
            <a:r>
              <a:rPr lang="fr-FR" sz="2000" dirty="0"/>
              <a:t>Il faut prévoir trois séances :</a:t>
            </a:r>
          </a:p>
          <a:p>
            <a:endParaRPr lang="fr-FR" sz="2000" dirty="0"/>
          </a:p>
          <a:p>
            <a:pPr marL="342900" indent="-342900">
              <a:buFontTx/>
              <a:buChar char="-"/>
            </a:pPr>
            <a:r>
              <a:rPr lang="fr-FR" sz="2000" u="sng" dirty="0"/>
              <a:t>Séance 1</a:t>
            </a:r>
            <a:r>
              <a:rPr lang="fr-FR" sz="2000" dirty="0"/>
              <a:t> : sur le besoin et la problématique d'une durée de 3 heures </a:t>
            </a:r>
          </a:p>
          <a:p>
            <a:pPr marL="342900" indent="-342900">
              <a:buFontTx/>
              <a:buChar char="-"/>
            </a:pPr>
            <a:endParaRPr lang="fr-FR" sz="2000" dirty="0"/>
          </a:p>
          <a:p>
            <a:pPr marL="342900" indent="-342900">
              <a:buFontTx/>
              <a:buChar char="-"/>
            </a:pPr>
            <a:endParaRPr lang="fr-FR" sz="2000" dirty="0"/>
          </a:p>
          <a:p>
            <a:pPr marL="342900" indent="-342900">
              <a:buFontTx/>
              <a:buChar char="-"/>
            </a:pPr>
            <a:r>
              <a:rPr lang="fr-FR" sz="2000" u="sng" dirty="0"/>
              <a:t>Séance 2</a:t>
            </a:r>
            <a:r>
              <a:rPr lang="fr-FR" sz="2000" dirty="0"/>
              <a:t> : sur le classement et choix argumenté des solutions techniques d'une durée de 1,5 heures</a:t>
            </a:r>
          </a:p>
          <a:p>
            <a:pPr marL="342900" indent="-342900">
              <a:buFontTx/>
              <a:buChar char="-"/>
            </a:pPr>
            <a:endParaRPr lang="fr-FR" sz="2000" dirty="0"/>
          </a:p>
          <a:p>
            <a:pPr marL="342900" indent="-342900">
              <a:buFontTx/>
              <a:buChar char="-"/>
            </a:pPr>
            <a:endParaRPr lang="fr-FR" sz="2000" dirty="0"/>
          </a:p>
          <a:p>
            <a:pPr marL="342900" indent="-342900">
              <a:buFontTx/>
              <a:buChar char="-"/>
            </a:pPr>
            <a:r>
              <a:rPr lang="fr-FR" sz="2000" u="sng" dirty="0"/>
              <a:t>Séance 3</a:t>
            </a:r>
            <a:r>
              <a:rPr lang="fr-FR" sz="2000" dirty="0"/>
              <a:t> : sur le guidage et la mécanisation d'une durée de 1,5 heures</a:t>
            </a:r>
            <a:endParaRPr lang="fr-FR" sz="2000" dirty="0">
              <a:effectLst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B2E73C-AA61-4B56-9103-BB4E3D040367}"/>
              </a:ext>
            </a:extLst>
          </p:cNvPr>
          <p:cNvSpPr/>
          <p:nvPr/>
        </p:nvSpPr>
        <p:spPr>
          <a:xfrm>
            <a:off x="1082825" y="816725"/>
            <a:ext cx="10837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7030A0"/>
                </a:solidFill>
              </a:rPr>
              <a:t>4 – Organisation des séances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76748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Méthodologie de construction d’une séquence d’enseignement </a:t>
            </a:r>
            <a:endParaRPr lang="fr-FR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6EB1D8ED-5653-4729-95CF-20D2C719DCE9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1430259" y="1646700"/>
            <a:ext cx="710390" cy="4920355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087005-BFE5-4B67-8158-FB5022D1D58E}"/>
              </a:ext>
            </a:extLst>
          </p:cNvPr>
          <p:cNvSpPr/>
          <p:nvPr/>
        </p:nvSpPr>
        <p:spPr>
          <a:xfrm>
            <a:off x="2392326" y="1646700"/>
            <a:ext cx="92973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/>
              <a:t>Organisation des groupes d’élèves</a:t>
            </a:r>
            <a:endParaRPr lang="fr-FR" sz="2400" dirty="0"/>
          </a:p>
          <a:p>
            <a:r>
              <a:rPr lang="fr-FR" sz="2000" dirty="0"/>
              <a:t>La salle de classe est organisée en îlots. Chaque groupe travaille en autonomie, les activités des élèves consistent à 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B639CF-5B64-4A40-B6D5-C978925ABC52}"/>
              </a:ext>
            </a:extLst>
          </p:cNvPr>
          <p:cNvSpPr/>
          <p:nvPr/>
        </p:nvSpPr>
        <p:spPr>
          <a:xfrm>
            <a:off x="4273563" y="3686314"/>
            <a:ext cx="732347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Compléter le CDCF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Observer différentes solutions de portail automatisé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Les classer et justifier ses choix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Etude et mise en évidence d’une solution technique</a:t>
            </a:r>
            <a:endParaRPr lang="fr-FR" dirty="0">
              <a:effectLst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098643-3FC3-4628-B646-8D8048FAE99D}"/>
              </a:ext>
            </a:extLst>
          </p:cNvPr>
          <p:cNvSpPr/>
          <p:nvPr/>
        </p:nvSpPr>
        <p:spPr>
          <a:xfrm>
            <a:off x="5884941" y="493596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Identification des mouvements et des éléments de guidage.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Repérage à l’aide de la maquette des éléments mobiles et fixes.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Observation de la maquette</a:t>
            </a:r>
            <a:endParaRPr lang="fr-FR" dirty="0">
              <a:effectLst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12D14C-31E8-472A-BBB1-732C4B287951}"/>
              </a:ext>
            </a:extLst>
          </p:cNvPr>
          <p:cNvSpPr/>
          <p:nvPr/>
        </p:nvSpPr>
        <p:spPr>
          <a:xfrm>
            <a:off x="3034782" y="2740420"/>
            <a:ext cx="71251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dirty="0"/>
              <a:t>analyser des images puis présenter par écrit la problématique avec hypothèses ; Mettre en évidence les problèmes soulevés par une habitation non fermée et non protégée.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Réaliser un croquis</a:t>
            </a:r>
            <a:endParaRPr lang="fr-FR" dirty="0">
              <a:effectLst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8B1F18AF-2FF7-4770-93B7-F009B6A65A88}"/>
              </a:ext>
            </a:extLst>
          </p:cNvPr>
          <p:cNvSpPr/>
          <p:nvPr/>
        </p:nvSpPr>
        <p:spPr>
          <a:xfrm>
            <a:off x="2542845" y="3048189"/>
            <a:ext cx="839971" cy="5847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Séance 1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CC9D4C23-B09C-4378-8D87-8593529875E6}"/>
              </a:ext>
            </a:extLst>
          </p:cNvPr>
          <p:cNvSpPr/>
          <p:nvPr/>
        </p:nvSpPr>
        <p:spPr>
          <a:xfrm>
            <a:off x="3752026" y="4246041"/>
            <a:ext cx="839971" cy="5847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Séance 2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EEAA7EB3-CBF2-4ACF-A65D-376672E06BD4}"/>
              </a:ext>
            </a:extLst>
          </p:cNvPr>
          <p:cNvSpPr/>
          <p:nvPr/>
        </p:nvSpPr>
        <p:spPr>
          <a:xfrm>
            <a:off x="5392219" y="5634571"/>
            <a:ext cx="839971" cy="5847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Séance 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DB2E73C-AA61-4B56-9103-BB4E3D040367}"/>
              </a:ext>
            </a:extLst>
          </p:cNvPr>
          <p:cNvSpPr/>
          <p:nvPr/>
        </p:nvSpPr>
        <p:spPr>
          <a:xfrm>
            <a:off x="1082825" y="816725"/>
            <a:ext cx="10837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7030A0"/>
                </a:solidFill>
              </a:rPr>
              <a:t>4 – Organisation des séances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12402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Méthodologie de construction d’une séquence d’enseignement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C2F1AB4-5181-43AF-84C0-DFC774075FD2}"/>
              </a:ext>
            </a:extLst>
          </p:cNvPr>
          <p:cNvSpPr/>
          <p:nvPr/>
        </p:nvSpPr>
        <p:spPr>
          <a:xfrm>
            <a:off x="1865131" y="2880248"/>
            <a:ext cx="92731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b="1" dirty="0">
                <a:solidFill>
                  <a:srgbClr val="7030A0"/>
                </a:solidFill>
              </a:rPr>
              <a:t>Le vocabulaire commun </a:t>
            </a:r>
          </a:p>
          <a:p>
            <a:pPr algn="ctr"/>
            <a:r>
              <a:rPr lang="fr-FR" sz="5400" b="1" dirty="0">
                <a:solidFill>
                  <a:srgbClr val="7030A0"/>
                </a:solidFill>
              </a:rPr>
              <a:t>à connaître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29897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Méthodologie de construction d’une séquence d’enseignement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C2F1AB4-5181-43AF-84C0-DFC774075FD2}"/>
              </a:ext>
            </a:extLst>
          </p:cNvPr>
          <p:cNvSpPr/>
          <p:nvPr/>
        </p:nvSpPr>
        <p:spPr>
          <a:xfrm>
            <a:off x="1837422" y="2464749"/>
            <a:ext cx="944017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b="1" dirty="0">
                <a:solidFill>
                  <a:srgbClr val="7030A0"/>
                </a:solidFill>
              </a:rPr>
              <a:t>Synthèse de la construction d’une séquence d’enseignement en Technologie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162201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>
            <a:extLst>
              <a:ext uri="{FF2B5EF4-FFF2-40B4-BE49-F238E27FC236}">
                <a16:creationId xmlns:a16="http://schemas.microsoft.com/office/drawing/2014/main" id="{E0CC6BD8-9D7D-4FBE-8A14-94028D9486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7671" y="807130"/>
            <a:ext cx="4876951" cy="1676400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Méthodologie de construction d’une séquence d’enseignement </a:t>
            </a:r>
            <a:endParaRPr lang="fr-FR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6EC06C6-088E-4BBB-ABBD-BE1B59ACCD9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33086" y="746228"/>
            <a:ext cx="3257550" cy="6022365"/>
          </a:xfrm>
          <a:prstGeom prst="rect">
            <a:avLst/>
          </a:prstGeom>
        </p:spPr>
      </p:pic>
      <p:pic>
        <p:nvPicPr>
          <p:cNvPr id="12" name="Image 11">
            <a:hlinkClick r:id="rId11"/>
            <a:extLst>
              <a:ext uri="{FF2B5EF4-FFF2-40B4-BE49-F238E27FC236}">
                <a16:creationId xmlns:a16="http://schemas.microsoft.com/office/drawing/2014/main" id="{79D88DEF-14BD-43F8-951B-0B688856E1A0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691" y="2851181"/>
            <a:ext cx="2602401" cy="147947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CF6C13B6-12AF-4AB1-B039-0B3DC9327D17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7587" y="3581399"/>
            <a:ext cx="2133500" cy="1212899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6ABC325D-2025-47D9-BBDE-9192E0309EE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26767" y="3209525"/>
            <a:ext cx="2426418" cy="438950"/>
          </a:xfrm>
          <a:prstGeom prst="rect">
            <a:avLst/>
          </a:prstGeom>
        </p:spPr>
      </p:pic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AC483297-29D2-438E-BFE3-0FF533A0E1A1}"/>
              </a:ext>
            </a:extLst>
          </p:cNvPr>
          <p:cNvSpPr/>
          <p:nvPr/>
        </p:nvSpPr>
        <p:spPr>
          <a:xfrm>
            <a:off x="3532540" y="1984718"/>
            <a:ext cx="2409093" cy="402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>
            <a:hlinkClick r:id="rId15"/>
            <a:extLst>
              <a:ext uri="{FF2B5EF4-FFF2-40B4-BE49-F238E27FC236}">
                <a16:creationId xmlns:a16="http://schemas.microsoft.com/office/drawing/2014/main" id="{689CEB4A-1820-4FE1-8BBE-2E6838484C7B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0030" y="4259942"/>
            <a:ext cx="1078875" cy="147947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4CE6D05-C05B-4DEC-93A1-E0A9FDF4CDF2}"/>
              </a:ext>
            </a:extLst>
          </p:cNvPr>
          <p:cNvSpPr/>
          <p:nvPr/>
        </p:nvSpPr>
        <p:spPr>
          <a:xfrm>
            <a:off x="9763987" y="3636818"/>
            <a:ext cx="2295209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600" b="1" u="sng" dirty="0"/>
              <a:t>Par exemple</a:t>
            </a:r>
            <a:r>
              <a:rPr lang="fr-FR" sz="1600" b="1" dirty="0"/>
              <a:t> : </a:t>
            </a:r>
          </a:p>
          <a:p>
            <a:pPr algn="just"/>
            <a:r>
              <a:rPr lang="fr-FR" sz="1500" b="1" dirty="0"/>
              <a:t>1-</a:t>
            </a:r>
            <a:r>
              <a:rPr lang="fr-FR" sz="1500" dirty="0"/>
              <a:t>Analyser des images puis présenter par écrit la problématique avec hypothèses. </a:t>
            </a:r>
          </a:p>
          <a:p>
            <a:pPr algn="just"/>
            <a:r>
              <a:rPr lang="fr-FR" sz="1500" b="1" dirty="0"/>
              <a:t>2-</a:t>
            </a:r>
            <a:r>
              <a:rPr lang="fr-FR" sz="1500" dirty="0"/>
              <a:t>Puis mettre en évidence les problèmes soulevés par une habitation non fermée et non protégée.</a:t>
            </a:r>
          </a:p>
          <a:p>
            <a:pPr algn="just"/>
            <a:r>
              <a:rPr lang="fr-FR" sz="1500" b="1" dirty="0"/>
              <a:t>3-</a:t>
            </a:r>
            <a:r>
              <a:rPr lang="fr-FR" sz="1500" dirty="0"/>
              <a:t>Réaliser un croquis. </a:t>
            </a:r>
          </a:p>
          <a:p>
            <a:pPr algn="just"/>
            <a:r>
              <a:rPr lang="fr-FR" sz="1500" b="1" dirty="0"/>
              <a:t>4-</a:t>
            </a:r>
            <a:r>
              <a:rPr lang="fr-FR" sz="1500" dirty="0"/>
              <a:t>Compléter le </a:t>
            </a:r>
            <a:r>
              <a:rPr lang="fr-FR" sz="1500" dirty="0" err="1"/>
              <a:t>cdcf</a:t>
            </a:r>
            <a:endParaRPr lang="fr-FR" sz="1500" dirty="0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80B0BDC5-F127-419C-97C7-62CD5B8C5691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128990" y="5433647"/>
            <a:ext cx="1713667" cy="27499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49D63577-3242-40C0-9EC2-E690A392CD1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44992" y="4979890"/>
            <a:ext cx="3676952" cy="103822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F78B033-C177-4157-B8EE-0E0FDB9A7BA5}"/>
              </a:ext>
            </a:extLst>
          </p:cNvPr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3773" y="4875003"/>
            <a:ext cx="1246541" cy="445047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BC5B1A18-F22A-4E82-AA34-602D69FE10FC}"/>
              </a:ext>
            </a:extLst>
          </p:cNvPr>
          <p:cNvPicPr>
            <a:picLocks noChangeAspect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71486" y="786153"/>
            <a:ext cx="3087710" cy="2423372"/>
          </a:xfrm>
          <a:prstGeom prst="rect">
            <a:avLst/>
          </a:prstGeom>
        </p:spPr>
      </p:pic>
      <p:sp>
        <p:nvSpPr>
          <p:cNvPr id="23" name="Flèche : gauche 22">
            <a:extLst>
              <a:ext uri="{FF2B5EF4-FFF2-40B4-BE49-F238E27FC236}">
                <a16:creationId xmlns:a16="http://schemas.microsoft.com/office/drawing/2014/main" id="{88830AA9-B273-4D8F-8D90-CA670D978FE8}"/>
              </a:ext>
            </a:extLst>
          </p:cNvPr>
          <p:cNvSpPr/>
          <p:nvPr/>
        </p:nvSpPr>
        <p:spPr>
          <a:xfrm>
            <a:off x="8100131" y="2735457"/>
            <a:ext cx="1078874" cy="2749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DB2E73C-AA61-4B56-9103-BB4E3D040367}"/>
              </a:ext>
            </a:extLst>
          </p:cNvPr>
          <p:cNvSpPr/>
          <p:nvPr/>
        </p:nvSpPr>
        <p:spPr>
          <a:xfrm>
            <a:off x="944992" y="6135944"/>
            <a:ext cx="44136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7030A0"/>
                </a:solidFill>
              </a:rPr>
              <a:t>Synthèse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6462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Méthodologie de construction d’une séquence d’enseignement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F4F2F6F-C795-4BBE-A1E3-6246B6C2BF62}"/>
              </a:ext>
            </a:extLst>
          </p:cNvPr>
          <p:cNvSpPr/>
          <p:nvPr/>
        </p:nvSpPr>
        <p:spPr>
          <a:xfrm>
            <a:off x="1429933" y="2103228"/>
            <a:ext cx="101559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u="sng" dirty="0"/>
              <a:t>Séance</a:t>
            </a:r>
            <a:r>
              <a:rPr lang="fr-FR" sz="2400" dirty="0"/>
              <a:t> : intervalle de temps consacré à une activité (Larousse). Pour nous cet intervalle correspond à </a:t>
            </a:r>
            <a:r>
              <a:rPr lang="fr-FR" sz="2400" b="1" dirty="0"/>
              <a:t>un créneau dans l’emploi du temps </a:t>
            </a:r>
            <a:r>
              <a:rPr lang="fr-FR" sz="2400" dirty="0"/>
              <a:t>(1h30 au collège, de 2 à 4h maximum au lycée)</a:t>
            </a:r>
            <a:endParaRPr lang="fr-FR" sz="2400" dirty="0"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A7D11A3-35F1-4E7F-A06B-88C3F3AB0780}"/>
              </a:ext>
            </a:extLst>
          </p:cNvPr>
          <p:cNvSpPr/>
          <p:nvPr/>
        </p:nvSpPr>
        <p:spPr>
          <a:xfrm>
            <a:off x="1429933" y="3507665"/>
            <a:ext cx="101559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u="sng" dirty="0"/>
              <a:t>Séquence</a:t>
            </a:r>
            <a:r>
              <a:rPr lang="fr-FR" sz="2400" dirty="0"/>
              <a:t> : un </a:t>
            </a:r>
            <a:r>
              <a:rPr lang="fr-FR" sz="2400" b="1" dirty="0"/>
              <a:t>ensemble de séances consécutives </a:t>
            </a:r>
            <a:r>
              <a:rPr lang="fr-FR" sz="2400" dirty="0"/>
              <a:t>d’une durée maximum de 5 semaines.</a:t>
            </a:r>
            <a:endParaRPr lang="fr-FR" sz="2400" dirty="0"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8C6E3E-932D-49FC-A6AC-414B3E260A32}"/>
              </a:ext>
            </a:extLst>
          </p:cNvPr>
          <p:cNvSpPr/>
          <p:nvPr/>
        </p:nvSpPr>
        <p:spPr>
          <a:xfrm>
            <a:off x="1429933" y="4542770"/>
            <a:ext cx="101559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u="sng" dirty="0"/>
              <a:t>Savoir</a:t>
            </a:r>
            <a:r>
              <a:rPr lang="fr-FR" sz="2400" dirty="0"/>
              <a:t> : le </a:t>
            </a:r>
            <a:r>
              <a:rPr lang="fr-FR" sz="2400" b="1" dirty="0"/>
              <a:t>résultat de l'assimilation d'informations </a:t>
            </a:r>
            <a:r>
              <a:rPr lang="fr-FR" sz="2400" dirty="0"/>
              <a:t>grâce à l'éducation et à la formation. Le savoir est un ensemble de </a:t>
            </a:r>
            <a:r>
              <a:rPr lang="fr-FR" sz="2400" b="1" dirty="0"/>
              <a:t>faits</a:t>
            </a:r>
            <a:r>
              <a:rPr lang="fr-FR" sz="2400" dirty="0"/>
              <a:t>, de </a:t>
            </a:r>
            <a:r>
              <a:rPr lang="fr-FR" sz="2400" b="1" dirty="0"/>
              <a:t>principes</a:t>
            </a:r>
            <a:r>
              <a:rPr lang="fr-FR" sz="2400" dirty="0"/>
              <a:t>, de </a:t>
            </a:r>
            <a:r>
              <a:rPr lang="fr-FR" sz="2400" b="1" dirty="0"/>
              <a:t>théories</a:t>
            </a:r>
            <a:r>
              <a:rPr lang="fr-FR" sz="2400" dirty="0"/>
              <a:t> et de </a:t>
            </a:r>
            <a:r>
              <a:rPr lang="fr-FR" sz="2400" b="1" dirty="0"/>
              <a:t>pratiques</a:t>
            </a:r>
            <a:r>
              <a:rPr lang="fr-FR" sz="2400" dirty="0"/>
              <a:t> liés à un domaine de travail ou d'étude. Le cadre européen des certifications fait référence à des savoirs théoriques ou factuels ;</a:t>
            </a:r>
            <a:endParaRPr lang="fr-FR" sz="2400" dirty="0">
              <a:effectLst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2F1AB4-5181-43AF-84C0-DFC774075FD2}"/>
              </a:ext>
            </a:extLst>
          </p:cNvPr>
          <p:cNvSpPr/>
          <p:nvPr/>
        </p:nvSpPr>
        <p:spPr>
          <a:xfrm>
            <a:off x="725195" y="821902"/>
            <a:ext cx="108754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FR" sz="3200" b="1" dirty="0">
                <a:solidFill>
                  <a:srgbClr val="7030A0"/>
                </a:solidFill>
              </a:rPr>
              <a:t>Le vocabulaire</a:t>
            </a:r>
          </a:p>
          <a:p>
            <a:pPr lvl="1" algn="just"/>
            <a:r>
              <a:rPr lang="fr-FR" sz="1600" i="1" dirty="0"/>
              <a:t>(RECOMMANDATION DU PARLEMENT EUROPÉEN ET DU CONSEIL- du 23 avril 2008- Établissant le cadre européen des certifications pour l'éducation et la formation tout au long de la vie)</a:t>
            </a:r>
            <a:endParaRPr lang="fr-FR" sz="1600" b="1" i="1" dirty="0"/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37814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Méthodologie de construction d’une séquence d’enseignement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9021856" y="4972050"/>
            <a:ext cx="1439863" cy="1079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95D92E-5FC4-4DD6-BA43-A4B21BE01908}"/>
              </a:ext>
            </a:extLst>
          </p:cNvPr>
          <p:cNvSpPr/>
          <p:nvPr/>
        </p:nvSpPr>
        <p:spPr>
          <a:xfrm>
            <a:off x="1429931" y="2036088"/>
            <a:ext cx="100520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u="sng" dirty="0"/>
              <a:t>Aptitude</a:t>
            </a:r>
            <a:r>
              <a:rPr lang="fr-FR" sz="2400" dirty="0"/>
              <a:t> : la </a:t>
            </a:r>
            <a:r>
              <a:rPr lang="fr-FR" sz="2400" b="1" dirty="0"/>
              <a:t>capacité d'appliquer un savoir </a:t>
            </a:r>
            <a:r>
              <a:rPr lang="fr-FR" sz="2400" dirty="0"/>
              <a:t>et d'</a:t>
            </a:r>
            <a:r>
              <a:rPr lang="fr-FR" sz="2400" b="1" dirty="0"/>
              <a:t>utiliser un savoir-faire </a:t>
            </a:r>
            <a:r>
              <a:rPr lang="fr-FR" sz="2400" dirty="0"/>
              <a:t>pour </a:t>
            </a:r>
            <a:r>
              <a:rPr lang="fr-FR" sz="2400" b="1" dirty="0"/>
              <a:t>réaliser des tâches</a:t>
            </a:r>
            <a:r>
              <a:rPr lang="fr-FR" sz="2400" dirty="0"/>
              <a:t> et </a:t>
            </a:r>
            <a:r>
              <a:rPr lang="fr-FR" sz="2400" b="1" dirty="0"/>
              <a:t>résoudre des problèmes</a:t>
            </a:r>
            <a:r>
              <a:rPr lang="fr-FR" sz="2400" dirty="0"/>
              <a:t>. Le cadre européen des certifications fait référence à des aptitudes cognitives (utilisation de la pensée logique, intuitive et créative) ou pratiques (fondées sur la dextérité ainsi que sur l'utilisation de méthodes, de matériels, d'outils et d'instruments) ;</a:t>
            </a:r>
            <a:endParaRPr lang="fr-FR" sz="2400" dirty="0">
              <a:effectLst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462A89-BF15-49BD-8D6A-5D3FE66DA0C1}"/>
              </a:ext>
            </a:extLst>
          </p:cNvPr>
          <p:cNvSpPr/>
          <p:nvPr/>
        </p:nvSpPr>
        <p:spPr>
          <a:xfrm>
            <a:off x="1429932" y="4442091"/>
            <a:ext cx="100520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u="sng" dirty="0"/>
              <a:t>Compétence</a:t>
            </a:r>
            <a:r>
              <a:rPr lang="fr-FR" sz="2400" dirty="0"/>
              <a:t> : la </a:t>
            </a:r>
            <a:r>
              <a:rPr lang="fr-FR" sz="2400" b="1" dirty="0"/>
              <a:t>capacité avérée d'utiliser des savoirs</a:t>
            </a:r>
            <a:r>
              <a:rPr lang="fr-FR" sz="2400" dirty="0"/>
              <a:t>, </a:t>
            </a:r>
            <a:r>
              <a:rPr lang="fr-FR" sz="2400" b="1" dirty="0"/>
              <a:t>des aptitudes </a:t>
            </a:r>
            <a:r>
              <a:rPr lang="fr-FR" sz="2400" dirty="0"/>
              <a:t>et </a:t>
            </a:r>
            <a:r>
              <a:rPr lang="fr-FR" sz="2400" b="1" dirty="0"/>
              <a:t>des dispositions personnelles</a:t>
            </a:r>
            <a:r>
              <a:rPr lang="fr-FR" sz="2400" dirty="0"/>
              <a:t>, </a:t>
            </a:r>
            <a:r>
              <a:rPr lang="fr-FR" sz="2400" b="1" dirty="0"/>
              <a:t>sociales</a:t>
            </a:r>
            <a:r>
              <a:rPr lang="fr-FR" sz="2400" dirty="0"/>
              <a:t> ou </a:t>
            </a:r>
            <a:r>
              <a:rPr lang="fr-FR" sz="2400" b="1" dirty="0"/>
              <a:t>méthodologiques</a:t>
            </a:r>
            <a:r>
              <a:rPr lang="fr-FR" sz="2400" dirty="0"/>
              <a:t> dans des situations de travail ou d'études et pour le développement professionnel ou personnel. Le cadre européen des certifications fait référence aux compétences en termes de </a:t>
            </a:r>
            <a:r>
              <a:rPr lang="fr-FR" sz="2400" u="sng" dirty="0"/>
              <a:t>prise de responsabilités et d'autonomie</a:t>
            </a:r>
            <a:r>
              <a:rPr lang="fr-FR" sz="2400" dirty="0"/>
              <a:t>.</a:t>
            </a:r>
            <a:endParaRPr lang="fr-FR" sz="2400" dirty="0">
              <a:effectLst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2F1AB4-5181-43AF-84C0-DFC774075FD2}"/>
              </a:ext>
            </a:extLst>
          </p:cNvPr>
          <p:cNvSpPr/>
          <p:nvPr/>
        </p:nvSpPr>
        <p:spPr>
          <a:xfrm>
            <a:off x="710390" y="807846"/>
            <a:ext cx="108754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FR" sz="3200" b="1" dirty="0">
                <a:solidFill>
                  <a:srgbClr val="7030A0"/>
                </a:solidFill>
              </a:rPr>
              <a:t>Le vocabulaire</a:t>
            </a:r>
          </a:p>
          <a:p>
            <a:pPr lvl="1" algn="just"/>
            <a:r>
              <a:rPr lang="fr-FR" sz="1600" i="1" dirty="0"/>
              <a:t>(RECOMMANDATION DU PARLEMENT EUROPÉEN ET DU CONSEIL- du 23 avril 2008- Établissant le cadre européen des certifications pour l'éducation et la formation tout au long de la vie)</a:t>
            </a:r>
            <a:endParaRPr lang="fr-FR" sz="1600" b="1" i="1" dirty="0"/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398091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Méthodologie de construction d’une séquence d’enseignement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C2F1AB4-5181-43AF-84C0-DFC774075FD2}"/>
              </a:ext>
            </a:extLst>
          </p:cNvPr>
          <p:cNvSpPr/>
          <p:nvPr/>
        </p:nvSpPr>
        <p:spPr>
          <a:xfrm>
            <a:off x="1865131" y="2880248"/>
            <a:ext cx="92731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b="1" dirty="0">
                <a:solidFill>
                  <a:srgbClr val="7030A0"/>
                </a:solidFill>
              </a:rPr>
              <a:t>La stratégie pédagogique </a:t>
            </a:r>
          </a:p>
          <a:p>
            <a:pPr algn="ctr"/>
            <a:r>
              <a:rPr lang="fr-FR" sz="5400" b="1" dirty="0">
                <a:solidFill>
                  <a:srgbClr val="7030A0"/>
                </a:solidFill>
              </a:rPr>
              <a:t>La mise en </a:t>
            </a:r>
            <a:r>
              <a:rPr lang="fr-FR" sz="5400" b="1" dirty="0" err="1">
                <a:solidFill>
                  <a:srgbClr val="7030A0"/>
                </a:solidFill>
              </a:rPr>
              <a:t>oeuvre</a:t>
            </a:r>
            <a:endParaRPr lang="fr-FR" sz="5400" b="1" dirty="0">
              <a:solidFill>
                <a:srgbClr val="7030A0"/>
              </a:solidFill>
            </a:endParaRP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87687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Méthodologie de construction d’une séquence d’enseignement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2811151-B2F5-4CB4-B42A-806F178E921D}"/>
              </a:ext>
            </a:extLst>
          </p:cNvPr>
          <p:cNvSpPr/>
          <p:nvPr/>
        </p:nvSpPr>
        <p:spPr>
          <a:xfrm>
            <a:off x="1429933" y="656822"/>
            <a:ext cx="1008319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2800" b="1" dirty="0"/>
          </a:p>
          <a:p>
            <a:pPr algn="just"/>
            <a:endParaRPr lang="fr-FR" sz="2800" b="1" dirty="0"/>
          </a:p>
          <a:p>
            <a:pPr algn="just"/>
            <a:endParaRPr lang="fr-FR" sz="2400" dirty="0"/>
          </a:p>
          <a:p>
            <a:pPr algn="just"/>
            <a:r>
              <a:rPr lang="fr-FR" sz="2400" dirty="0"/>
              <a:t>Une </a:t>
            </a:r>
            <a:r>
              <a:rPr lang="fr-FR" sz="2400" b="1" dirty="0"/>
              <a:t>problématique</a:t>
            </a:r>
            <a:r>
              <a:rPr lang="fr-FR" sz="2400" dirty="0"/>
              <a:t> et des </a:t>
            </a:r>
            <a:r>
              <a:rPr lang="fr-FR" sz="2400" b="1" dirty="0"/>
              <a:t>hypothèses</a:t>
            </a:r>
            <a:r>
              <a:rPr lang="fr-FR" sz="2400" dirty="0"/>
              <a:t> sont mises en place à partir d’une </a:t>
            </a:r>
            <a:r>
              <a:rPr lang="fr-FR" sz="2400" b="1" dirty="0"/>
              <a:t>situation déclenchante,</a:t>
            </a:r>
          </a:p>
          <a:p>
            <a:pPr algn="just"/>
            <a:endParaRPr lang="fr-FR" sz="2400" dirty="0"/>
          </a:p>
          <a:p>
            <a:pPr algn="just"/>
            <a:r>
              <a:rPr lang="fr-FR" sz="2400" dirty="0"/>
              <a:t>Des </a:t>
            </a:r>
            <a:r>
              <a:rPr lang="fr-FR" sz="2400" b="1" dirty="0"/>
              <a:t>activités</a:t>
            </a:r>
            <a:r>
              <a:rPr lang="fr-FR" sz="2400" dirty="0"/>
              <a:t> de recherche, de réalisation … sont mises en œuvre,</a:t>
            </a:r>
          </a:p>
          <a:p>
            <a:pPr algn="just"/>
            <a:endParaRPr lang="fr-FR" sz="2400" dirty="0"/>
          </a:p>
          <a:p>
            <a:pPr algn="just"/>
            <a:r>
              <a:rPr lang="fr-FR" sz="2400" dirty="0"/>
              <a:t>Les </a:t>
            </a:r>
            <a:r>
              <a:rPr lang="fr-FR" sz="2400" b="1" dirty="0"/>
              <a:t>savoirs (faire)</a:t>
            </a:r>
            <a:r>
              <a:rPr lang="fr-FR" sz="2400" dirty="0"/>
              <a:t> sont </a:t>
            </a:r>
            <a:r>
              <a:rPr lang="fr-FR" sz="2400" b="1" dirty="0"/>
              <a:t>apportés au moment où l’élève en a besoin </a:t>
            </a:r>
            <a:r>
              <a:rPr lang="fr-FR" sz="2400" dirty="0"/>
              <a:t>pour </a:t>
            </a:r>
            <a:r>
              <a:rPr lang="fr-FR" sz="2400" b="1" dirty="0"/>
              <a:t>résoudre le problème posé</a:t>
            </a:r>
            <a:r>
              <a:rPr lang="fr-FR" sz="2400" dirty="0"/>
              <a:t>. </a:t>
            </a:r>
          </a:p>
          <a:p>
            <a:pPr algn="just"/>
            <a:endParaRPr lang="fr-FR" sz="2400" dirty="0"/>
          </a:p>
          <a:p>
            <a:pPr algn="just"/>
            <a:r>
              <a:rPr lang="fr-FR" sz="2400" dirty="0"/>
              <a:t>Cette phase est </a:t>
            </a:r>
            <a:r>
              <a:rPr lang="fr-FR" sz="2400" b="1" dirty="0"/>
              <a:t>suivie</a:t>
            </a:r>
            <a:r>
              <a:rPr lang="fr-FR" sz="2400" dirty="0"/>
              <a:t> (dans un délai variable) par une </a:t>
            </a:r>
            <a:r>
              <a:rPr lang="fr-FR" sz="2400" b="1" dirty="0"/>
              <a:t>structuration</a:t>
            </a:r>
            <a:r>
              <a:rPr lang="fr-FR" sz="2400" dirty="0"/>
              <a:t> </a:t>
            </a:r>
            <a:r>
              <a:rPr lang="fr-FR" sz="2400" b="1" dirty="0"/>
              <a:t>des connaissances</a:t>
            </a:r>
            <a:r>
              <a:rPr lang="fr-FR" sz="2400" dirty="0"/>
              <a:t> « académique », puis d’une</a:t>
            </a:r>
            <a:r>
              <a:rPr lang="fr-FR" sz="2400" b="1" dirty="0"/>
              <a:t> évaluation</a:t>
            </a:r>
            <a:r>
              <a:rPr lang="fr-FR" sz="2400" dirty="0"/>
              <a:t>.</a:t>
            </a:r>
          </a:p>
          <a:p>
            <a:pPr algn="just"/>
            <a:endParaRPr lang="fr-FR" sz="2400" dirty="0"/>
          </a:p>
          <a:p>
            <a:pPr algn="just"/>
            <a:r>
              <a:rPr lang="fr-FR" sz="2400" dirty="0"/>
              <a:t>La </a:t>
            </a:r>
            <a:r>
              <a:rPr lang="fr-FR" sz="2400" b="1" dirty="0"/>
              <a:t>classe</a:t>
            </a:r>
            <a:r>
              <a:rPr lang="fr-FR" sz="2400" dirty="0"/>
              <a:t> est </a:t>
            </a:r>
            <a:r>
              <a:rPr lang="fr-FR" sz="2400" b="1" dirty="0"/>
              <a:t>organisée en groupes </a:t>
            </a:r>
            <a:r>
              <a:rPr lang="fr-FR" sz="2400" dirty="0"/>
              <a:t>(4 à 5 élèves) structurés. </a:t>
            </a:r>
            <a:endParaRPr lang="fr-FR" sz="2400" dirty="0">
              <a:effectLst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2F1AB4-5181-43AF-84C0-DFC774075FD2}"/>
              </a:ext>
            </a:extLst>
          </p:cNvPr>
          <p:cNvSpPr/>
          <p:nvPr/>
        </p:nvSpPr>
        <p:spPr>
          <a:xfrm>
            <a:off x="710390" y="890973"/>
            <a:ext cx="108754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b="1" dirty="0">
                <a:solidFill>
                  <a:srgbClr val="7030A0"/>
                </a:solidFill>
              </a:rPr>
              <a:t>      La stratégie pédagogique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310746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Méthodologie de construction d’une séquence d’enseignement </a:t>
            </a:r>
            <a:endParaRPr lang="fr-FR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7CBC646-0472-4E61-891C-56F13FC4CEF9}"/>
              </a:ext>
            </a:extLst>
          </p:cNvPr>
          <p:cNvSpPr/>
          <p:nvPr/>
        </p:nvSpPr>
        <p:spPr>
          <a:xfrm>
            <a:off x="2207752" y="1530797"/>
            <a:ext cx="90030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/>
              <a:t>1 - Identification des compétences et connaissances à travailler :</a:t>
            </a:r>
            <a:endParaRPr lang="fr-FR" sz="24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/>
              <a:t>des </a:t>
            </a:r>
            <a:r>
              <a:rPr lang="fr-FR" sz="2000" b="1" dirty="0"/>
              <a:t>compétences travaillées </a:t>
            </a:r>
            <a:r>
              <a:rPr lang="fr-FR" sz="2000" dirty="0"/>
              <a:t>et de leur </a:t>
            </a:r>
            <a:r>
              <a:rPr lang="fr-FR" sz="2000" b="1" dirty="0"/>
              <a:t>niveau de maîtrise</a:t>
            </a:r>
            <a:r>
              <a:rPr lang="fr-FR" sz="2000" dirty="0"/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/>
              <a:t>des </a:t>
            </a:r>
            <a:r>
              <a:rPr lang="fr-FR" sz="2000" b="1" dirty="0"/>
              <a:t>connaissances à acquérir </a:t>
            </a:r>
            <a:r>
              <a:rPr lang="fr-FR" sz="2000" dirty="0"/>
              <a:t>(rapport complexité-criticité).</a:t>
            </a:r>
            <a:endParaRPr lang="fr-FR" sz="2000" dirty="0"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D4EF8F-B520-4FA1-AE69-E6BC262CE674}"/>
              </a:ext>
            </a:extLst>
          </p:cNvPr>
          <p:cNvSpPr/>
          <p:nvPr/>
        </p:nvSpPr>
        <p:spPr>
          <a:xfrm>
            <a:off x="2956953" y="2756651"/>
            <a:ext cx="40308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/>
              <a:t>2 - Rédaction des évaluations :</a:t>
            </a:r>
            <a:endParaRPr lang="fr-FR" sz="24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/>
              <a:t>des </a:t>
            </a:r>
            <a:r>
              <a:rPr lang="fr-FR" sz="2000" b="1" dirty="0"/>
              <a:t>grilles d’évaluation</a:t>
            </a:r>
            <a:r>
              <a:rPr lang="fr-FR" sz="2000" dirty="0"/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/>
              <a:t>des </a:t>
            </a:r>
            <a:r>
              <a:rPr lang="fr-FR" sz="2000" b="1" dirty="0"/>
              <a:t>contenus évalués</a:t>
            </a:r>
            <a:r>
              <a:rPr lang="fr-FR" sz="2000" dirty="0"/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/>
              <a:t>des </a:t>
            </a:r>
            <a:r>
              <a:rPr lang="fr-FR" sz="2000" b="1" dirty="0"/>
              <a:t>évaluations</a:t>
            </a:r>
            <a:r>
              <a:rPr lang="fr-FR" sz="2000" dirty="0"/>
              <a:t>.</a:t>
            </a:r>
            <a:endParaRPr lang="fr-FR" sz="2000" dirty="0">
              <a:effectLst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373322-B5E2-461A-A6F4-8E6E9940C180}"/>
              </a:ext>
            </a:extLst>
          </p:cNvPr>
          <p:cNvSpPr/>
          <p:nvPr/>
        </p:nvSpPr>
        <p:spPr>
          <a:xfrm>
            <a:off x="3727256" y="4291170"/>
            <a:ext cx="6635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/>
              <a:t>3 - Construction des séquences, des séances :</a:t>
            </a:r>
            <a:endParaRPr lang="fr-FR" sz="24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/>
              <a:t>des </a:t>
            </a:r>
            <a:r>
              <a:rPr lang="fr-FR" sz="2000" b="1" dirty="0"/>
              <a:t>situations</a:t>
            </a:r>
            <a:r>
              <a:rPr lang="fr-FR" sz="2000" dirty="0"/>
              <a:t>, des </a:t>
            </a:r>
            <a:r>
              <a:rPr lang="fr-FR" sz="2000" b="1" dirty="0"/>
              <a:t>scénarios</a:t>
            </a:r>
            <a:r>
              <a:rPr lang="fr-FR" sz="2000" dirty="0"/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/>
              <a:t>des </a:t>
            </a:r>
            <a:r>
              <a:rPr lang="fr-FR" sz="2000" b="1" dirty="0"/>
              <a:t>ressources</a:t>
            </a:r>
            <a:r>
              <a:rPr lang="fr-FR" sz="2000" dirty="0"/>
              <a:t>, des </a:t>
            </a:r>
            <a:r>
              <a:rPr lang="fr-FR" sz="2000" b="1" dirty="0"/>
              <a:t>activités</a:t>
            </a:r>
            <a:r>
              <a:rPr lang="fr-FR" sz="2000" dirty="0"/>
              <a:t>.</a:t>
            </a:r>
            <a:endParaRPr lang="fr-FR" sz="2000" dirty="0">
              <a:effectLst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94E2D3-52B9-4772-B917-219CAAC073DB}"/>
              </a:ext>
            </a:extLst>
          </p:cNvPr>
          <p:cNvSpPr/>
          <p:nvPr/>
        </p:nvSpPr>
        <p:spPr>
          <a:xfrm>
            <a:off x="4483974" y="5514198"/>
            <a:ext cx="39649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/>
              <a:t>4 - Organisation des séances:</a:t>
            </a:r>
            <a:endParaRPr lang="fr-FR" sz="24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/>
              <a:t>gestion des activités dans le </a:t>
            </a:r>
            <a:r>
              <a:rPr lang="fr-FR" sz="2000" b="1" dirty="0"/>
              <a:t>temps</a:t>
            </a:r>
            <a:r>
              <a:rPr lang="fr-FR" sz="2000" dirty="0"/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/>
              <a:t>gestion des </a:t>
            </a:r>
            <a:r>
              <a:rPr lang="fr-FR" sz="2000" b="1" dirty="0"/>
              <a:t>groupes</a:t>
            </a:r>
            <a:r>
              <a:rPr lang="fr-FR" sz="2000" dirty="0"/>
              <a:t> d’élèves.</a:t>
            </a:r>
            <a:r>
              <a:rPr lang="fr-FR" sz="2000" b="1" dirty="0"/>
              <a:t> </a:t>
            </a:r>
            <a:endParaRPr lang="fr-FR" sz="2000" dirty="0">
              <a:effectLst/>
            </a:endParaRPr>
          </a:p>
        </p:txBody>
      </p:sp>
      <p:sp>
        <p:nvSpPr>
          <p:cNvPr id="15" name="Titre 1">
            <a:hlinkClick r:id="rId13" action="ppaction://hlinksldjump"/>
            <a:extLst>
              <a:ext uri="{FF2B5EF4-FFF2-40B4-BE49-F238E27FC236}">
                <a16:creationId xmlns:a16="http://schemas.microsoft.com/office/drawing/2014/main" id="{051C457A-ED6B-4131-A6C7-9191DC9B1157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1429933" y="1530798"/>
            <a:ext cx="608577" cy="1077218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16" name="Titre 1">
            <a:hlinkClick r:id="rId13" action="ppaction://hlinksldjump"/>
            <a:extLst>
              <a:ext uri="{FF2B5EF4-FFF2-40B4-BE49-F238E27FC236}">
                <a16:creationId xmlns:a16="http://schemas.microsoft.com/office/drawing/2014/main" id="{5155306F-9526-46DC-895B-EE2040B6B7E0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2207752" y="2753592"/>
            <a:ext cx="602715" cy="1345381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17" name="Titre 1">
            <a:hlinkClick r:id="rId13" action="ppaction://hlinksldjump"/>
            <a:extLst>
              <a:ext uri="{FF2B5EF4-FFF2-40B4-BE49-F238E27FC236}">
                <a16:creationId xmlns:a16="http://schemas.microsoft.com/office/drawing/2014/main" id="{4A6B9A66-D18B-4855-AE1B-8D9356876F62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956953" y="4288307"/>
            <a:ext cx="602715" cy="1080081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18" name="Titre 1">
            <a:hlinkClick r:id="rId13" action="ppaction://hlinksldjump"/>
            <a:extLst>
              <a:ext uri="{FF2B5EF4-FFF2-40B4-BE49-F238E27FC236}">
                <a16:creationId xmlns:a16="http://schemas.microsoft.com/office/drawing/2014/main" id="{CD6ED5F5-0AB6-4823-8DB2-6F124C088BD4}"/>
              </a:ext>
            </a:extLst>
          </p:cNvPr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3727256" y="5514198"/>
            <a:ext cx="602715" cy="1077218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C2F1AB4-5181-43AF-84C0-DFC774075FD2}"/>
              </a:ext>
            </a:extLst>
          </p:cNvPr>
          <p:cNvSpPr/>
          <p:nvPr/>
        </p:nvSpPr>
        <p:spPr>
          <a:xfrm>
            <a:off x="710390" y="807846"/>
            <a:ext cx="108754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b="1" dirty="0">
                <a:solidFill>
                  <a:srgbClr val="7030A0"/>
                </a:solidFill>
              </a:rPr>
              <a:t>      La mise en </a:t>
            </a:r>
            <a:r>
              <a:rPr lang="fr-FR" sz="3200" b="1" dirty="0" err="1">
                <a:solidFill>
                  <a:srgbClr val="7030A0"/>
                </a:solidFill>
              </a:rPr>
              <a:t>oeuvre</a:t>
            </a:r>
            <a:endParaRPr lang="fr-FR" sz="3200" b="1" dirty="0">
              <a:solidFill>
                <a:srgbClr val="7030A0"/>
              </a:solidFill>
            </a:endParaRP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89244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Méthodologie de construction d’une séquence d’enseignement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C2F1AB4-5181-43AF-84C0-DFC774075FD2}"/>
              </a:ext>
            </a:extLst>
          </p:cNvPr>
          <p:cNvSpPr/>
          <p:nvPr/>
        </p:nvSpPr>
        <p:spPr>
          <a:xfrm>
            <a:off x="1578052" y="2263560"/>
            <a:ext cx="927310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b="1" dirty="0">
                <a:solidFill>
                  <a:srgbClr val="7030A0"/>
                </a:solidFill>
              </a:rPr>
              <a:t>Un exemple commenté de construction de séquence</a:t>
            </a:r>
          </a:p>
          <a:p>
            <a:pPr algn="ctr"/>
            <a:r>
              <a:rPr lang="fr-FR" sz="5400" b="1" dirty="0">
                <a:solidFill>
                  <a:srgbClr val="7030A0"/>
                </a:solidFill>
              </a:rPr>
              <a:t>En Technologie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99538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Méthodologie de construction d’une séquence d’enseignement </a:t>
            </a:r>
            <a:endParaRPr lang="fr-FR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DB2E73C-AA61-4B56-9103-BB4E3D040367}"/>
              </a:ext>
            </a:extLst>
          </p:cNvPr>
          <p:cNvSpPr/>
          <p:nvPr/>
        </p:nvSpPr>
        <p:spPr>
          <a:xfrm>
            <a:off x="1298864" y="869473"/>
            <a:ext cx="1023746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7030A0"/>
                </a:solidFill>
              </a:rPr>
              <a:t>Exemple d’une Séquence d’enseignement en Technologie </a:t>
            </a:r>
            <a:endParaRPr lang="fr-FR" sz="3200" dirty="0">
              <a:solidFill>
                <a:srgbClr val="7030A0"/>
              </a:solidFill>
            </a:endParaRPr>
          </a:p>
          <a:p>
            <a:endParaRPr lang="fr-FR" sz="2400" dirty="0"/>
          </a:p>
          <a:p>
            <a:r>
              <a:rPr lang="fr-FR" sz="2400" b="1" u="sng" dirty="0"/>
              <a:t>Thèmes</a:t>
            </a:r>
            <a:r>
              <a:rPr lang="fr-FR" sz="2400" dirty="0"/>
              <a:t> : </a:t>
            </a:r>
            <a:r>
              <a:rPr lang="fr-FR" sz="3200" b="1" dirty="0">
                <a:hlinkClick r:id="rId9"/>
              </a:rPr>
              <a:t>Comment ouvrir et fermer un espace clos ?</a:t>
            </a:r>
            <a:endParaRPr lang="fr-FR" sz="32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DCB15D-06BB-4181-8F4A-EBF8BEAF62A1}"/>
              </a:ext>
            </a:extLst>
          </p:cNvPr>
          <p:cNvSpPr/>
          <p:nvPr/>
        </p:nvSpPr>
        <p:spPr>
          <a:xfrm>
            <a:off x="1429932" y="2745238"/>
            <a:ext cx="64736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/>
              <a:t>Durée</a:t>
            </a:r>
            <a:r>
              <a:rPr lang="fr-FR" sz="2400" b="1" dirty="0"/>
              <a:t> 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/>
              <a:t>4 semaines + une semaine tampon « différentiation pédagogique »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/>
              <a:t>une séance par semaine 1h30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fr-FR" sz="2400" dirty="0"/>
          </a:p>
          <a:p>
            <a:pPr algn="just">
              <a:buFont typeface="Arial" panose="020B0604020202020204" pitchFamily="34" charset="0"/>
              <a:buChar char="•"/>
            </a:pPr>
            <a:endParaRPr lang="fr-FR" sz="2400" dirty="0"/>
          </a:p>
          <a:p>
            <a:r>
              <a:rPr lang="fr-FR" sz="2400" dirty="0"/>
              <a:t>Classe de collège « 4</a:t>
            </a:r>
            <a:r>
              <a:rPr lang="fr-FR" sz="2400" baseline="30000" dirty="0"/>
              <a:t>ème</a:t>
            </a:r>
            <a:r>
              <a:rPr lang="fr-FR" sz="2400" dirty="0"/>
              <a:t> conseillé » (30 élèves maxi) répartis en îlots de 4 à 5 élèves.</a:t>
            </a:r>
            <a:endParaRPr lang="fr-FR" sz="2400" dirty="0">
              <a:effectLst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E71F260-B719-4557-BA3D-01442E6713E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61591" y="3033704"/>
            <a:ext cx="3574734" cy="2600360"/>
          </a:xfrm>
          <a:prstGeom prst="rect">
            <a:avLst/>
          </a:prstGeom>
        </p:spPr>
      </p:pic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159493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THEME_BG_IMAGE" val=""/>
  <p:tag name="MMPROD_TAG_VCONFIG" val="PD94bWwgdmVyc2lvbj0iMS4wIj8+DQo8Y29uZmlndXJhdGlvbj4NCgk8YnJhbmRpbmc+DQoJCTx1aWZvbnQgbmFtZT0iRk9OVF9OT1RFU19URVhUIiB2YWx1ZT0iVmVyZGFuYSw5LGZhbHNlLGZhbHNlLGZhbHNlIi8+DQoJPC9icmFuZGluZz4NCgk8Y29sb3JzPg0KCQk8dWljb2xvciBuYW1lPSJwcmltYXJ5IiB2YWx1ZT0iMHg2Rjg0ODgiLz4NCgkJPHVpY29sb3IgbmFtZT0iZ2xvdyIgdmFsdWU9IjB4NjA5NzczIi8+DQoJCTx1aWNvbG9yIG5hbWU9InRleHQiIHZhbHVlPSIweEZGRkZGRiIvPg0KCQk8dWljb2xvciBuYW1lPSJsaWdodCIgdmFsdWU9IjB4NEU1RDYwIi8+DQoJCTx1aWNvbG9yIG5hbWU9InNoYWRvdyIgdmFsdWU9IjB4MDAwMDAwIi8+DQoJCTx1aWNvbG9yIG5hbWU9ImJhY2tncm91bmQiIHZhbHVlPSIweDcyNzk3MSIvPg0KCTwvY29sb3JzPg0KCTxsYXlvdXQ+DQoJCTx1aXNob3cgbmFtZT0icHJlc2VudGF0aW9udGl0bGUiIHZhbHVlPSJ0cnVlIi8+PHVpc2hvdyBuYW1lPSJwcmVzZW50ZXJwaG90byIgdmFsdWU9InRydWUiLz48dWlzaG93IG5hbWU9InByZXNlbnRlcm5hbWUiIHZhbHVlPSJ0cnVlIi8+PHVpc2hvdyBuYW1lPSJwcmVzZW50ZXJ0aXRsZSIgdmFsdWU9InRydWUiLz48dWlzaG93IG5hbWU9InByZXNlbnRlcmVtYWlsIiB2YWx1ZT0idHJ1ZSIvPjx1aXNob3cgbmFtZT0icHJlc2VudGVyYmlvIiB2YWx1ZT0idHJ1ZSIvPjx1aXNob3cgbmFtZT0iY29tcGFueWxvZ28iIHZhbHVlPSJ0cnVlIi8+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+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+PHVpc2hvdyBuYW1lPSJ2aWV3Y2hhbmdlIiB2YWx1ZT0idHJ1ZSIvPjx1aXNob3cgbmFtZT0iYWx3YXlzU2NydW5jaCIgdmFsdWU9ImZhbHNlIi8+PHVpc2hvdyBuYW1lPSJpbml0aWFsZGlzcGxheW1vZGVpc25vcm1hbCIgdmFsdWU9InRydWUiLz48dWlyZXBsYWNlIG5hbWU9ImxvZ28iIHZhbHVlPSIiLz48dWlyZXBsYWNlIG5hbWU9ImJnaW1hZ2UiIHZhbHVlPSIiLz48dWlyZXBsYWNlIG5hbWU9ImluaXRpYWx0YWIiIHZhbHVlPSJvdXRsaW5lIi8+PHVpc2hvdyBuYW1lPSJjY3RleHRoaWdobGlnaHRpbmciIHZhbHVlPSJ0cnVlIi8+DQoJPC9sYXlvdXQ+DQoJPHByZWxvYWRlcj48c2V0Qm9vbCBuYW1lPSJkaXNhYmxlQXNzZXRQcmVsb2FkZXIiIHZhbHVlPSJ0cnVlIi8+PC9wcmVsb2FkZXI+PGxhbmd1YWdlIGlkPSJlb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+DQoJCTx1aXRleHQgbmFtZT0iU0NSVUJCQVJTVEFUVVNfQlVGRkVSSU5HIiB2YWx1ZT0iQnVmZmVyaW5nIi8+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+DQoJCTx1aXRleHQgbmFtZT0iRUxBUFNFRCIgdmFsdWU9IiVtIE1pbnV0ZXMgJXMgU2Vjb25kcyBSZW1haW5pbmciLz4NCgkJPHVpdGV4dCBuYW1lPSJOT1RGT1VORCIgdmFsdWU9Ik5vdGhpbmcgRm91bmQiLz4NCgkJPHVpdGV4dCBuYW1lPSJBVFRBQ0hNRU5UUyIgdmFsdWU9IkF0dGFjaG1lbnR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+DQoJCTx1aXRleHQgbmFtZT0iVEFCX05PVEVTIiB2YWx1ZT0iTm90ZXMiLz4NCgkJPHVpdGV4dCBuYW1lPSJUQUJfU0VBUkNIIiB2YWx1ZT0iU2VhcmNoIi8+DQoJCTx1aXRleHQgbmFtZT0iU0xJREVfSEVBRElORyIgdmFsdWU9IlNsaWRlIFRpdGxlIi8+DQoJCTx1aXRleHQgbmFtZT0iRFVSQVRJT05fSEVBRElORyIgdmFsdWU9IkR1cmF0aW9uIi8+DQoJCTx1aXRleHQgbmFtZT0iU0VBUkNIX0hFQURJTkciIHZhbHVlPSJTZWFyY2ggZm9yIHRleHQ6Ii8+DQoJCTx1aXRleHQgbmFtZT0iVEhVTUJfSEVBRElORyIgdmFsdWU9IlNsaWRlIi8+DQoJCTx1aXRleHQgbmFtZT0iVEhVTUJfSU5GTyIgdmFsdWU9IlNsaWRlIFRpdGxlL0R1cmF0aW9uIi8+DQoJCTx1aXRleHQgbmFtZT0iQVRUQUNITkFNRV9IRUFESU5HIiB2YWx1ZT0iRmlsZSBOYW1lIi8+DQoJCTx1aXRleHQgbmFtZT0iQVRUQUNIU0laRV9IRUFESU5HIiB2YWx1ZT0iU2l6ZSIvPg0KCQk8dWl0ZXh0IG5hbWU9IlNMSURFX05PVEVTIiB2YWx1ZT0iU2xpZGUgTm90ZXM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DQoNCk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dWl0ZXh0IG5hbWU9IkNPVVJTRV9TVEFUVVMiIHZhbHVlPSJNb2R1bHN0YXR1cyIvPg0KCQk8dWl0ZXh0IG5hbWU9IlBBU1NFRF9TVFJJTkciIHZhbHVlPSJFcmZvbGdyZWljaCIvPg0KCQk8dWl0ZXh0IG5hbWU9IkZBSUxFRF9TVFJJTkciIHZhbHVlPSJGZWhsZ2VzY2hsYWd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B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+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+DQoJCTx1aXRleHQgbmFtZT0iVEhVTUJfSEVBRElORyIgdmFsdWU9IkRpYXBvc2l0aXZlIi8+DQoJCTx1aXRleHQgbmFtZT0iVEhVTUJfSU5GTyIgdmFsdWU9IlRpdHJlL2R1csOpZSIvPg0KCQk8dWl0ZXh0IG5hbWU9IkFUVEFDSE5BTUVfSEVBRElORyIgdmFsdWU9Ik5vbSBkZSBmaWNoaWVyIi8+DQoJCTx1aXRleHQgbmFtZT0iQVRUQUNIU0laRV9IRUFESU5HIiB2YWx1ZT0iVGFpbGxlIi8+DQoJCTx1aXRleHQgbmFtZT0iU0xJREVfTk9URVMiIHZhbHVlPSJDb21tZW50YWlyZXMgZGVzIGRpYXBvc2l0aXZlcyIvPg0KCQk8dWl0ZXh0IG5hbWU9IkNPVVJTRV9TVEFUVVMiIHZhbHVlPSJTdGF0dXQgZHUgbW9kdWxlIi8+DQoJCTx1aXRleHQgbmFtZT0iUEFTU0VEX1NUUklORyIgdmFsdWU9IlLDqXVzc2kiLz4NCgkJPHVpdGV4dCBuYW1lPSJGQUlMRURfU1RSSU5HIiB2YWx1ZT0iRWNob3XDqSIvPg0KCQk8IS0tcXVpeiBwb2QgYW5kIG1lc3NhZ2UgYm94IHRleHRzLS0+DQoJCTx1aXRleHQgbmFtZT0iUVVJWlBPRF9RVUlaX0FUVEVNUFQiIHZhbHVlPSJUZW50YXRpdmUgZGUgcXVlc3Rpb25uYWlyZSA6Ii8+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+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DQoNCl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WSURQTEFZSU5HIiB2YWx1ZT0i44OT44OH44Kq5YaN55Sf5Lit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1FVSVoiIHZhbHVlPSLjgq/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5qSc57Si44GZ44KL44OG44Kt44K544O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dWl0ZXh0IG5hbWU9IkNPVVJTRV9TVEFUVVMiIHZhbHVlPSLjg6Ljgrjjg6Xjg7zjg6vjgrnjg4bjg7zjgr/jgrkiLz4NCgkJPHVpdGV4dCBuYW1lPSJQQVNTRURfU1RSSU5HIiB2YWx1ZT0i5ZCI5qC8Ii8+DQoJCTx1aXRleHQgbmFtZT0iRkFJTEVEX1NUUklORyIgdmFsdWU9IuS4jeWQiOagvCIvPg0KCQk8IS0tcXVpeiBwb2QgYW5kIG1lc3NhZ2UgYm94IHRleHRzLS0+DQoJCTx1aXRleHQgbmFtZT0iUVVJWlBPRF9RVUlaX0FUVEVNUFQiIHZhbHVlPSLjgq/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+DQoJCTx1aXRleHQgbmFtZT0iUVVJWlBPRF9RVUVTVFlQRV9TVFIiIHZhbHVlPSLjgr/jgqTjg5cgOiAlcyIvPg0KCQk8dWl0ZXh0IG5hbWU9IlFVSVpQT0RfUVVFU1RZUEVfR1JEIiB2YWx1ZT0i6KmV5L6hIi8+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+OBhCIvPg0KCQk8dWl0ZXh0IG5hbWU9IldBUk5JTkdNU0dfTk9TVFJJTkciIHZhbHVlPSLjgYTjgYTjgYgiLz4NCgkJPHVpdGV4dCBuYW1lPSJXQVJOSU5HTVNHX1RJVExFU1RSSU5HIiB2YWx1ZT0i44Kv44Kk44K644Gu44OK44OT44Ky44O844K344On44Oz44Gr6Zai44GZ44KL6K2m5ZGKIi8+DQoJCTx1aXRleHQgbmFtZT0iV0FSTklOR01TR19NU0dTVFJJTkciIHZhbHVlPSLjgZPjga7jgq/jgqTjgrrjgavjga/jgIHjgb7jgaDop6PnrZTjgZfjgabjgYTjgarjgYTos6rllY/jgYzjgYLjgorjgb7jgZnjgIINCg0KIOOCr+OCpOOCuuOCkue1guS6huOBmeOCi+OBq+OBr+OAgeOAjOOBr+OBhOOAjeOCkuOCr+ODquODg+OCr+OBl+OBvuOBmeOAguOCr+OCpOOCuuOCkue2muihjOOBmeOCi+OBq+OBr+OAgeOAjOOBhOOBhOOBiOOAjeOCkuOCr+ODquODg+OCr+OBl+OBvuOBmeOAgiIvPg0KCQk8dWl0ZXh0IG5hbWU9IklORk9STUFUSU9OX0gyNjRfRkxBU0hQTEFZRVIiIHZhbHVlPSLjgYrkvb/jgYTjga7jgrPjg7Pjg5Tjg6Xjg7zjgr/jgavnj77lnKjjgqTjg7Pjgrnjg4jjg7zjg6vjgZXjgozjgabjgYTjgosgRmxhc2ggUGxheWVyIOOBruODkOODvOOCuOODp+ODs+OBr+OAgeOBk+OBruODk+ODh+OCquOCkuOCteODneODvOODiOOBl+OBpuOBhOOBvuOBm+OCk+OAguacgOaWsOOBriBGbGFzaCBQbGF5ZXIg44KS44OA44Km44Oz44Ot44O844OJ44GZ44KL44Gr44Gv44CB44OT44OH44Kq6aCY5Z+f44KS44Kv44Oq44OD44Kv44GX44Gm44GP44Gg44GV44GE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+DQoJCTx1aXRleHQgbmFtZT0iU0NSVUJCQVJTVEFUVVNfU0xJREVJTkZPIiB2YWx1ZT0i7Iqs65287J2065OcICVuIC8gJXQgfCAiLz4NCgkJPHVpdGV4dCBuYW1lPSJTQ1JVQkJBUlNUQVRVU19TVE9QUEVEIiB2YWx1ZT0i7KSR7KeA65CoIi8+DQoJCTx1aXRleHQgbmFtZT0iU0NSVUJCQVJTVEFUVVNfUExBWUlORyIgdmFsdWU9IuyerOyDnSIvPg0KCQk8dWl0ZXh0IG5hbWU9IlNDUlVCQkFSU1RBVFVTX05PQVVESU8iIHZhbHVlPSLsmKTrlJTsmKQg7JeG7J2MIi8+DQoJCTx1aXRleHQgbmFtZT0iU0NSVUJCQVJTVEFUVVNfVklEUExBWUlORyIgdmFsdWU9Iuu5hOuUlOyYpCDsnqzsg50g7KSRIi8+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+DQoJCTwhLS0gc3Vic3RpdHV0aW9uOiAlbSA9PSBtaW51dGVzIHJlbWFpbmluZyAtLT4NCgkJPCEtLSBzdWJzdGl0dXRpb246ICVzID09IHNlY29uZHMgcmVtYWluaW5nIC0tPg0KCQk8dWl0ZXh0IG5hbWU9IkVMQVBTRUQiIHZhbHVlPSIlbeu2hCAlc+y0iCDrgqjsnYwiLz4NCgkJPHVpdGV4dCBuYW1lPSJOT1RGT1VORCIgdmFsdWU9IuyXhuydjCIvPg0KCQk8dWl0ZXh0IG5hbWU9IkFUVEFDSE1FTlRTIiB2YWx1ZT0i7LKo67aAIO2MjOydvCIvPg0KCQk8IS0tIHN1YnN0aXR1dGlvbjogJXAgPT0gY3VycmVudCBzcGVha2VyJ3MgdGl0bGUgLS0+DQoJCTx1aXRleHQgbmFtZT0iQklPV0lOX1RJVExFIiB2YWx1ZT0i6rK966ClIOyGjOqwnDogJXAiLz4NCgkJPHVpdGV4dCBuYW1lPSJCSU9CVE5fVElUTEUiIHZhbHVlPSLqsr3roKUg7IaM6rCcIi8+DQoJCTx1aXRleHQgbmFtZT0iRElWSURFUkJUTl9USVRMRSIgdmFsdWU9InwiLz4NCgkJPHVpdGV4dCBuYW1lPSJDT05UQUNUQlROX1RJVExFIiB2YWx1ZT0i7Jew65297LKYIi8+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dWl0ZXh0IG5hbWU9IkNPVVJTRV9TVEFUVVMiIHZhbHVlPSLrqqjrk4gg7IOB7YOcIi8+DQoJCTx1aXRleHQgbmFtZT0iUEFTU0VEX1NUUklORyIgdmFsdWU9Iu2VqeqyqSIvPg0KCQk8dWl0ZXh0IG5hbWU9IkZBSUxFRF9TVFJJTkciIHZhbHVlPSLrtojtlanqsqk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dWl0ZXh0IG5hbWU9IkNPVVJTRV9TVEFUVVMiIHZhbHVlPSJFc3RhZG8gZGUgbW9kdWxvIi8+DQoJCTx1aXRleHQgbmFtZT0iUEFTU0VEX1NUUklORyIgdmFsdWU9IkFwcm9iYWRvIi8+DQoJCTx1aXRleHQgbmFtZT0iRkFJTEVEX1NUUklORyIgdmFsdWU9IlN1c3BlbnNvIi8+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+DQoJCTx1aXRleHQgbmFtZT0iUVVJWlBPRF9RVUVTQVRNUFRfU1RSIiB2YWx1ZT0iSW50ZW50b3M6ICVuIGRlICV0Ii8+DQoJCTx1aXRleHQgbmFtZT0iUVVJWlBPRF9RVUVTVFlQRV9TVFIiIHZhbHVlPSJUaXBvOiAlcyIvPg0KCQk8dWl0ZXh0IG5hbWU9IlFVSVpQT0RfUVVFU1RZUEVfR1JEIiB2YWx1ZT0iQ29uIHB1bnR1YWNpw7NuIi8+DQoJCTx1aXRleHQgbmFtZT0iUVVJWlBPRF9RVUVTVFlQRV9TVlkiIHZhbHVlPSJFbmN1ZXN0YSIvPg0KCQk8dWl0ZXh0IG5hbWU9IlFVSVpQT0RfUVVJWkFUTVBUX0lORiIgdmFsdWU9IkluZmluaXRvIi8+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g0KDQp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6ICVwIi8+DQoJCTwhLS0gc3Vic3RpdHV0aW9uOiAlcCA9PSBwcmVzZW50YXRpb24gdGl0bGUgLS0+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+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+DQoJCTx1aXRleHQgbmFtZT0iU0NSVUJCQVJTVEFUVVNfUExBWUlORyIgdmFsdWU9IlJlcHJvZHV6aW5kbyIvPg0KCQk8dWl0ZXh0IG5hbWU9IlNDUlVCQkFSU1RBVFVTX05PQVVESU8iIHZhbHVlPSJTZW0gw6F1ZGlvIi8+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+DQoJCTx1aXRleHQgbmFtZT0iU0NSVUJCQVJTVEFUVVNfUkVWSUVXUVVJWiIgdmFsdWU9IlJldmlzYW5kbyBxdWVzdGlvbsOhcmlvIi8+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+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+DQoJCTx1aXRleHQgbmFtZT0iVEFCX1FVSVoiIHZhbHVlPSJRdWVzdC4iLz4NCgkJPHVpdGV4dCBuYW1lPSJUQUJfT1VUTElORSIgdmFsdWU9IkVzcXVlbWEiLz4NCgkJPHVpdGV4dCBuYW1lPSJUQUJfVEhVTUIiIHZhbHVlPSJNaW5pIi8+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+DQoJCTx1aXRleHQgbmFtZT0iQ09VUlNFX1NUQVRVUyIgdmFsdWU9IlN0YXR1cyBkbyBtw7NkdWxvIi8+DQoJCTx1aXRleHQgbmFtZT0iUEFTU0VEX1NUUklORyIgdmFsdWU9IkFwcm92YWRvIi8+DQoJCTx1aXRleHQgbmFtZT0iRkFJTEVEX1NUUklORyIgdmFsdWU9IlJlcHJvdmFkby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+DQoJCTx1aXRleHQgbmFtZT0iUVVJWlBPRF9RVUlaX1BBU1NTQ09SRSIgdmFsdWU9IlB1bnRlZ2dpbyBtaW5pbW86Ii8+DQoJCTx1aXRleHQgbmFtZT0iUVVJWlBPRF9RVUlaX01BWFNDT1JFIiB2YWx1ZT0iUHVudGVnZ2lvIG1hc3NpbW86Ii8+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+DQoJCTx1aXRleHQgbmFtZT0iV0FSTklOR01TR19ZRVNTVFJJTkciIHZhbHVlPSJTw6wiLz4NCgkJPHVpdGV4dCBuYW1lPSJXQVJOSU5HTVNHX05PU1RSSU5HIiB2YWx1ZT0iTm8iLz4NCgkJPHVpdGV4dCBuYW1lPSJXQVJOSU5HTVNHX1RJVExFU1RSSU5HIiB2YWx1ZT0iQXZ2ZXJ0ZW56YSBuYXZpZ2F6aW9uZSBxdWl6Ii8+DQoJCTx1aXRleHQgbmFtZT0iV0FSTklOR01TR19NU0dTVFJJTkciIHZhbHVlPSJPY2NvcnJlIGFuY29yYSByaXNwb25kZXJlIGFkIGFsY3VuZSBkb21hbmRlIGRlbCBxdWl6Lg0KDQpTZSBmYXRlIGNsaWMgc3UgU8OsLCB1c2NpcmV0ZSBkYWwgcXVpei4gRmF0ZSBjbGljIHN1IE5vIHBlciBjb250aW51YXJlIGlsIHF1aXouIi8+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EgYmFycmEgbGF0ZXJhbGUgYWkgcGFydGVjaXBhbnRpIi8+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+DQoJPGxhbmd1YWdlIGlkPSJub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+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+DQoJCTx1aXRleHQgbmFtZT0iU0NSVUJCQVJTVEFUVVNfUVVFU1RJT04iIHZhbHVlPSJWcmFhZyBtZXQgYW50d29vcmQiLz4NCgkJPHVpdGV4dCBuYW1lPSJTQ1JVQkJBUlNUQVRVU19SRVZJRVdRVUlaIiB2YWx1ZT0iUXVpeiBjb250cm9sZXJlbiIvPg0KCQk8IS0tIHN1YnN0aXR1dGlvbjogJW0gPT0gbWludXRlcyByZW1haW5pbmcgLS0+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+DQoJCTwhLS0gc3Vic3RpdHV0aW9uOiAlcCA9PSBjdXJyZW50IHNwZWFrZXIncyB0aXRsZSAtLT4NCgkJPHVpdGV4dCBuYW1lPSJCSU9XSU5fVElUTEUiIHZhbHVlPSJCaW9ncmFmaWU6ICVwIi8+DQoJCTx1aXRleHQgbmFtZT0iQklPQlROX1RJVExFIiB2YWx1ZT0iQmlvZ3JhZmllIi8+DQoJCTx1aXRleHQgbmFtZT0iRElWSURFUkJUTl9USVRMRSIgdmFsdWU9InwiLz4NCgkJPHVpdGV4dCBuYW1lPSJDT05UQUNUQlROX1RJVExFIiB2YWx1ZT0iQ29udGFjdCIvPg0KCQk8dWl0ZXh0IG5hbWU9IlRBQl9RVUlaIiB2YWx1ZT0iUXVpeiIvPg0KCQk8dWl0ZXh0IG5hbWU9IlRBQl9PVVRMSU5FIiB2YWx1ZT0iT3ZlcnppY2h0Ii8+DQoJCTx1aXRleHQgbmFtZT0iVEFCX1RIVU1CIiB2YWx1ZT0iTWluaWF0dXVyIi8+DQoJCTx1aXRleHQgbmFtZT0iVEFCX05PVEVTIiB2YWx1ZT0iTm90aXRpZXMiLz4NCgkJPHVpdGV4dCBuYW1lPSJUQUJfU0VBUkNIIiB2YWx1ZT0iWm9la2VuIi8+DQoJCTx1aXRleHQgbmFtZT0iU0xJREVfSEVBRElORyIgdmFsdWU9IlRpdGVsIHZhbiBkaWEiLz4NCgkJPHVpdGV4dCBuYW1lPSJEVVJBVElPTl9IRUFESU5HIiB2YWx1ZT0iRHV1ciIvPg0KCQk8dWl0ZXh0IG5hbWU9IlNFQVJDSF9IRUFESU5HIiB2YWx1ZT0iWm9la2VuIG5hYXIgdGVrc3Q6Ii8+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+DQoJCTx1aXRleHQgbmFtZT0iU0xJREVfTk9URVMiIHZhbHVlPSJEaWFub3RpdGllcyIvPg0KCQk8dWl0ZXh0IG5hbWU9IkNPVVJTRV9TVEFUVVMiIHZhbHVlPSJNb2R1bGUgU3RhdHVzIi8+DQoJCTx1aXRleHQgbmFtZT0iUEFTU0VEX1NUUklORyIgdmFsdWU9IlBhc3NlZCIvPg0KCQk8dWl0ZXh0IG5hbWU9IkZBSUxFRF9TVFJJTkciIHZhbHVlPSJGYWlsZWQ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+DQoJCTx1aXRleHQgbmFtZT0iUVVJWlBPRF9RVUlaX01BWFNDT1JFIiB2YWx1ZT0iTWF4aW1hYWwgaGFhbGJhcmUgc2NvcmU6Ii8+DQoJCTx1aXRleHQgbmFtZT0iUVVJWlBPRF9RVUVTQVRNUFRfU1RSIiB2YWx1ZT0iUG9naW5nOiAlbiB2YW4gJXQiLz4NCgkJPHVpdGV4dCBuYW1lPSJRVUlaUE9EX1FVRVNUWVBFX1NUUiIgdmFsdWU9IlR5cGU6ICVzIi8+DQoJCTx1aXRleHQgbmFtZT0iUVVJWlBPRF9RVUVTVFlQRV9HUkQiIHZhbHVlPSJUZWx0IHZvb3Igc2NvcmUiLz4NCgkJPHVpdGV4dCBuYW1lPSJRVUlaUE9EX1FVRVNUWVBFX1NWWSIgdmFsdWU9IkVucXXDqnRlIi8+DQoJCTx1aXRleHQgbmFtZT0iUVVJWlBPRF9RVUlaQVRNUFRfSU5GIiB2YWx1ZT0iT25iZXBlcmt0Ii8+DQoJCTx1aXRleHQgbmFtZT0iUVVJWlBPRF9RVUVTQVRNUFRfSU5GIiB2YWx1ZT0iT25iZXBlcmt0Ii8+DQoJCTx1aXRleHQgbmFtZT0iV0FSTklOR01TR19ZRVNTVFJJTkciIHZhbHVlPSJKYSIvPg0KCQk8dWl0ZXh0IG5hbWU9IldBUk5JTkdNU0dfTk9TVFJJTkciIHZhbHVlPSJOZWUiLz4NCgkJPHVpdGV4dCBuYW1lPSJXQVJOSU5HTVNHX1RJVExFU1RSSU5HIiB2YWx1ZT0iV2FhcnNjaHV3aW5nIG1ldCBiZXRyZWtraW5nIHRvdCBxdWl6bmF2aWdhdGllIi8+DQoJCTx1aXRleHQgbmFtZT0iV0FSTklOR01TR19NU0dTVFJJTkciIHZhbHVlPSJVIGhlYnQgbmlldCBhbGxlIHZyYWdlbiBpbiBkZXplIHF1aXogYmVhbnR3b29yZC4NCg0K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aaWpwYW5lZWwgYWFuIGRlZWxuZW1lcnMgd2VlcmdldmVuIi8+DQoJCTx1aXRleHQgbmFtZT0iTVVURSIgdmFsdWU9IkRlbXBlbiIvPg0KCQk8dWl0ZXh0IG5hbWU9IkRPQ1dSQVBfVElUTEUiIHZhbHVlPSJQcmVzZW50ZXItYmVzdGFuZHNiaWpsYWdlIi8+DQoJCTx1aXRleHQgbmFtZT0iRE9DV1JBUF9NU0ciIHZhbHVlPSJPcHNsYWFuIGluIERlemUgY29tcHV0ZXIiLz4NCgkJPHVpdGV4dCBuYW1lPSJET0NXUkFQX1BST01QVCIgdmFsdWU9IktsaWsgb20gdGUgZG93bmxvYWRlbiIvPg0KCTwvbGFuZ3VhZ2U+DQoJPGxhbmd1YWdlIGlkPSJjbiI+DQoJCTwhLS0gZm9ybWF0IGZvciB1aWZvbnQgdmFsdWUgaXMgImZvbnQsc2l6ZSxpc2JvbGQsaXNpdGFsaWMsaXNzaGFkb3dlZCIgLS0+DQoJCTx1aWZvbnQgbmFtZT0iRk9OVF9RVUlaWklORyIgdmFsdWU9IuWui+S9ky0xODAzMCwxMCxmYWxzZSxmYWxzZSxmYWxzZSIvPg0KCQk8dWlmb250IG5hbWU9IkZPTlRfU0NSVUJTVEFUVVMiIHZhbHVlPSLlrovkvZMtMTgwMzAsMTAsdHJ1ZSxmYWxzZSx0cnVlIi8+DQoJCTx1aWZvbnQgbmFtZT0iRk9OVF9TQ1JVQlRJTUUiIHZhbHVlPSLlrovkvZMtMTgwMzAsMTAsZmFsc2UsZmFsc2UsdHJ1ZSIvPg0KCQk8dWlmb250IG5hbWU9IkZPTlRfRUxBUFNFRFRJTUUiIHZhbHVlPSLlrovkvZMtMTgwMzAsMTAsdHJ1ZSxmYWxzZSx0cnVlIi8+DQoJCTx1aWZvbnQgbmFtZT0iRk9OVF9VVElMU01FTlUiIHZhbHVlPSLlrovkvZMtMTgwMzAsMTAsdHJ1ZSxmYWxzZSxmYWxzZSIvPg0KCQk8dWlmb250IG5hbWU9IkZPTlRfVEFCUyIgdmFsdWU9IuWui+S9ky0xODAzMCwxNCx0cnVlLGZhbHNlLHRydWUiLz4NCgkJPHVpZm9udCBuYW1lPSJGT05UX1BSRVNFTlRBVElPTk5BTUUiIHZhbHVlPSLlrovkvZMtMTgwMzAsMTQsZmFsc2UsZmFsc2UsdHJ1ZSIvPg0KCQk8dWlmb250IG5hbWU9IkZPTlRfUFJFU0VOVEVSTkFNRSIgdmFsdWU9IuWui+S9ky0xODAzMCwxNCx0cnVlLGZhbHNlLHRydWUiLz4NCgkJPHVpZm9udCBuYW1lPSJGT05UX1BSRVNFTlRFUlRJVExFIiB2YWx1ZT0i5a6L5L2TLTE4MDMwLDEzLGZhbHNlLGZhbHNlLHRydWUiLz4NCgkJPHVpZm9udCBuYW1lPSJGT05UX0JJT0JUTiIgdmFsdWU9IuWui+S9ky0xODAzMCwxMCxmYWxzZSxmYWxzZSx0cnVlIi8+DQoJCTx1aWZvbnQgbmFtZT0iRk9OVF9OT1RFUyIgdmFsdWU9IuWui+S9ky0xODAzMCwxMixmYWxzZSxmYWxzZSxmYWxzZSIvPg0KCQk8dWlmb250IG5hbWU9IkZPTlRfT1VUTElORSIgdmFsdWU9IuWui+S9ky0xODAzMCwxMixmYWxzZSxmYWxzZSx0cnVlIi8+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+DQoJCTx1aWZvbnQgbmFtZT0iRk9OVF9MSVNUSEVBRElORyIgdmFsdWU9IuWui+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+S9ky0xODAzMCwxMix0cnVlLGZhbHNlLHRydWUiLz4NCgkJPHVpZm9udCBuYW1lPSJGT05UX01TR0JPWF9NU0ciIHZhbHVlPSLlrovkvZMtMTgwMzAsMTIsZmFsc2UsZmFsc2UsdHJ1ZSIvPg0KCQk8dWlmb250IG5hbWU9IkZPTlRfTVNHQk9YX09QVElPTlMiIHZhbHVlPSLlrovkvZMtMTgwMzAsMTAsdHJ1ZSxmYWxzZSx0cnVlIi8+DQoJCTx1aWZvbnQgbmFtZT0iRk9OVF9RVUlaUE9EX1FVSVpfVElUTEUiIHZhbHVlPSLlrovkvZMtMTgwMzAsMTIsdHJ1ZSxmYWxzZSx0cnVlIi8+DQoJCTx1aWZvbnQgbmFtZT0iRk9OVF9RVUlaUE9EX1FVSVpfQVRURU1QVCIgdmFsdWU9IuWui+S9ky0xODAzMCwxMCxmYWxzZSxmYWxzZSx0cnVlIi8+DQoJCTx1aWZvbnQgbmFtZT0iRk9OVF9RVUlaUE9EX1FVSVpfQVRURU1QVF9WQUxVRSIgdmFsdWU9IuWui+S9ky0xODAzMCwxMCx0cnVlLGZhbHNlLHRydWUiLz4NCgkJPHVpZm9udCBuYW1lPSJGT05UX1FVSVpQT0RfUVVFU1RJT05fU0NPUkUiIHZhbHVlPSLlrovkvZMtMTgwMzAsMTAsZmFsc2UsZmFsc2UsdHJ1ZSIvPg0KCQk8dWlmb250IG5hbWU9IkZPTlRfUVVJWlBPRF9RVUVTVElPTl9TQ09SRV9WQUxVRSIgdmFsdWU9IuWui+S9ky0xODAzMCwxMCx0cnVlLGZhbHNlLHRydWUiLz4NCgkJPHVpZm9udCBuYW1lPSJGT05UX1FVSVpQT0RfUVVFU1RJT05fQVRURU1QVCIgdmFsdWU9IuWui+S9ky0xODAzMCwxMCxmYWxzZSxmYWxzZSx0cnVlIi8+DQoJCTx1aWZvbnQgbmFtZT0iRk9OVF9RVUlaUE9EX1FVRVNUSU9OX0FUVEVNUFRfVkFMVUUiIHZhbHVlPSLlrovkvZMtMTgwMzAsMTAsdHJ1ZSxmYWxzZSx0cnVlIi8+DQoJCTx1aWZvbnQgbmFtZT0iRk9OVF9RVUlaUE9EX1FVRVNUSU9OX1RBRyIgdmFsdWU9IuWui+S9ky0xODAzMCwxMix0cnVlLGZhbHNlLHRydWUiLz4NCgkJPHVpZm9udCBuYW1lPSJGT05UX1FVSVpQT0RfUVVJWl9RVUVTVElPTl9DT1VOVCIgdmFsdWU9IuWui+S9ky0xODAzMCwxMCxmYWxzZSxmYWxzZSx0cnVlIi8+DQoJCTx1aWZvbnQgbmFtZT0iRk9OVF9RVUlaUE9EX1FVSVpfUVVFU1RJT05fQ09VTlRfVkFMVUUiIHZhbHVlPSLlrovkvZMtMTgwMzAsMTAsdHJ1ZSxmYWxzZSx0cnVlIi8+DQoJCTx1aWZvbnQgbmFtZT0iRk9OVF9RVUlaUE9EX1FVSVpfUVVFU1RJT05fQVRURU1QVEVEIiB2YWx1ZT0i5a6L5L2TLTE4MDMwLDEwLGZhbHNlLGZhbHNlLHRydWUiLz4NCgkJPHVpZm9udCBuYW1lPSJGT05UX1FVSVpQT0RfUVVJWl9RVUVTVElPTl9BVFRFTVBURURfVkFMVUUiIHZhbHVlPSLlrovkvZMtMTgwMzAsMTAsdHJ1ZSxmYWxzZSx0cnVlIi8+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+S9ky0xODAzMCwxMCx0cnVlLGZhbHNlLHRydWUiLz4NCgkJPHVpZm9udCBuYW1lPSJGT05UX1FVSVpQT0RfUVVJWl9NQVhTQ09SRSIgdmFsdWU9IuWui+S9ky0xODAzMCwxMCxmYWxzZSxmYWxzZSx0cnVlIi8+DQoJCTx1aWZvbnQgbmFtZT0iRk9OVF9RVUlaUE9EX1FVSVpfTUFYU0NPUkVfVkFMVUUiIHZhbHVlPSLlrovkvZMtMTgwMzAsMTAsdHJ1ZSxmYWxzZSx0cnVlIi8+DQoJCTx1aWZvbnQgbmFtZT0iRk9OVF9RVUlaUE9EX1FVSVpfUEFTU1NDT1JFIiB2YWx1ZT0i5a6L5L2TLTE4MDMwLDEwLGZhbHNlLGZhbHNlLHRydWUiLz4NCgkJPHVpZm9udCBuYW1lPSJGT05UX1FVSVpQT0RfUVVJWl9QQVNTU0NPUkVfVkFMVUUiIHZhbHVlPSLlrovkvZMtMTgwMzAsMTAsdHJ1ZSxmYWxzZSx0cnVlIi8+DQoJCTwhLS0gdWl0ZXh0IC0tPg0KCQk8IS0tIHN1YnN0aXR1dGlvbjogJW4gPT0gc2xpZGUgbnVtYmVyIC0tPg0KCQk8dWl0ZXh0IG5hbWU9IlVOTkFNRURTTElERVRJVExFIiB2YWx1ZT0i5bm754Gv54mHICVuIi8+DQoJCTwhLS0gc3Vic3RpdHV0aW9uOiAlbiA9PSBzbGlkZSBudW1iZXIgLS0+DQoJCTwhLS0gc3Vic3RpdHV0aW9uOiAldCA9PSB0b3RhbCBzbGlkZSBjb3VudCAtLT4NCgkJPHVpdGV4dCBuYW1lPSJTQ1JVQkJBUlNUQVRVU19TTElERUlORk8iIHZhbHVlPSLlubvnga/niYcgJW4gLyAldCB8ICIvPg0KCQk8dWl0ZXh0IG5hbWU9IlNDUlVCQkFSU1RBVFVTX1NUT1BQRUQiIHZhbHVlPSLlt7LlgZzmraIiLz4NCgkJPHVpdGV4dCBuYW1lPSJTQ1JVQkJBUlNUQVRVU19QTEFZSU5HIiB2YWx1ZT0i5q2j5Zyo5pKt5pS+Ii8+DQoJCTx1aXRleHQgbmFtZT0iU0NSVUJCQVJTVEFUVVNfTk9BVURJTyIgdmFsdWU9IuaXoOmfs+mikSIvPg0KCQk8dWl0ZXh0IG5hbWU9IlNDUlVCQkFSU1RBVFVTX1ZJRFBMQVlJTkciIHZhbHVlPSLop4bpopHmkq3mlL4iLz4NCgkJPHVpdGV4dCBuYW1lPSJTQ1JVQkJBUlNUQVRVU19MT0FESU5HIiB2YWx1ZT0i5q2j5Zyo6L295YWlIi8+DQoJCTx1aXRleHQgbmFtZT0iU0NSVUJCQVJTVEFUVVNfQlVGRkVSSU5HIiB2YWx1ZT0i5q2j5Zyo6L+b6KGM57yT5Yay5aSE55CGIi8+DQoJCTx1aXRleHQgbmFtZT0iU0NSVUJCQVJTVEFUVVNfUVVFU1RJT04iIHZhbHVlPSLlm57nrZTpl67popgiLz4NCgkJPHVpdGV4dCBuYW1lPSJTQ1JVQkJBUlNUQVRVU19SRVZJRVdRVUlaIiB2YWx1ZT0i5q2j5Zyo5a6h6ZiF5rWL6aqMIi8+DQoJCTwhLS0gc3Vic3RpdHV0aW9uOiAlbSA9PSBtaW51dGVzIHJlbWFpbmluZyAtLT4NCgkJPCEtLSBzdWJzdGl0dXRpb246ICVzID09IHNlY29uZHMgcmVtYWluaW5nIC0tPg0KCQk8dWl0ZXh0IG5hbWU9IkVMQVBTRUQiIHZhbHVlPSLliankvZkgJW0g5YiG6ZKfICVzIOenkiIvPg0KCQk8dWl0ZXh0IG5hbWU9Ik5PVEZPVU5EIiB2YWx1ZT0i5pyq5om+5Yiw5Lu75L2V5YaF5a65Ii8+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+mqjCIvPg0KCQk8dWl0ZXh0IG5hbWU9IlRBQl9PVVRMSU5FIiB2YWx1ZT0i5aSn57qyIi8+DQoJCTx1aXRleHQgbmFtZT0iVEFCX1RIVU1CIiB2YWx1ZT0i57yp55Wl5Zu+Ii8+DQoJCTx1aXRleHQgbmFtZT0iVEFCX05PVEVTIiB2YWx1ZT0i5aSH5rOoIi8+DQoJCTx1aXRleHQgbmFtZT0iVEFCX1NFQVJDSCIgdmFsdWU9IuaQnOe0oiIvPg0KCQk8dWl0ZXh0IG5hbWU9IlNMSURFX0hFQURJTkciIHZhbHVlPSLlubvnga/niYfmoIfpopgiLz4NCgkJPHVpdGV4dCBuYW1lPSJEVVJBVElPTl9IRUFESU5HIiB2YWx1ZT0i5oyB57ut5pe26Ze0Ii8+DQoJCTx1aXRleHQgbmFtZT0iU0VBUkNIX0hFQURJTkciIHZhbHVlPSLmkJzntKLmlofmnKw6Ii8+DQoJCTx1aXRleHQgbmFtZT0iVEhVTUJfSEVBRElORyIgdmFsdWU9IuW5u+eBr+eJhyIvPg0KCQk8dWl0ZXh0IG5hbWU9IlRIVU1CX0lORk8iIHZhbHVlPSLlubvnga/niYfmoIfpopgv5oyB57ut5pe26Ze0Ii8+DQoJCTx1aXRleHQgbmFtZT0iQVRUQUNITkFNRV9IRUFESU5HIiB2YWx1ZT0i5paH5Lu25ZCNIi8+DQoJCTx1aXRleHQgbmFtZT0iQVRUQUNIU0laRV9IRUFESU5HIiB2YWx1ZT0i5aSn5bCPIi8+DQoJCTx1aXRleHQgbmFtZT0iU0xJREVfTk9URVMiIHZhbHVlPSLlubvnga/niYflpIfms6g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DQoNCu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JPGxhbmd1YWdlIGlkPSJ0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F5dCAlbiIvPg0KCQk8IS0tIHN1YnN0aXR1dGlvbjogJW4gPT0gc2xpZGUgbnVtYmVyIC0tPg0KCQk8IS0tIHN1YnN0aXR1dGlvbjogJXQgPT0gdG90YWwgc2xpZGUgY291bnQgLS0+DQoJCTx1aXRleHQgbmFtZT0iU0NSVUJCQVJTVEFUVVNfU0xJREVJTkZPIiB2YWx1ZT0iU2xheXQgJW4gLyAldCB8ICIvPg0KCQk8dWl0ZXh0IG5hbWU9IlNDUlVCQkFSU1RBVFVTX1NUT1BQRUQiIHZhbHVlPSJEdXJkdXJ1bGR1Ii8+DQoJCTx1aXRleHQgbmFtZT0iU0NSVUJCQVJTVEFUVVNfUExBWUlORyIgdmFsdWU9Ik95bmF0xLFsxLF5b3IiLz4NCgkJPHVpdGV4dCBuYW1lPSJTQ1JVQkJBUlNUQVRVU19OT0FVRElPIiB2YWx1ZT0iU2VzIFlvayIvPg0KCQk8dWl0ZXh0IG5hbWU9IlNDUlVCQkFSU1RBVFVTX1ZJRFBMQVlJTkciIHZhbHVlPSJWaWRlbyBPeW5hdMSxbMSxeW9yIi8+DQoJCTx1aXRleHQgbmFtZT0iU0NSVUJCQVJTVEFUVVNfTE9BRElORyIgdmFsdWU9IlnDvGtsZW5peW9yIi8+DQoJCTx1aXRleHQgbmFtZT0iU0NSVUJCQVJTVEFUVVNfQlVGRkVSSU5HIiB2YWx1ZT0iQXJhYmVsbGXEn2UgQWzEsW7EsXlvciIvPg0KCQk8dWl0ZXh0IG5hbWU9IlNDUlVCQkFSU1RBVFVTX1FVRVNUSU9OIiB2YWx1ZT0iU29ydXl1IFlhbsSxdGxhIi8+DQoJCTx1aXRleHQgbmFtZT0iU0NSVUJCQVJTVEFUVVNfUkVWSUVXUVVJWiIgdmFsdWU9IlPEsW5hdiDEsG5jZWxlbml5b3IiLz4NCgkJPCEtLSBzdWJzdGl0dXRpb246ICVtID09IG1pbnV0ZXMgcmVtYWluaW5nIC0tPg0KCQk8IS0tIHN1YnN0aXR1dGlvbjogJXMgPT0gc2Vjb25kcyByZW1haW5pbmcgLS0+DQoJCTx1aXRleHQgbmFtZT0iRUxBUFNFRCIgdmFsdWU9IiVtIERha2lrYSAlcyBTYW5peWUgS2FsZMSxIi8+DQoJCTx1aXRleHQgbmFtZT0iTk9URk9VTkQiIHZhbHVlPSJIZXJoYW5naSBCaXIgxZ5leSBCdWx1bm1hZMSxIi8+DQoJCTx1aXRleHQgbmFtZT0iQVRUQUNITUVOVFMiIHZhbHVlPSJFa2xlci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sSwcnRpYmF0Ii8+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lPEsW5hdiBEZW5lbWVzaToiLz4NCgkJPHVpdGV4dCBuYW1lPSJRVUlaUE9EX1FVSVpfQVRURU1QVF9WQUxVRSIgdmFsdWU9IiVuLyV0Ii8+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+DQoJCTx1aXRleHQgbmFtZT0iUVVJWlBPRF9RVUVTVFlQRV9HUkQiIHZhbHVlPSJCYXNhbWFrbMSxIi8+DQoJCTx1aXRleHQgbmFtZT0iUVVJWlBPRF9RVUVTVFlQRV9TVlkiIHZhbHVlPSJBbmtldCIvPg0KCQk8dWl0ZXh0IG5hbWU9IlFVSVpQT0RfUVVJWkFUTVBUX0lORiIgdmFsdWU9IlPEsW7EsXJzxLF6Ii8+DQoJCTx1aXRleHQgbmFtZT0iUVVJWlBPRF9RVUVTQVRNUFRfSU5GIiB2YWx1ZT0iU8SxbsSxcnPEsXoiLz4NCgkJPHVpdGV4dCBuYW1lPSJXQVJOSU5HTVNHX1lFU1NUUklORyIgdmFsdWU9IkV2ZXQiLz4NCgkJPHVpdGV4dCBuYW1lPSJXQVJOSU5HTVNHX05PU1RSSU5HIiB2YWx1ZT0iSGF5xLFyIi8+DQoJCTx1aXRleHQgbmFtZT0iV0FSTklOR01TR19USVRMRVNUUklORyIgdmFsdWU9IlPEsW5hdiBHZXppbm1lIFV5YXLEsXPEsSIvPg0KCQk8dWl0ZXh0IG5hbWU9IldBUk5JTkdNU0dfTVNHU1RSSU5HIiB2YWx1ZT0iQnUgU8SxbmF2ZGEgZGVuZW5tZW1pxZ8gc29ydWxhciB2YXIuDQoNCk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+DQoJCTx1aXRleHQgbmFtZT0iRE9DV1JBUF9QUk9NUFQiIHZhbHVlPSLEsG5kaXJtZWsgacOnaW4gVMSxa2xhdMSxbiIvPg0KCTwvbGFuZ3VhZ2U+DQoJPGxhbmd1YWdlIGlkPSJyd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QodC70LDQudC0ICVuIi8+DQoJCTwhLS0gc3Vic3RpdHV0aW9uOiAlbiA9PSBzbGlkZSBudW1iZXIgLS0+DQoJCTwhLS0gc3Vic3RpdHV0aW9uOiAldCA9PSB0b3RhbCBzbGlkZSBjb3VudCAtLT4NCgkJPHVpdGV4dCBuYW1lPSJTQ1JVQkJBUlNUQVRVU19TTElERUlORk8iIHZhbHVlPSLQodC70LDQudC0ICVuIC8gJXQgfCAiLz4NCgkJPHVpdGV4dCBuYW1lPSJTQ1JVQkJBUlNUQVRVU19TVE9QUEVEIiB2YWx1ZT0i0J7RgdGC0LDQvdC+0LLQu9C10L3QviIvPg0KCQk8dWl0ZXh0IG5hbWU9IlNDUlVCQkFSU1RBVFVTX1BMQVlJTkciIHZhbHVlPSLQktC+0YHQv9GA0L7QuNC30LLQtdC00LXQvdC40LUiLz4NCgkJPHVpdGV4dCBuYW1lPSJTQ1JVQkJBUlNUQVRVU19OT0FVRElPIiB2YWx1ZT0i0J3QtdGCINCw0YPQtNC40L4iLz4NCgkJPHVpdGV4dCBuYW1lPSJTQ1JVQkJBUlNUQVRVU19WSURQTEFZSU5HIiB2YWx1ZT0i0JLQvtGB0L/RgNC+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+0L/RgNC+0YEiLz4NCgkJPHVpdGV4dCBuYW1lPSJTQ1JVQkJBUlNUQVRVU19SRVZJRVdRVUlaIiB2YWx1ZT0i0J7QsdC30L7RgCDQvtC/0YDQvtGB0LAiLz4NCgkJPCEtLSBzdWJzdGl0dXRpb246ICVtID09IG1pbnV0ZXMgcmVtYWluaW5nIC0tPg0KCQk8IS0tIHN1YnN0aXR1dGlvbjogJXMgPT0gc2Vjb25kcyByZW1haW5pbmcgLS0+DQoJCTx1aXRleHQgbmFtZT0iRUxBUFNFRCIgdmFsdWU9ItCe0YHRgtCw0LvQvtGB0YwgJW0g0LzQuNC9LiAlcyDRgSIvPg0KCQk8dWl0ZXh0IG5hbWU9Ik5PVEZPVU5EIiB2YWx1ZT0i0J3QuNGH0LXQs9C+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+0L3RgtCw0LrRgiIvPg0KCQk8dWl0ZXh0IG5hbWU9IlRBQl9RVUlaIiB2YWx1ZT0i0J7Qv9GA0L7RgSIvPg0KCQk8dWl0ZXh0IG5hbWU9IlRBQl9PVVRMSU5FIiB2YWx1ZT0i0KHRhdC10LzQsCIvPg0KCQk8dWl0ZXh0IG5hbWU9IlRBQl9USFVNQiIgdmFsdWU9ItCR0LXQs9GD0L3QvtC6Ii8+DQoJCTx1aXRleHQgbmFtZT0iVEFCX05PVEVTIiB2YWx1ZT0i0JfQsNC80LXRgtC60LgiLz4NCgkJPHVpdGV4dCBuYW1lPSJUQUJfU0VBUkNIIiB2YWx1ZT0i0J/QvtC40YHQuiIvPg0KCQk8dWl0ZXh0IG5hbWU9IlNMSURFX0hFQURJTkciIHZhbHVlPSLQl9Cw0LPQvtC70L7QstC+0Log0YHQu9Cw0LnQtNCwIi8+DQoJCTx1aXRleHQgbmFtZT0iRFVSQVRJT05fSEVBRElORyIgdmFsdWU9ItCU0LvQuNGCLdGB0YLRjCIvPg0KCQk8dWl0ZXh0IG5hbWU9IlNFQVJDSF9IRUFESU5HIiB2YWx1ZT0i0J/QvtC40YHQuiDRgtC10LrRgdGC0LA6Ii8+DQoJCTx1aXRleHQgbmFtZT0iVEhVTUJfSEVBRElORyIgdmFsdWU9ItCh0LvQsNC50LQiLz4NCgkJPHVpdGV4dCBuYW1lPSJUSFVNQl9JTkZPIiB2YWx1ZT0i0J3QsNC30LLQsNC90LjQtS/QtNC70LjRgi3QvdC+0YHRgtGMIi8+DQoJCTx1aXRleHQgbmFtZT0iQVRUQUNITkFNRV9IRUFESU5HIiB2YWx1ZT0i0JjQvNGPINGE0LDQudC70LAiLz4NCgkJPHVpdGV4dCBuYW1lPSJBVFRBQ0hTSVpFX0hFQURJTkciIHZhbHVlPSLQoNCw0LfQvNC10YAiLz4NCgkJPHVpdGV4dCBuYW1lPSJTTElERV9OT1RFUyIgdmFsdWU9ItCX0LDQvNC10YLQutC4INC6INGB0LvQsNC50LTRgyIvPg0KCQk8dWl0ZXh0IG5hbWU9IkNPVVJTRV9TVEFUVVMiIHZhbHVlPSJNb2R1bGUgU3RhdHVzIi8+DQoJCTx1aXRleHQgbmFtZT0iUEFTU0VEX1NUUklORyIgdmFsdWU9IlBhc3NlZCIvPg0KCQk8dWl0ZXh0IG5hbWU9IkZBSUxFRF9TVFJJTkciIHZhbHVlPSJGYWlsZWQiLz4NCgkJPCEtLXF1aXogcG9kIGFuZCBtZXNzYWdlIGJveCB0ZXh0cy0tPg0KCQk8dWl0ZXh0IG5hbWU9IlFVSVpQT0RfUVVJWl9BVFRFTVBUIiB2YWx1ZT0i0J/QvtC/0YvRgtC60LAg0L/RgNC+0LnRgtC4INC+0L/RgNC+0YE6Ii8+DQoJCTx1aXRleHQgbmFtZT0iUVVJWlBPRF9RVUlaX0FUVEVNUFRfVkFMVUUiIHZhbHVlPSIlbiDQuNC3ICV0Ii8+DQoJCTx1aXRleHQgbmFtZT0iUVVJWlBPRF9RVUlaX1NDT1JFIiB2YWx1ZT0i0J3QsNCx0YDQsNC90L4g0LHQsNC70LvQvtCyOiIvPg0KCQk8dWl0ZXh0IG5hbWU9IlFVSVpQT0RfUVVJWl9QQVNTU0NPUkUiIHZhbHVlPSLQn9GA0L7RhdC+0LTQvdC+0Lkg0YDQtdC30YPQu9GM0YLQsNGCOiIvPg0KCQk8dWl0ZXh0IG5hbWU9IlFVSVpQT0RfUVVJWl9NQVhTQ09SRSIgdmFsdWU9ItCc0LDQutGB0LjQvNCw0LvRjNC90YvQuSDRgNC10LfRg9C70YzRgtCw0YI6Ii8+DQoJCTx1aXRleHQgbmFtZT0iUVVJWlBPRF9RVUVTQVRNUFRfU1RSIiB2YWx1ZT0i0J/QvtC/0YvRgtC60LA6ICVuINC40LcgJXQiLz4NCgkJPHVpdGV4dCBuYW1lPSJRVUlaUE9EX1FVRVNUWVBFX1NUUiIgdmFsdWU9ItCi0LjQvzogJXMiLz4NCgkJPHVpdGV4dCBuYW1lPSJRVUlaUE9EX1FVRVNUWVBFX0dSRCIgdmFsdWU9ItChINC+0YbQtdC90LrQvtC5Ii8+DQoJCTx1aXRleHQgbmFtZT0iUVVJWlBPRF9RVUVTVFlQRV9TVlkiIHZhbHVlPSLQntCx0LfQvtGAIi8+DQoJCTx1aXRleHQgbmFtZT0iUVVJWlBPRF9RVUlaQVRNUFRfSU5GIiB2YWx1ZT0i0JHQvtC70YzRiNC+0LUg0YfQuNGB0LvQviIvPg0KCQk8dWl0ZXh0IG5hbWU9IlFVSVpQT0RfUVVFU0FUTVBUX0lORiIgdmFsdWU9ItCR0L7Qu9GM0YjQvtC1INGH0LjRgdC70L4iLz4NCgkJPHVpdGV4dCBuYW1lPSJXQVJOSU5HTVNHX1lFU1NUUklORyIgdmFsdWU9ItCU0LAiLz4NCgkJPHVpdGV4dCBuYW1lPSJXQVJOSU5HTVNHX05PU1RSSU5HIiB2YWx1ZT0i0J3QtdGCIi8+DQoJCTx1aXRleHQgbmFtZT0iV0FSTklOR01TR19USVRMRVNUUklORyIgdmFsdWU9ItCf0YDQtdC00YPQv9GA0LXQttC00LXQvdC40LUg0L4g0L3QsNCy0LjQs9Cw0YbQuNC4INCyINC+0L/RgNC+0YHQtSIvPg0KCQk8dWl0ZXh0IG5hbWU9IldBUk5JTkdNU0dfTVNHU1RSSU5HIiB2YWx1ZT0i0JIg0L7Qv9GA0L7RgdC1INC+0YHRgtCw0LvQuNGB0Ywg0L3QtdC+0YLQstC10YfQtdC90L3Ri9C1INCy0L7Qv9GA0L7RgdGLLtCd0LDQttCw0YLQuNC1INC60L3QvtC/0LrQuCAmcXVvdDvQlNCwJnF1b3Q7INC/0YDQuNCy0LXQtNC10YIg0Log0LfQsNC60YDRi9GC0LjRjiDQvtC/0YDQvtGB0LAuINCd0LDQttCw0YLQuNC1INC60L3QvtC/0LrQuCAmcXVvdDvQndC10YImcXVvdDsg0L/RgNC+0LTQvtC70LbQuNGCINC+0L/RgNC+0YEuIi8+DQoJCTx1aXRleHQgbmFtZT0iSU5GT1JNQVRJT05fSDI2NF9GTEFTSFBMQVlFUiIgdmFsdWU9ItCi0LXQutGD0YnQsNGPINCy0LXRgNGB0LjRjyDQv9GA0L7QuNCz0YDRi9Cy0LDRgtC10LvRjyBGbGFzaCBQbGF5ZXIsINGD0YHRgtCw0L3QvtCy0LvQtdC90L3QsNGPINC90LAg0Y3RgtC+0Lwg0LrQvtC80L/RjNGO0YLQtdGA0LUsINC90LUg0L/QvtC00LTQtdGA0LbQuNCy0LDQtdGCINGN0YLQviDQstC40LTQtdC+LiDQqdC10LvQutC90LjRgtC1INCyINC+0LHQu9Cw0YHRgtC4INCy0LjQtNC10L4sINGH0YLQvtCx0Ysg0LfQsNCz0YDRg9C30LjRgtGMINC/0L7RgdC70LXQtNC90Y7RjiDQstC10YDRgdC40Y4g0L/RgNC+0LjQs9GA0YvQstCw0YLQtdC70Y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Qn9C+0LrQsNC30YvQstCw0YLRjCDQstGA0LXQt9C60YMg0YPRh9Cw0YHRgtC90LjQutCw0LwiLz4NCgkJPHVpdGV4dCBuYW1lPSJNVVRFIiB2YWx1ZT0i0J7RgtC60LvRjtGH0LjRgtGMINC30LLRg9C6Ii8+DQoJCTx1aXRleHQgbmFtZT0iRE9DV1JBUF9USVRMRSIgdmFsdWU9ItCS0LvQvtC20LXQvdC40LUg0LIg0YTQsNC50LsgQWRvYmUgUHJlc2VudGVyIi8+DQoJCTx1aXRleHQgbmFtZT0iRE9DV1JBUF9NU0ciIHZhbHVlPSLQodC+0YXRgNCw0L3QuNGC0Ywg0LIg0L/QsNC/0LrRgyAmcXVvdDvQnNC+0Lkg0LrQvtC80L/RjNGO0YLQtdGAJnF1b3Q7Ii8+DQoJCTx1aXRleHQgbmFtZT0iRE9DV1JBUF9QUk9NUFQiIHZhbHVlPSLQqdC10LvQutC90YPRgtGMINC00LvRjyDQt9Cw0LPRgNGD0LfQutC4Ii8+DQoJPC9sYW5ndWFnZT4NCjwvY29uZmlndXJhdGlvbj4NCiAg"/>
  <p:tag name="MMPROD_UIDATA" val="&lt;database version=&quot;10.0&quot;&gt;&lt;object type=&quot;1&quot; unique_id=&quot;10001&quot;&gt;&lt;property id=&quot;20141&quot; value=&quot;cycle3_SeT&quot;/&gt;&lt;object type=&quot;2&quot; unique_id=&quot;10002&quot;&gt;&lt;object type=&quot;3&quot; unique_id=&quot;10324&quot;&gt;&lt;property id=&quot;20148&quot; value=&quot;5&quot;/&gt;&lt;property id=&quot;20300&quot; value=&quot;Diapositive 1&quot;/&gt;&lt;property id=&quot;20307&quot; value=&quot;267&quot;/&gt;&lt;property id=&quot;20309&quot; value=&quot;-1&quot;/&gt;&lt;/object&gt;&lt;object type=&quot;3&quot; unique_id=&quot;11941&quot;&gt;&lt;property id=&quot;20148&quot; value=&quot;5&quot;/&gt;&lt;property id=&quot;20300&quot; value=&quot;Diapositive 2&quot;/&gt;&lt;property id=&quot;20307&quot; value=&quot;271&quot;/&gt;&lt;property id=&quot;20309&quot; value=&quot;-1&quot;/&gt;&lt;/object&gt;&lt;object type=&quot;3&quot; unique_id=&quot;15560&quot;&gt;&lt;property id=&quot;20148&quot; value=&quot;5&quot;/&gt;&lt;property id=&quot;20300&quot; value=&quot;Diapositive 4&quot;/&gt;&lt;property id=&quot;20307&quot; value=&quot;307&quot;/&gt;&lt;/object&gt;&lt;object type=&quot;3&quot; unique_id=&quot;15561&quot;&gt;&lt;property id=&quot;20148&quot; value=&quot;5&quot;/&gt;&lt;property id=&quot;20300&quot; value=&quot;Diapositive 5&quot;/&gt;&lt;property id=&quot;20307&quot; value=&quot;308&quot;/&gt;&lt;/object&gt;&lt;object type=&quot;3&quot; unique_id=&quot;15562&quot;&gt;&lt;property id=&quot;20148&quot; value=&quot;5&quot;/&gt;&lt;property id=&quot;20300&quot; value=&quot;Diapositive 6&quot;/&gt;&lt;property id=&quot;20307&quot; value=&quot;309&quot;/&gt;&lt;/object&gt;&lt;object type=&quot;3&quot; unique_id=&quot;15563&quot;&gt;&lt;property id=&quot;20148&quot; value=&quot;5&quot;/&gt;&lt;property id=&quot;20300&quot; value=&quot;Diapositive 8&quot;/&gt;&lt;property id=&quot;20307&quot; value=&quot;310&quot;/&gt;&lt;/object&gt;&lt;object type=&quot;3&quot; unique_id=&quot;15564&quot;&gt;&lt;property id=&quot;20148&quot; value=&quot;5&quot;/&gt;&lt;property id=&quot;20300&quot; value=&quot;Diapositive 9&quot;/&gt;&lt;property id=&quot;20307&quot; value=&quot;311&quot;/&gt;&lt;/object&gt;&lt;object type=&quot;3&quot; unique_id=&quot;15565&quot;&gt;&lt;property id=&quot;20148&quot; value=&quot;5&quot;/&gt;&lt;property id=&quot;20300&quot; value=&quot;Diapositive 10&quot;/&gt;&lt;property id=&quot;20307&quot; value=&quot;312&quot;/&gt;&lt;/object&gt;&lt;object type=&quot;3&quot; unique_id=&quot;15566&quot;&gt;&lt;property id=&quot;20148&quot; value=&quot;5&quot;/&gt;&lt;property id=&quot;20300&quot; value=&quot;Diapositive 11&quot;/&gt;&lt;property id=&quot;20307&quot; value=&quot;306&quot;/&gt;&lt;/object&gt;&lt;object type=&quot;3&quot; unique_id=&quot;15937&quot;&gt;&lt;property id=&quot;20148&quot; value=&quot;5&quot;/&gt;&lt;property id=&quot;20300&quot; value=&quot;Diapositive 3&quot;/&gt;&lt;property id=&quot;20307&quot; value=&quot;313&quot;/&gt;&lt;/object&gt;&lt;object type=&quot;3&quot; unique_id=&quot;15938&quot;&gt;&lt;property id=&quot;20148&quot; value=&quot;5&quot;/&gt;&lt;property id=&quot;20300&quot; value=&quot;Diapositive 7&quot;/&gt;&lt;property id=&quot;20307&quot; value=&quot;314&quot;/&gt;&lt;/object&gt;&lt;/object&gt;&lt;object type=&quot;8&quot; unique_id=&quot;10016&quot;&gt;&lt;/object&gt;&lt;object type=&quot;4&quot; unique_id=&quot;13231&quot;&gt;&lt;/object&gt;&lt;object type=&quot;10&quot; unique_id=&quot;13232&quot;&gt;&lt;object type=&quot;11&quot; unique_id=&quot;13233&quot;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5&quot;/&gt;&lt;lineCharCount val=&quot;1&quot;/&gt;&lt;lineCharCount val=&quot;2&quot;/&gt;&lt;lineCharCount val=&quot;1&quot;/&gt;&lt;lineCharCount val=&quot;1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5678F17E-0BDD-4961-9384-421AF1674FF3}_1.png&quot;/&gt;&lt;left val=&quot;89&quot;/&gt;&lt;top val=&quot;78&quot;/&gt;&lt;width val=&quot;742&quot;/&gt;&lt;height val=&quot;141&quot;/&gt;&lt;hasText val=&quot;1&quot;/&gt;&lt;/Image&gt;&lt;/ThreeDShape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9&quot;/&gt;&lt;lineCharCount val=&quot;16&quot;/&gt;&lt;lineCharCount val=&quot;17&quot;/&gt;&lt;lineCharCount val=&quot;17&quot;/&gt;&lt;lineCharCount val=&quot;16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3&quot;/&gt;&lt;/TableIndex&gt;&lt;/ShapeTextInfo&gt;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10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11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12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13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14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15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16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17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18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19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2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20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21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3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4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5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6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7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8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9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Props1.xml><?xml version="1.0" encoding="utf-8"?>
<ds:datastoreItem xmlns:ds="http://schemas.openxmlformats.org/officeDocument/2006/customXml" ds:itemID="{EA00637C-F65E-4E51-8135-8A2DF62DB83F}">
  <ds:schemaRefs>
    <ds:schemaRef ds:uri="http://schemas.microsoft.com/edu/athena"/>
  </ds:schemaRefs>
</ds:datastoreItem>
</file>

<file path=customXml/itemProps10.xml><?xml version="1.0" encoding="utf-8"?>
<ds:datastoreItem xmlns:ds="http://schemas.openxmlformats.org/officeDocument/2006/customXml" ds:itemID="{1B0CA477-AB49-4CED-939E-BE145597C3FA}">
  <ds:schemaRefs>
    <ds:schemaRef ds:uri="http://schemas.microsoft.com/edu/athena"/>
  </ds:schemaRefs>
</ds:datastoreItem>
</file>

<file path=customXml/itemProps11.xml><?xml version="1.0" encoding="utf-8"?>
<ds:datastoreItem xmlns:ds="http://schemas.openxmlformats.org/officeDocument/2006/customXml" ds:itemID="{D830526C-AA2F-4F08-80BF-DFE38EAC85EB}">
  <ds:schemaRefs>
    <ds:schemaRef ds:uri="http://schemas.microsoft.com/edu/athena"/>
  </ds:schemaRefs>
</ds:datastoreItem>
</file>

<file path=customXml/itemProps12.xml><?xml version="1.0" encoding="utf-8"?>
<ds:datastoreItem xmlns:ds="http://schemas.openxmlformats.org/officeDocument/2006/customXml" ds:itemID="{0E1F295E-8088-42F2-B02C-0E31A72B3A06}">
  <ds:schemaRefs>
    <ds:schemaRef ds:uri="http://schemas.microsoft.com/edu/athena"/>
  </ds:schemaRefs>
</ds:datastoreItem>
</file>

<file path=customXml/itemProps13.xml><?xml version="1.0" encoding="utf-8"?>
<ds:datastoreItem xmlns:ds="http://schemas.openxmlformats.org/officeDocument/2006/customXml" ds:itemID="{7321C08B-A2B7-49AB-9217-0DB85342B68A}">
  <ds:schemaRefs>
    <ds:schemaRef ds:uri="http://schemas.microsoft.com/edu/athena"/>
  </ds:schemaRefs>
</ds:datastoreItem>
</file>

<file path=customXml/itemProps14.xml><?xml version="1.0" encoding="utf-8"?>
<ds:datastoreItem xmlns:ds="http://schemas.openxmlformats.org/officeDocument/2006/customXml" ds:itemID="{D12CEDCD-AAC5-45A7-A583-A5941D8C9BBD}">
  <ds:schemaRefs>
    <ds:schemaRef ds:uri="http://schemas.microsoft.com/edu/athena"/>
  </ds:schemaRefs>
</ds:datastoreItem>
</file>

<file path=customXml/itemProps15.xml><?xml version="1.0" encoding="utf-8"?>
<ds:datastoreItem xmlns:ds="http://schemas.openxmlformats.org/officeDocument/2006/customXml" ds:itemID="{84E12F1C-8C6D-4573-A012-08CFC4BD1D31}">
  <ds:schemaRefs>
    <ds:schemaRef ds:uri="http://schemas.microsoft.com/edu/athena"/>
  </ds:schemaRefs>
</ds:datastoreItem>
</file>

<file path=customXml/itemProps16.xml><?xml version="1.0" encoding="utf-8"?>
<ds:datastoreItem xmlns:ds="http://schemas.openxmlformats.org/officeDocument/2006/customXml" ds:itemID="{C020B962-F95E-4E9E-8C2A-EA9B9BEFE5E2}">
  <ds:schemaRefs>
    <ds:schemaRef ds:uri="http://schemas.microsoft.com/edu/athena"/>
  </ds:schemaRefs>
</ds:datastoreItem>
</file>

<file path=customXml/itemProps17.xml><?xml version="1.0" encoding="utf-8"?>
<ds:datastoreItem xmlns:ds="http://schemas.openxmlformats.org/officeDocument/2006/customXml" ds:itemID="{027596A2-1EC0-409C-AB74-929822903767}">
  <ds:schemaRefs>
    <ds:schemaRef ds:uri="http://schemas.microsoft.com/edu/athena"/>
  </ds:schemaRefs>
</ds:datastoreItem>
</file>

<file path=customXml/itemProps18.xml><?xml version="1.0" encoding="utf-8"?>
<ds:datastoreItem xmlns:ds="http://schemas.openxmlformats.org/officeDocument/2006/customXml" ds:itemID="{268E0BDA-075C-43CA-A655-B99B99233C2B}">
  <ds:schemaRefs>
    <ds:schemaRef ds:uri="http://schemas.microsoft.com/edu/athena"/>
  </ds:schemaRefs>
</ds:datastoreItem>
</file>

<file path=customXml/itemProps19.xml><?xml version="1.0" encoding="utf-8"?>
<ds:datastoreItem xmlns:ds="http://schemas.openxmlformats.org/officeDocument/2006/customXml" ds:itemID="{C8311EBB-99A4-4585-994D-B6B91151A3C1}">
  <ds:schemaRefs>
    <ds:schemaRef ds:uri="http://schemas.microsoft.com/edu/athena"/>
  </ds:schemaRefs>
</ds:datastoreItem>
</file>

<file path=customXml/itemProps2.xml><?xml version="1.0" encoding="utf-8"?>
<ds:datastoreItem xmlns:ds="http://schemas.openxmlformats.org/officeDocument/2006/customXml" ds:itemID="{E4035C47-10A0-4070-9B25-9B3F8E75080C}">
  <ds:schemaRefs>
    <ds:schemaRef ds:uri="http://schemas.microsoft.com/edu/athena"/>
  </ds:schemaRefs>
</ds:datastoreItem>
</file>

<file path=customXml/itemProps20.xml><?xml version="1.0" encoding="utf-8"?>
<ds:datastoreItem xmlns:ds="http://schemas.openxmlformats.org/officeDocument/2006/customXml" ds:itemID="{E1544315-15DA-4051-9125-564C99195386}">
  <ds:schemaRefs>
    <ds:schemaRef ds:uri="http://schemas.microsoft.com/edu/athena"/>
  </ds:schemaRefs>
</ds:datastoreItem>
</file>

<file path=customXml/itemProps21.xml><?xml version="1.0" encoding="utf-8"?>
<ds:datastoreItem xmlns:ds="http://schemas.openxmlformats.org/officeDocument/2006/customXml" ds:itemID="{82824574-0D0C-46DA-AA20-49ACC6E2E375}">
  <ds:schemaRefs>
    <ds:schemaRef ds:uri="http://schemas.microsoft.com/edu/athena"/>
  </ds:schemaRefs>
</ds:datastoreItem>
</file>

<file path=customXml/itemProps3.xml><?xml version="1.0" encoding="utf-8"?>
<ds:datastoreItem xmlns:ds="http://schemas.openxmlformats.org/officeDocument/2006/customXml" ds:itemID="{BB21029D-B0FF-466D-9706-7A028C57DF96}">
  <ds:schemaRefs>
    <ds:schemaRef ds:uri="http://schemas.microsoft.com/edu/athena"/>
  </ds:schemaRefs>
</ds:datastoreItem>
</file>

<file path=customXml/itemProps4.xml><?xml version="1.0" encoding="utf-8"?>
<ds:datastoreItem xmlns:ds="http://schemas.openxmlformats.org/officeDocument/2006/customXml" ds:itemID="{37A58C2C-C165-463A-A75C-869B7A2DDF84}">
  <ds:schemaRefs>
    <ds:schemaRef ds:uri="http://schemas.microsoft.com/edu/athena"/>
  </ds:schemaRefs>
</ds:datastoreItem>
</file>

<file path=customXml/itemProps5.xml><?xml version="1.0" encoding="utf-8"?>
<ds:datastoreItem xmlns:ds="http://schemas.openxmlformats.org/officeDocument/2006/customXml" ds:itemID="{F43A042D-4447-4777-B30E-C035853708C5}">
  <ds:schemaRefs>
    <ds:schemaRef ds:uri="http://schemas.microsoft.com/edu/athena"/>
  </ds:schemaRefs>
</ds:datastoreItem>
</file>

<file path=customXml/itemProps6.xml><?xml version="1.0" encoding="utf-8"?>
<ds:datastoreItem xmlns:ds="http://schemas.openxmlformats.org/officeDocument/2006/customXml" ds:itemID="{993B0712-DC03-45DD-BD5B-70ED923BE108}">
  <ds:schemaRefs>
    <ds:schemaRef ds:uri="http://schemas.microsoft.com/edu/athena"/>
  </ds:schemaRefs>
</ds:datastoreItem>
</file>

<file path=customXml/itemProps7.xml><?xml version="1.0" encoding="utf-8"?>
<ds:datastoreItem xmlns:ds="http://schemas.openxmlformats.org/officeDocument/2006/customXml" ds:itemID="{728C14D8-3C78-4ED8-BAD9-D37FE96F43CC}">
  <ds:schemaRefs>
    <ds:schemaRef ds:uri="http://schemas.microsoft.com/edu/athena"/>
  </ds:schemaRefs>
</ds:datastoreItem>
</file>

<file path=customXml/itemProps8.xml><?xml version="1.0" encoding="utf-8"?>
<ds:datastoreItem xmlns:ds="http://schemas.openxmlformats.org/officeDocument/2006/customXml" ds:itemID="{8BA48F3A-6B0C-493E-9AA5-9B6604D39D1B}">
  <ds:schemaRefs>
    <ds:schemaRef ds:uri="http://schemas.microsoft.com/edu/athena"/>
  </ds:schemaRefs>
</ds:datastoreItem>
</file>

<file path=customXml/itemProps9.xml><?xml version="1.0" encoding="utf-8"?>
<ds:datastoreItem xmlns:ds="http://schemas.openxmlformats.org/officeDocument/2006/customXml" ds:itemID="{671A3F85-202F-4EEE-B93F-6D257EE203F1}">
  <ds:schemaRefs>
    <ds:schemaRef ds:uri="http://schemas.microsoft.com/edu/athen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24506</TotalTime>
  <Words>843</Words>
  <Application>Microsoft Office PowerPoint</Application>
  <PresentationFormat>Grand écran</PresentationFormat>
  <Paragraphs>201</Paragraphs>
  <Slides>21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 2</vt:lpstr>
      <vt:lpstr>HDOfficeLightV0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Fiches connaissances</dc:title>
  <dc:creator>Elias BAZAH</dc:creator>
  <cp:lastModifiedBy>Elias BAZAH</cp:lastModifiedBy>
  <cp:revision>362</cp:revision>
  <dcterms:created xsi:type="dcterms:W3CDTF">2014-12-17T10:41:27Z</dcterms:created>
  <dcterms:modified xsi:type="dcterms:W3CDTF">2017-12-10T22:21:46Z</dcterms:modified>
</cp:coreProperties>
</file>