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863" r:id="rId10"/>
  </p:sldMasterIdLst>
  <p:notesMasterIdLst>
    <p:notesMasterId r:id="rId30"/>
  </p:notesMasterIdLst>
  <p:sldIdLst>
    <p:sldId id="277" r:id="rId11"/>
    <p:sldId id="278" r:id="rId12"/>
    <p:sldId id="279" r:id="rId13"/>
    <p:sldId id="280" r:id="rId14"/>
    <p:sldId id="281" r:id="rId15"/>
    <p:sldId id="294" r:id="rId16"/>
    <p:sldId id="295" r:id="rId17"/>
    <p:sldId id="296" r:id="rId18"/>
    <p:sldId id="297" r:id="rId19"/>
    <p:sldId id="298" r:id="rId20"/>
    <p:sldId id="299" r:id="rId21"/>
    <p:sldId id="300" r:id="rId22"/>
    <p:sldId id="301" r:id="rId23"/>
    <p:sldId id="302" r:id="rId24"/>
    <p:sldId id="303" r:id="rId25"/>
    <p:sldId id="306" r:id="rId26"/>
    <p:sldId id="307" r:id="rId27"/>
    <p:sldId id="304" r:id="rId28"/>
    <p:sldId id="305" r:id="rId29"/>
  </p:sldIdLst>
  <p:sldSz cx="12192000" cy="6858000"/>
  <p:notesSz cx="6858000" cy="9144000"/>
  <p:custDataLst>
    <p:tags r:id="rId31"/>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Enseigner la technologie" id="{AB05E03B-3FBC-497B-955A-020A13430859}">
          <p14:sldIdLst>
            <p14:sldId id="277"/>
            <p14:sldId id="278"/>
            <p14:sldId id="279"/>
            <p14:sldId id="280"/>
            <p14:sldId id="281"/>
            <p14:sldId id="294"/>
            <p14:sldId id="295"/>
            <p14:sldId id="296"/>
            <p14:sldId id="297"/>
            <p14:sldId id="298"/>
            <p14:sldId id="299"/>
            <p14:sldId id="300"/>
            <p14:sldId id="301"/>
            <p14:sldId id="302"/>
            <p14:sldId id="303"/>
            <p14:sldId id="306"/>
            <p14:sldId id="307"/>
            <p14:sldId id="304"/>
            <p14:sldId id="305"/>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ophe D" initials="CD" lastIdx="1" clrIdx="0">
    <p:extLst/>
  </p:cmAuthor>
  <p:cmAuthor id="2" name="Elias BAZAH" initials="EB" lastIdx="3"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A1D9B1"/>
    <a:srgbClr val="A1B7E1"/>
    <a:srgbClr val="9FDDDB"/>
    <a:srgbClr val="F9DBEB"/>
    <a:srgbClr val="F9ADB1"/>
    <a:srgbClr val="F4823B"/>
    <a:srgbClr val="B2CF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Style léger 3 - Accentuation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20" autoAdjust="0"/>
    <p:restoredTop sz="94660"/>
  </p:normalViewPr>
  <p:slideViewPr>
    <p:cSldViewPr snapToGrid="0">
      <p:cViewPr varScale="1">
        <p:scale>
          <a:sx n="90" d="100"/>
          <a:sy n="90" d="100"/>
        </p:scale>
        <p:origin x="720" y="90"/>
      </p:cViewPr>
      <p:guideLst>
        <p:guide orient="horz" pos="2160"/>
        <p:guide pos="3840"/>
      </p:guideLst>
    </p:cSldViewPr>
  </p:slideViewPr>
  <p:notesTextViewPr>
    <p:cViewPr>
      <p:scale>
        <a:sx n="1" d="1"/>
        <a:sy n="1" d="1"/>
      </p:scale>
      <p:origin x="0" y="0"/>
    </p:cViewPr>
  </p:notesTextViewPr>
  <p:notesViewPr>
    <p:cSldViewPr snapToGrid="0">
      <p:cViewPr varScale="1">
        <p:scale>
          <a:sx n="54" d="100"/>
          <a:sy n="54" d="100"/>
        </p:scale>
        <p:origin x="2640"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 Type="http://schemas.openxmlformats.org/officeDocument/2006/relationships/customXml" Target="../customXml/item3.xml"/><Relationship Id="rId21" Type="http://schemas.openxmlformats.org/officeDocument/2006/relationships/slide" Target="slides/slide11.xml"/><Relationship Id="rId34" Type="http://schemas.openxmlformats.org/officeDocument/2006/relationships/viewProps" Target="viewProps.xml"/><Relationship Id="rId7" Type="http://schemas.openxmlformats.org/officeDocument/2006/relationships/customXml" Target="../customXml/item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commentAuthors" Target="commentAuthors.xml"/><Relationship Id="rId5" Type="http://schemas.openxmlformats.org/officeDocument/2006/relationships/customXml" Target="../customXml/item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tableStyles" Target="tableStyles.xml"/><Relationship Id="rId10" Type="http://schemas.openxmlformats.org/officeDocument/2006/relationships/slideMaster" Target="slideMasters/slideMaster1.xml"/><Relationship Id="rId19" Type="http://schemas.openxmlformats.org/officeDocument/2006/relationships/slide" Target="slides/slide9.xml"/><Relationship Id="rId31" Type="http://schemas.openxmlformats.org/officeDocument/2006/relationships/tags" Target="tags/tag1.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notesMaster" Target="notesMasters/notesMaster1.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076BA4-CC61-4E52-9DF4-9D13B9A73144}" type="datetimeFigureOut">
              <a:rPr lang="fr-FR" smtClean="0"/>
              <a:pPr/>
              <a:t>19/01/2017</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FEDF2D-88EC-41AB-B9EC-0C1B59EC40A3}" type="slidenum">
              <a:rPr lang="fr-FR" smtClean="0"/>
              <a:pPr/>
              <a:t>‹N°›</a:t>
            </a:fld>
            <a:endParaRPr lang="fr-FR" dirty="0"/>
          </a:p>
        </p:txBody>
      </p:sp>
    </p:spTree>
    <p:extLst>
      <p:ext uri="{BB962C8B-B14F-4D97-AF65-F5344CB8AC3E}">
        <p14:creationId xmlns:p14="http://schemas.microsoft.com/office/powerpoint/2010/main" val="4162739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image" Target="../media/image2.png"/><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ags" Target="../tags/tag9.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7" name="Titre 1"/>
          <p:cNvSpPr txBox="1">
            <a:spLocks/>
          </p:cNvSpPr>
          <p:nvPr userDrawn="1">
            <p:custDataLst>
              <p:tags r:id="rId1"/>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2800" dirty="0">
                <a:solidFill>
                  <a:schemeClr val="accent1">
                    <a:lumMod val="50000"/>
                  </a:schemeClr>
                </a:solidFill>
                <a:effectLst>
                  <a:outerShdw blurRad="50800" dist="38100" dir="5400000" algn="t" rotWithShape="0">
                    <a:prstClr val="black">
                      <a:alpha val="40000"/>
                    </a:prstClr>
                  </a:outerShdw>
                </a:effectLst>
              </a:rPr>
              <a:t>Évaluer</a:t>
            </a:r>
          </a:p>
        </p:txBody>
      </p:sp>
      <p:pic>
        <p:nvPicPr>
          <p:cNvPr id="8" name="Image 7"/>
          <p:cNvPicPr>
            <a:picLocks noChangeAspect="1"/>
          </p:cNvPicPr>
          <p:nvPr userDrawn="1"/>
        </p:nvPicPr>
        <p:blipFill>
          <a:blip r:embed="rId4" cstate="print"/>
          <a:stretch>
            <a:fillRect/>
          </a:stretch>
        </p:blipFill>
        <p:spPr>
          <a:xfrm>
            <a:off x="10291483" y="6006913"/>
            <a:ext cx="1828800" cy="752475"/>
          </a:xfrm>
          <a:prstGeom prst="rect">
            <a:avLst/>
          </a:prstGeom>
        </p:spPr>
      </p:pic>
      <p:sp>
        <p:nvSpPr>
          <p:cNvPr id="9" name="Titre 1"/>
          <p:cNvSpPr txBox="1">
            <a:spLocks/>
          </p:cNvSpPr>
          <p:nvPr userDrawn="1">
            <p:custDataLst>
              <p:tags r:id="rId2"/>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lang="fr-FR" sz="2800" dirty="0">
              <a:solidFill>
                <a:schemeClr val="accent1">
                  <a:lumMod val="50000"/>
                </a:schemeClr>
              </a:solidFill>
              <a:effectLst>
                <a:outerShdw blurRad="50800" dist="38100" dir="5400000" algn="t" rotWithShape="0">
                  <a:prstClr val="black">
                    <a:alpha val="40000"/>
                  </a:prstClr>
                </a:outerShdw>
              </a:effectLst>
            </a:endParaRPr>
          </a:p>
        </p:txBody>
      </p:sp>
      <p:pic>
        <p:nvPicPr>
          <p:cNvPr id="10" name="Image 9"/>
          <p:cNvPicPr>
            <a:picLocks noChangeAspect="1"/>
          </p:cNvPicPr>
          <p:nvPr userDrawn="1"/>
        </p:nvPicPr>
        <p:blipFill>
          <a:blip r:embed="rId5" cstate="print"/>
          <a:stretch>
            <a:fillRect/>
          </a:stretch>
        </p:blipFill>
        <p:spPr>
          <a:xfrm>
            <a:off x="22554" y="0"/>
            <a:ext cx="1773603" cy="656822"/>
          </a:xfrm>
          <a:prstGeom prst="rect">
            <a:avLst/>
          </a:prstGeom>
        </p:spPr>
      </p:pic>
      <p:sp>
        <p:nvSpPr>
          <p:cNvPr id="6" name="Text Placeholder 2"/>
          <p:cNvSpPr>
            <a:spLocks noGrp="1"/>
          </p:cNvSpPr>
          <p:nvPr>
            <p:ph type="body" idx="1"/>
          </p:nvPr>
        </p:nvSpPr>
        <p:spPr>
          <a:xfrm rot="16200000">
            <a:off x="-2490730" y="3396906"/>
            <a:ext cx="5683626" cy="718614"/>
          </a:xfrm>
        </p:spPr>
        <p:txBody>
          <a:bodyPr anchor="t">
            <a:normAutofit/>
          </a:bodyPr>
          <a:lstStyle>
            <a:lvl1pPr marL="0" indent="0" algn="ctr">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M</a:t>
            </a:r>
          </a:p>
        </p:txBody>
      </p:sp>
    </p:spTree>
    <p:extLst>
      <p:ext uri="{BB962C8B-B14F-4D97-AF65-F5344CB8AC3E}">
        <p14:creationId xmlns:p14="http://schemas.microsoft.com/office/powerpoint/2010/main" val="2836844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F1D37B8-B677-4826-901C-DF020591D9E0}" type="datetimeFigureOut">
              <a:rPr lang="fr-FR" smtClean="0"/>
              <a:pPr/>
              <a:t>19/01/2017</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DCF6EDD-9295-40BE-9E76-19EFA79C8EA7}" type="slidenum">
              <a:rPr lang="fr-FR" smtClean="0"/>
              <a:pPr/>
              <a:t>‹N°›</a:t>
            </a:fld>
            <a:endParaRPr lang="fr-FR" dirty="0"/>
          </a:p>
        </p:txBody>
      </p:sp>
    </p:spTree>
    <p:extLst>
      <p:ext uri="{BB962C8B-B14F-4D97-AF65-F5344CB8AC3E}">
        <p14:creationId xmlns:p14="http://schemas.microsoft.com/office/powerpoint/2010/main" val="3396201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BF1D37B8-B677-4826-901C-DF020591D9E0}" type="datetimeFigureOut">
              <a:rPr lang="fr-FR" smtClean="0"/>
              <a:pPr/>
              <a:t>19/01/2017</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DCF6EDD-9295-40BE-9E76-19EFA79C8EA7}" type="slidenum">
              <a:rPr lang="fr-FR" smtClean="0"/>
              <a:pPr/>
              <a:t>‹N°›</a:t>
            </a:fld>
            <a:endParaRPr lang="fr-FR" dirty="0"/>
          </a:p>
        </p:txBody>
      </p:sp>
    </p:spTree>
    <p:extLst>
      <p:ext uri="{BB962C8B-B14F-4D97-AF65-F5344CB8AC3E}">
        <p14:creationId xmlns:p14="http://schemas.microsoft.com/office/powerpoint/2010/main" val="2986703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F1D37B8-B677-4826-901C-DF020591D9E0}" type="datetimeFigureOut">
              <a:rPr lang="fr-FR" smtClean="0"/>
              <a:pPr/>
              <a:t>19/01/2017</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DCF6EDD-9295-40BE-9E76-19EFA79C8EA7}" type="slidenum">
              <a:rPr lang="fr-FR" smtClean="0"/>
              <a:pPr/>
              <a:t>‹N°›</a:t>
            </a:fld>
            <a:endParaRPr lang="fr-FR" dirty="0"/>
          </a:p>
        </p:txBody>
      </p:sp>
      <p:sp>
        <p:nvSpPr>
          <p:cNvPr id="7" name="Titre 1"/>
          <p:cNvSpPr txBox="1">
            <a:spLocks/>
          </p:cNvSpPr>
          <p:nvPr userDrawn="1">
            <p:custDataLst>
              <p:tags r:id="rId1"/>
            </p:custDataLst>
          </p:nvPr>
        </p:nvSpPr>
        <p:spPr>
          <a:xfrm rot="16200000">
            <a:off x="6122784" y="-5412397"/>
            <a:ext cx="656823" cy="11481611"/>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2800" dirty="0">
                <a:solidFill>
                  <a:schemeClr val="accent1">
                    <a:lumMod val="50000"/>
                  </a:schemeClr>
                </a:solidFill>
                <a:effectLst>
                  <a:outerShdw blurRad="50800" dist="38100" dir="5400000" algn="t" rotWithShape="0">
                    <a:prstClr val="black">
                      <a:alpha val="40000"/>
                    </a:prstClr>
                  </a:outerShdw>
                </a:effectLst>
              </a:rPr>
              <a:t>La pédagogie du travail de groupes</a:t>
            </a:r>
          </a:p>
        </p:txBody>
      </p:sp>
      <p:sp>
        <p:nvSpPr>
          <p:cNvPr id="11" name="Text Placeholder 2"/>
          <p:cNvSpPr>
            <a:spLocks noGrp="1"/>
          </p:cNvSpPr>
          <p:nvPr>
            <p:ph type="body" idx="1"/>
          </p:nvPr>
        </p:nvSpPr>
        <p:spPr>
          <a:xfrm rot="16200000">
            <a:off x="-2442351" y="3337792"/>
            <a:ext cx="5683626" cy="718614"/>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M</a:t>
            </a:r>
          </a:p>
        </p:txBody>
      </p:sp>
      <p:pic>
        <p:nvPicPr>
          <p:cNvPr id="1026" name="Picture 2" descr="Afficher l'image d'origine"/>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16235" y="5765289"/>
            <a:ext cx="1075765" cy="1092712"/>
          </a:xfrm>
          <a:prstGeom prst="rect">
            <a:avLst/>
          </a:prstGeom>
          <a:noFill/>
          <a:extLst>
            <a:ext uri="{909E8E84-426E-40DD-AFC4-6F175D3DCCD1}">
              <a14:hiddenFill xmlns:a14="http://schemas.microsoft.com/office/drawing/2010/main">
                <a:solidFill>
                  <a:srgbClr val="FFFFFF"/>
                </a:solidFill>
              </a14:hiddenFill>
            </a:ext>
          </a:extLst>
        </p:spPr>
      </p:pic>
      <p:pic>
        <p:nvPicPr>
          <p:cNvPr id="12" name="Image 11"/>
          <p:cNvPicPr>
            <a:picLocks noChangeAspect="1"/>
          </p:cNvPicPr>
          <p:nvPr userDrawn="1"/>
        </p:nvPicPr>
        <p:blipFill>
          <a:blip r:embed="rId4" cstate="print"/>
          <a:stretch>
            <a:fillRect/>
          </a:stretch>
        </p:blipFill>
        <p:spPr>
          <a:xfrm>
            <a:off x="0" y="-4"/>
            <a:ext cx="877475" cy="788051"/>
          </a:xfrm>
          <a:prstGeom prst="rect">
            <a:avLst/>
          </a:prstGeom>
        </p:spPr>
      </p:pic>
    </p:spTree>
    <p:extLst>
      <p:ext uri="{BB962C8B-B14F-4D97-AF65-F5344CB8AC3E}">
        <p14:creationId xmlns:p14="http://schemas.microsoft.com/office/powerpoint/2010/main" val="2271475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fr-FR"/>
              <a:t>Modifiez le style du titre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Modifiez les styles du texte du masque</a:t>
            </a:r>
          </a:p>
        </p:txBody>
      </p:sp>
      <p:sp>
        <p:nvSpPr>
          <p:cNvPr id="4" name="Date Placeholder 3"/>
          <p:cNvSpPr>
            <a:spLocks noGrp="1"/>
          </p:cNvSpPr>
          <p:nvPr>
            <p:ph type="dt" sz="half" idx="10"/>
          </p:nvPr>
        </p:nvSpPr>
        <p:spPr/>
        <p:txBody>
          <a:bodyPr/>
          <a:lstStyle/>
          <a:p>
            <a:fld id="{BF1D37B8-B677-4826-901C-DF020591D9E0}" type="datetimeFigureOut">
              <a:rPr lang="fr-FR" smtClean="0"/>
              <a:pPr/>
              <a:t>19/01/2017</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DCF6EDD-9295-40BE-9E76-19EFA79C8EA7}" type="slidenum">
              <a:rPr lang="fr-FR" smtClean="0"/>
              <a:pPr/>
              <a:t>‹N°›</a:t>
            </a:fld>
            <a:endParaRPr lang="fr-FR" dirty="0"/>
          </a:p>
        </p:txBody>
      </p:sp>
    </p:spTree>
    <p:extLst>
      <p:ext uri="{BB962C8B-B14F-4D97-AF65-F5344CB8AC3E}">
        <p14:creationId xmlns:p14="http://schemas.microsoft.com/office/powerpoint/2010/main" val="2641707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F1D37B8-B677-4826-901C-DF020591D9E0}" type="datetimeFigureOut">
              <a:rPr lang="fr-FR" smtClean="0"/>
              <a:pPr/>
              <a:t>19/01/2017</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7DCF6EDD-9295-40BE-9E76-19EFA79C8EA7}" type="slidenum">
              <a:rPr lang="fr-FR" smtClean="0"/>
              <a:pPr/>
              <a:t>‹N°›</a:t>
            </a:fld>
            <a:endParaRPr lang="fr-FR" dirty="0"/>
          </a:p>
        </p:txBody>
      </p:sp>
    </p:spTree>
    <p:extLst>
      <p:ext uri="{BB962C8B-B14F-4D97-AF65-F5344CB8AC3E}">
        <p14:creationId xmlns:p14="http://schemas.microsoft.com/office/powerpoint/2010/main" val="3933644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845127" y="2507550"/>
            <a:ext cx="5156200" cy="3680525"/>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6172200" y="2507550"/>
            <a:ext cx="5181601" cy="3680525"/>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BF1D37B8-B677-4826-901C-DF020591D9E0}" type="datetimeFigureOut">
              <a:rPr lang="fr-FR" smtClean="0"/>
              <a:pPr/>
              <a:t>19/01/2017</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7DCF6EDD-9295-40BE-9E76-19EFA79C8EA7}" type="slidenum">
              <a:rPr lang="fr-FR" smtClean="0"/>
              <a:pPr/>
              <a:t>‹N°›</a:t>
            </a:fld>
            <a:endParaRPr lang="fr-FR" dirty="0"/>
          </a:p>
        </p:txBody>
      </p:sp>
      <p:sp>
        <p:nvSpPr>
          <p:cNvPr id="10" name="Title 9"/>
          <p:cNvSpPr>
            <a:spLocks noGrp="1"/>
          </p:cNvSpPr>
          <p:nvPr>
            <p:ph type="title"/>
          </p:nvPr>
        </p:nvSpPr>
        <p:spPr/>
        <p:txBody>
          <a:bodyPr/>
          <a:lstStyle/>
          <a:p>
            <a:r>
              <a:rPr lang="fr-FR"/>
              <a:t>Modifiez le style du titre</a:t>
            </a:r>
            <a:endParaRPr lang="en-US" dirty="0"/>
          </a:p>
        </p:txBody>
      </p:sp>
    </p:spTree>
    <p:extLst>
      <p:ext uri="{BB962C8B-B14F-4D97-AF65-F5344CB8AC3E}">
        <p14:creationId xmlns:p14="http://schemas.microsoft.com/office/powerpoint/2010/main" val="1177992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F1D37B8-B677-4826-901C-DF020591D9E0}" type="datetimeFigureOut">
              <a:rPr lang="fr-FR" smtClean="0"/>
              <a:pPr/>
              <a:t>19/01/2017</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7DCF6EDD-9295-40BE-9E76-19EFA79C8EA7}" type="slidenum">
              <a:rPr lang="fr-FR" smtClean="0"/>
              <a:pPr/>
              <a:t>‹N°›</a:t>
            </a:fld>
            <a:endParaRPr lang="fr-FR" dirty="0"/>
          </a:p>
        </p:txBody>
      </p:sp>
      <p:sp>
        <p:nvSpPr>
          <p:cNvPr id="6" name="Title 5"/>
          <p:cNvSpPr>
            <a:spLocks noGrp="1"/>
          </p:cNvSpPr>
          <p:nvPr>
            <p:ph type="title"/>
          </p:nvPr>
        </p:nvSpPr>
        <p:spPr/>
        <p:txBody>
          <a:bodyPr/>
          <a:lstStyle/>
          <a:p>
            <a:r>
              <a:rPr lang="fr-FR"/>
              <a:t>Modifiez le style du titre</a:t>
            </a:r>
            <a:endParaRPr lang="en-US"/>
          </a:p>
        </p:txBody>
      </p:sp>
    </p:spTree>
    <p:extLst>
      <p:ext uri="{BB962C8B-B14F-4D97-AF65-F5344CB8AC3E}">
        <p14:creationId xmlns:p14="http://schemas.microsoft.com/office/powerpoint/2010/main" val="2014997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1D37B8-B677-4826-901C-DF020591D9E0}" type="datetimeFigureOut">
              <a:rPr lang="fr-FR" smtClean="0"/>
              <a:pPr/>
              <a:t>19/01/2017</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p:txBody>
          <a:bodyPr/>
          <a:lstStyle/>
          <a:p>
            <a:fld id="{7DCF6EDD-9295-40BE-9E76-19EFA79C8EA7}" type="slidenum">
              <a:rPr lang="fr-FR" smtClean="0"/>
              <a:pPr/>
              <a:t>‹N°›</a:t>
            </a:fld>
            <a:endParaRPr lang="fr-FR" dirty="0"/>
          </a:p>
        </p:txBody>
      </p:sp>
    </p:spTree>
    <p:extLst>
      <p:ext uri="{BB962C8B-B14F-4D97-AF65-F5344CB8AC3E}">
        <p14:creationId xmlns:p14="http://schemas.microsoft.com/office/powerpoint/2010/main" val="1688177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fr-FR"/>
              <a:t>Modifiez le style du titre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F1D37B8-B677-4826-901C-DF020591D9E0}" type="datetimeFigureOut">
              <a:rPr lang="fr-FR" smtClean="0"/>
              <a:pPr/>
              <a:t>19/01/2017</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7DCF6EDD-9295-40BE-9E76-19EFA79C8EA7}" type="slidenum">
              <a:rPr lang="fr-FR" smtClean="0"/>
              <a:pPr/>
              <a:t>‹N°›</a:t>
            </a:fld>
            <a:endParaRPr lang="fr-FR" dirty="0"/>
          </a:p>
        </p:txBody>
      </p:sp>
    </p:spTree>
    <p:extLst>
      <p:ext uri="{BB962C8B-B14F-4D97-AF65-F5344CB8AC3E}">
        <p14:creationId xmlns:p14="http://schemas.microsoft.com/office/powerpoint/2010/main" val="936690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fr-FR"/>
              <a:t>Modifiez le style du titre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a:t>Cliquez sur l'icône pour ajouter une image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F1D37B8-B677-4826-901C-DF020591D9E0}" type="datetimeFigureOut">
              <a:rPr lang="fr-FR" smtClean="0"/>
              <a:pPr/>
              <a:t>19/01/2017</a:t>
            </a:fld>
            <a:endParaRPr lang="fr-FR"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CF6EDD-9295-40BE-9E76-19EFA79C8EA7}" type="slidenum">
              <a:rPr lang="fr-FR" smtClean="0"/>
              <a:pPr/>
              <a:t>‹N°›</a:t>
            </a:fld>
            <a:endParaRPr lang="fr-FR" dirty="0"/>
          </a:p>
        </p:txBody>
      </p:sp>
    </p:spTree>
    <p:extLst>
      <p:ext uri="{BB962C8B-B14F-4D97-AF65-F5344CB8AC3E}">
        <p14:creationId xmlns:p14="http://schemas.microsoft.com/office/powerpoint/2010/main" val="3049084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custDataLst>
              <p:tags r:id="rId13"/>
            </p:custDataLst>
          </p:nvPr>
        </p:nvSpPr>
        <p:spPr>
          <a:xfrm>
            <a:off x="845127" y="365760"/>
            <a:ext cx="10515600" cy="132556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custDataLst>
              <p:tags r:id="rId14"/>
            </p:custDataLst>
          </p:nvPr>
        </p:nvSpPr>
        <p:spPr>
          <a:xfrm>
            <a:off x="845127" y="1828800"/>
            <a:ext cx="10515600" cy="4351337"/>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custDataLst>
              <p:tags r:id="rId15"/>
            </p:custDataLst>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BF1D37B8-B677-4826-901C-DF020591D9E0}" type="datetimeFigureOut">
              <a:rPr lang="fr-FR" smtClean="0"/>
              <a:pPr/>
              <a:t>19/01/2017</a:t>
            </a:fld>
            <a:endParaRPr lang="fr-FR" dirty="0"/>
          </a:p>
        </p:txBody>
      </p:sp>
      <p:sp>
        <p:nvSpPr>
          <p:cNvPr id="5" name="Footer Placeholder 4"/>
          <p:cNvSpPr>
            <a:spLocks noGrp="1"/>
          </p:cNvSpPr>
          <p:nvPr>
            <p:ph type="ftr" sz="quarter" idx="3"/>
            <p:custDataLst>
              <p:tags r:id="rId16"/>
            </p:custDataLst>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fr-FR" dirty="0"/>
          </a:p>
        </p:txBody>
      </p:sp>
      <p:sp>
        <p:nvSpPr>
          <p:cNvPr id="6" name="Slide Number Placeholder 5"/>
          <p:cNvSpPr>
            <a:spLocks noGrp="1"/>
          </p:cNvSpPr>
          <p:nvPr>
            <p:ph type="sldNum" sz="quarter" idx="4"/>
            <p:custDataLst>
              <p:tags r:id="rId17"/>
            </p:custDataLst>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7DCF6EDD-9295-40BE-9E76-19EFA79C8EA7}" type="slidenum">
              <a:rPr lang="fr-FR" smtClean="0"/>
              <a:pPr/>
              <a:t>‹N°›</a:t>
            </a:fld>
            <a:endParaRPr lang="fr-FR" dirty="0"/>
          </a:p>
        </p:txBody>
      </p:sp>
    </p:spTree>
    <p:extLst>
      <p:ext uri="{BB962C8B-B14F-4D97-AF65-F5344CB8AC3E}">
        <p14:creationId xmlns:p14="http://schemas.microsoft.com/office/powerpoint/2010/main" val="2099225994"/>
      </p:ext>
    </p:extLst>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Lst>
  <p:txStyles>
    <p:title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1-jpg3.png"/>
          <p:cNvPicPr>
            <a:picLocks noChangeAspect="1"/>
          </p:cNvPicPr>
          <p:nvPr/>
        </p:nvPicPr>
        <p:blipFill rotWithShape="1">
          <a:blip r:embed="rId2" cstate="print"/>
          <a:srcRect l="1549" t="25235" r="1603" b="6592"/>
          <a:stretch/>
        </p:blipFill>
        <p:spPr>
          <a:xfrm>
            <a:off x="3442446" y="2465293"/>
            <a:ext cx="5395633" cy="3655477"/>
          </a:xfrm>
          <a:prstGeom prst="rect">
            <a:avLst/>
          </a:prstGeom>
        </p:spPr>
      </p:pic>
      <p:sp>
        <p:nvSpPr>
          <p:cNvPr id="5" name="ZoneTexte 4"/>
          <p:cNvSpPr txBox="1"/>
          <p:nvPr/>
        </p:nvSpPr>
        <p:spPr>
          <a:xfrm>
            <a:off x="1093694" y="1595718"/>
            <a:ext cx="7637929"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2400" dirty="0"/>
              <a:t>La travail en groupe sous une forme coopérative</a:t>
            </a:r>
          </a:p>
        </p:txBody>
      </p:sp>
    </p:spTree>
    <p:extLst>
      <p:ext uri="{BB962C8B-B14F-4D97-AF65-F5344CB8AC3E}">
        <p14:creationId xmlns:p14="http://schemas.microsoft.com/office/powerpoint/2010/main" val="2505136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791339" y="1280160"/>
            <a:ext cx="5752897" cy="710005"/>
          </a:xfrm>
          <a:prstGeom prst="rect">
            <a:avLst/>
          </a:prstGeom>
        </p:spPr>
        <p:txBody>
          <a:bodyPr/>
          <a:lst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a:lstStyle>
          <a:p>
            <a:r>
              <a:rPr lang="fr-FR" sz="3600" b="1" dirty="0">
                <a:solidFill>
                  <a:srgbClr val="7030A0"/>
                </a:solidFill>
              </a:rPr>
              <a:t>ROLE DE L’ENSEIGNANT</a:t>
            </a:r>
          </a:p>
        </p:txBody>
      </p:sp>
      <p:sp>
        <p:nvSpPr>
          <p:cNvPr id="5" name="Espace réservé du contenu 2"/>
          <p:cNvSpPr txBox="1">
            <a:spLocks/>
          </p:cNvSpPr>
          <p:nvPr/>
        </p:nvSpPr>
        <p:spPr>
          <a:xfrm>
            <a:off x="1988127" y="2290447"/>
            <a:ext cx="8229600" cy="3303529"/>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Wingdings 2" pitchFamily="18" charset="2"/>
              <a:buNone/>
              <a:defRPr sz="2400" kern="1200">
                <a:solidFill>
                  <a:schemeClr val="tx1">
                    <a:lumMod val="75000"/>
                    <a:lumOff val="25000"/>
                  </a:schemeClr>
                </a:solidFill>
                <a:latin typeface="+mn-lt"/>
                <a:ea typeface="+mn-ea"/>
                <a:cs typeface="+mn-cs"/>
              </a:defRPr>
            </a:lvl1pPr>
            <a:lvl2pPr marL="457200" indent="0" algn="l" defTabSz="914400" rtl="0" eaLnBrk="1" latinLnBrk="0" hangingPunct="1">
              <a:lnSpc>
                <a:spcPct val="90000"/>
              </a:lnSpc>
              <a:spcBef>
                <a:spcPts val="500"/>
              </a:spcBef>
              <a:buFont typeface="Wingdings 2" pitchFamily="18" charset="2"/>
              <a:buNone/>
              <a:defRPr sz="1800" b="0" i="0" u="none"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Wingdings 2" pitchFamily="18" charset="2"/>
              <a:buNone/>
              <a:defRPr sz="16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Wingdings 2" pitchFamily="18" charset="2"/>
              <a:buNone/>
              <a:defRPr sz="14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Wingdings 2" pitchFamily="18" charset="2"/>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Wingdings 2" pitchFamily="18" charset="2"/>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Wingdings 2" pitchFamily="18" charset="2"/>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Wingdings 2" pitchFamily="18" charset="2"/>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Wingdings 2" pitchFamily="18" charset="2"/>
              <a:buNone/>
              <a:defRPr sz="1400" kern="1200">
                <a:solidFill>
                  <a:schemeClr val="tx1">
                    <a:tint val="75000"/>
                  </a:schemeClr>
                </a:solidFill>
                <a:latin typeface="+mn-lt"/>
                <a:ea typeface="+mn-ea"/>
                <a:cs typeface="+mn-cs"/>
              </a:defRPr>
            </a:lvl9pPr>
          </a:lstStyle>
          <a:p>
            <a:pPr>
              <a:buFont typeface="Wingdings"/>
              <a:buChar char="ð"/>
            </a:pPr>
            <a:r>
              <a:rPr lang="fr-FR" dirty="0">
                <a:sym typeface="Wingdings"/>
              </a:rPr>
              <a:t> Posture d’accompagnateur des apprentissages</a:t>
            </a:r>
          </a:p>
          <a:p>
            <a:pPr>
              <a:buFont typeface="Wingdings"/>
              <a:buChar char="ð"/>
            </a:pPr>
            <a:r>
              <a:rPr lang="fr-FR" dirty="0">
                <a:sym typeface="Wingdings"/>
              </a:rPr>
              <a:t> Aide les élèves à s’améliorer et à faire de leur mieux</a:t>
            </a:r>
          </a:p>
          <a:p>
            <a:pPr>
              <a:buFont typeface="Wingdings"/>
              <a:buChar char="ð"/>
            </a:pPr>
            <a:r>
              <a:rPr lang="fr-FR" dirty="0">
                <a:sym typeface="Wingdings"/>
              </a:rPr>
              <a:t> Gère les productions de chaque groupe</a:t>
            </a:r>
          </a:p>
          <a:p>
            <a:pPr>
              <a:buFont typeface="Wingdings"/>
              <a:buChar char="ð"/>
            </a:pPr>
            <a:r>
              <a:rPr lang="fr-FR" dirty="0">
                <a:sym typeface="Wingdings"/>
              </a:rPr>
              <a:t> Sonde l’opinion des élèves sur le travail de groupe réalisé</a:t>
            </a:r>
          </a:p>
          <a:p>
            <a:pPr>
              <a:buFont typeface="Wingdings"/>
              <a:buChar char="ð"/>
            </a:pPr>
            <a:r>
              <a:rPr lang="fr-FR" dirty="0">
                <a:sym typeface="Wingdings"/>
              </a:rPr>
              <a:t> Réalise une trace écrite collective : conclusion</a:t>
            </a:r>
          </a:p>
          <a:p>
            <a:pPr>
              <a:buFont typeface="Wingdings"/>
              <a:buChar char="ð"/>
            </a:pPr>
            <a:r>
              <a:rPr lang="fr-FR" dirty="0">
                <a:sym typeface="Wingdings"/>
              </a:rPr>
              <a:t> Varie les procédures de présentation</a:t>
            </a:r>
          </a:p>
          <a:p>
            <a:pPr>
              <a:buFont typeface="Wingdings"/>
              <a:buChar char="ð"/>
            </a:pPr>
            <a:r>
              <a:rPr lang="fr-FR" dirty="0">
                <a:sym typeface="Wingdings"/>
              </a:rPr>
              <a:t> Choisit le matériel adapté</a:t>
            </a:r>
          </a:p>
          <a:p>
            <a:pPr>
              <a:buFont typeface="Wingdings"/>
              <a:buChar char="ð"/>
            </a:pPr>
            <a:endParaRPr lang="fr-FR" dirty="0">
              <a:sym typeface="Wingdings"/>
            </a:endParaRPr>
          </a:p>
          <a:p>
            <a:pPr>
              <a:buFont typeface="Wingdings"/>
              <a:buChar char="ð"/>
            </a:pPr>
            <a:endParaRPr lang="fr-FR" dirty="0">
              <a:sym typeface="Wingdings"/>
            </a:endParaRPr>
          </a:p>
          <a:p>
            <a:pPr>
              <a:buFont typeface="Wingdings"/>
              <a:buChar char="ð"/>
            </a:pPr>
            <a:endParaRPr lang="fr-FR" dirty="0"/>
          </a:p>
        </p:txBody>
      </p:sp>
    </p:spTree>
    <p:extLst>
      <p:ext uri="{BB962C8B-B14F-4D97-AF65-F5344CB8AC3E}">
        <p14:creationId xmlns:p14="http://schemas.microsoft.com/office/powerpoint/2010/main" val="1092781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791339" y="1280160"/>
            <a:ext cx="5752897" cy="710005"/>
          </a:xfrm>
          <a:prstGeom prst="rect">
            <a:avLst/>
          </a:prstGeom>
        </p:spPr>
        <p:txBody>
          <a:bodyPr/>
          <a:lst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a:lstStyle>
          <a:p>
            <a:r>
              <a:rPr lang="fr-FR" sz="3600" b="1" dirty="0">
                <a:solidFill>
                  <a:srgbClr val="7030A0"/>
                </a:solidFill>
              </a:rPr>
              <a:t>ROLE DE L’ENSEIGNANT</a:t>
            </a:r>
          </a:p>
        </p:txBody>
      </p:sp>
      <p:sp>
        <p:nvSpPr>
          <p:cNvPr id="6" name="Espace réservé du contenu 2"/>
          <p:cNvSpPr txBox="1">
            <a:spLocks/>
          </p:cNvSpPr>
          <p:nvPr/>
        </p:nvSpPr>
        <p:spPr>
          <a:xfrm>
            <a:off x="2743200" y="2263843"/>
            <a:ext cx="7126941" cy="3652863"/>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Wingdings 2" pitchFamily="18" charset="2"/>
              <a:buNone/>
              <a:defRPr sz="2400" kern="1200">
                <a:solidFill>
                  <a:schemeClr val="tx1">
                    <a:lumMod val="75000"/>
                    <a:lumOff val="25000"/>
                  </a:schemeClr>
                </a:solidFill>
                <a:latin typeface="+mn-lt"/>
                <a:ea typeface="+mn-ea"/>
                <a:cs typeface="+mn-cs"/>
              </a:defRPr>
            </a:lvl1pPr>
            <a:lvl2pPr marL="457200" indent="0" algn="l" defTabSz="914400" rtl="0" eaLnBrk="1" latinLnBrk="0" hangingPunct="1">
              <a:lnSpc>
                <a:spcPct val="90000"/>
              </a:lnSpc>
              <a:spcBef>
                <a:spcPts val="500"/>
              </a:spcBef>
              <a:buFont typeface="Wingdings 2" pitchFamily="18" charset="2"/>
              <a:buNone/>
              <a:defRPr sz="1800" b="0" i="0" u="none"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Wingdings 2" pitchFamily="18" charset="2"/>
              <a:buNone/>
              <a:defRPr sz="16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Wingdings 2" pitchFamily="18" charset="2"/>
              <a:buNone/>
              <a:defRPr sz="14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Wingdings 2" pitchFamily="18" charset="2"/>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Wingdings 2" pitchFamily="18" charset="2"/>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Wingdings 2" pitchFamily="18" charset="2"/>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Wingdings 2" pitchFamily="18" charset="2"/>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Wingdings 2" pitchFamily="18" charset="2"/>
              <a:buNone/>
              <a:defRPr sz="1400" kern="1200">
                <a:solidFill>
                  <a:schemeClr val="tx1">
                    <a:tint val="75000"/>
                  </a:schemeClr>
                </a:solidFill>
                <a:latin typeface="+mn-lt"/>
                <a:ea typeface="+mn-ea"/>
                <a:cs typeface="+mn-cs"/>
              </a:defRPr>
            </a:lvl9pPr>
          </a:lstStyle>
          <a:p>
            <a:r>
              <a:rPr lang="fr-FR" dirty="0"/>
              <a:t>Pendant le travail il accompagne chaque groupe,</a:t>
            </a:r>
          </a:p>
          <a:p>
            <a:r>
              <a:rPr lang="fr-FR" dirty="0"/>
              <a:t>reste en retrait, ne donne pas de réponse toute</a:t>
            </a:r>
          </a:p>
          <a:p>
            <a:r>
              <a:rPr lang="fr-FR" dirty="0"/>
              <a:t>faite, ne juge pas mais apporte des aides ciblées</a:t>
            </a:r>
          </a:p>
          <a:p>
            <a:r>
              <a:rPr lang="fr-FR" dirty="0"/>
              <a:t>des conseils… Pendant la mise en commun il </a:t>
            </a:r>
          </a:p>
          <a:p>
            <a:r>
              <a:rPr lang="fr-FR" dirty="0"/>
              <a:t>écoute et prend en compte les propositions des </a:t>
            </a:r>
          </a:p>
          <a:p>
            <a:r>
              <a:rPr lang="fr-FR" dirty="0"/>
              <a:t>élèves, il gère les débats.</a:t>
            </a:r>
          </a:p>
          <a:p>
            <a:r>
              <a:rPr lang="fr-FR" dirty="0"/>
              <a:t>C’est lui qui valide les propos au moment de la </a:t>
            </a:r>
          </a:p>
          <a:p>
            <a:r>
              <a:rPr lang="fr-FR" dirty="0"/>
              <a:t>structuration des notions.</a:t>
            </a:r>
          </a:p>
          <a:p>
            <a:endParaRPr lang="fr-FR" dirty="0"/>
          </a:p>
        </p:txBody>
      </p:sp>
    </p:spTree>
    <p:extLst>
      <p:ext uri="{BB962C8B-B14F-4D97-AF65-F5344CB8AC3E}">
        <p14:creationId xmlns:p14="http://schemas.microsoft.com/office/powerpoint/2010/main" val="1867929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791339" y="1280160"/>
            <a:ext cx="2337343" cy="710005"/>
          </a:xfrm>
          <a:prstGeom prst="rect">
            <a:avLst/>
          </a:prstGeom>
        </p:spPr>
        <p:txBody>
          <a:bodyPr>
            <a:noAutofit/>
          </a:bodyPr>
          <a:lstStyle>
            <a:defPPr>
              <a:defRPr lang="fr-FR"/>
            </a:defPPr>
            <a:lvl1pPr>
              <a:lnSpc>
                <a:spcPct val="90000"/>
              </a:lnSpc>
              <a:spcBef>
                <a:spcPct val="0"/>
              </a:spcBef>
              <a:buNone/>
              <a:defRPr sz="3600" b="1" i="0" u="none">
                <a:solidFill>
                  <a:srgbClr val="7030A0"/>
                </a:solidFill>
                <a:latin typeface="+mj-lt"/>
                <a:ea typeface="+mj-ea"/>
                <a:cs typeface="+mj-cs"/>
              </a:defRPr>
            </a:lvl1pPr>
          </a:lstStyle>
          <a:p>
            <a:r>
              <a:rPr lang="fr-FR" dirty="0"/>
              <a:t>Conclusion</a:t>
            </a:r>
          </a:p>
        </p:txBody>
      </p:sp>
      <p:sp>
        <p:nvSpPr>
          <p:cNvPr id="2" name="Rectangle 1"/>
          <p:cNvSpPr/>
          <p:nvPr/>
        </p:nvSpPr>
        <p:spPr>
          <a:xfrm>
            <a:off x="3048000" y="1859340"/>
            <a:ext cx="6176682" cy="3416320"/>
          </a:xfrm>
          <a:prstGeom prst="rect">
            <a:avLst/>
          </a:prstGeom>
        </p:spPr>
        <p:txBody>
          <a:bodyPr wrap="square">
            <a:spAutoFit/>
          </a:bodyPr>
          <a:lstStyle/>
          <a:p>
            <a:pPr>
              <a:buNone/>
            </a:pPr>
            <a:r>
              <a:rPr lang="fr-FR" dirty="0"/>
              <a:t>En conclusion nous pouvons utiliser la formule</a:t>
            </a:r>
          </a:p>
          <a:p>
            <a:pPr>
              <a:buNone/>
            </a:pPr>
            <a:r>
              <a:rPr lang="fr-FR" dirty="0"/>
              <a:t>Mathématique qui synthétise assez bien les </a:t>
            </a:r>
          </a:p>
          <a:p>
            <a:pPr>
              <a:buNone/>
            </a:pPr>
            <a:r>
              <a:rPr lang="fr-FR" dirty="0"/>
              <a:t>Choses (empruntée à Raoul </a:t>
            </a:r>
            <a:r>
              <a:rPr lang="fr-FR" dirty="0" err="1"/>
              <a:t>Pantanella</a:t>
            </a:r>
            <a:r>
              <a:rPr lang="fr-FR" dirty="0"/>
              <a:t> </a:t>
            </a:r>
            <a:r>
              <a:rPr lang="fr-FR" sz="1400" dirty="0"/>
              <a:t>cahier pédagogique mai 2004) :</a:t>
            </a:r>
          </a:p>
          <a:p>
            <a:pPr algn="ctr">
              <a:buNone/>
            </a:pPr>
            <a:r>
              <a:rPr lang="fr-FR" b="1" dirty="0" err="1"/>
              <a:t>Wp</a:t>
            </a:r>
            <a:r>
              <a:rPr lang="fr-FR" b="1" dirty="0"/>
              <a:t> x </a:t>
            </a:r>
            <a:r>
              <a:rPr lang="fr-FR" b="1" dirty="0" err="1"/>
              <a:t>We</a:t>
            </a:r>
            <a:r>
              <a:rPr lang="fr-FR" b="1" dirty="0"/>
              <a:t> = Ct</a:t>
            </a:r>
          </a:p>
          <a:p>
            <a:pPr>
              <a:buNone/>
            </a:pPr>
            <a:r>
              <a:rPr lang="fr-FR" b="1" dirty="0" err="1"/>
              <a:t>Wp</a:t>
            </a:r>
            <a:r>
              <a:rPr lang="fr-FR" dirty="0"/>
              <a:t> est la quantité de travail du professeur</a:t>
            </a:r>
          </a:p>
          <a:p>
            <a:pPr>
              <a:buNone/>
            </a:pPr>
            <a:r>
              <a:rPr lang="fr-FR" b="1" dirty="0" err="1"/>
              <a:t>We</a:t>
            </a:r>
            <a:r>
              <a:rPr lang="fr-FR" dirty="0"/>
              <a:t> est la quantité de travail de l’élève</a:t>
            </a:r>
          </a:p>
          <a:p>
            <a:pPr>
              <a:buNone/>
            </a:pPr>
            <a:r>
              <a:rPr lang="fr-FR" b="1" dirty="0"/>
              <a:t>Ct</a:t>
            </a:r>
            <a:r>
              <a:rPr lang="fr-FR" dirty="0"/>
              <a:t> est une constante</a:t>
            </a:r>
          </a:p>
          <a:p>
            <a:pPr>
              <a:buNone/>
            </a:pPr>
            <a:endParaRPr lang="fr-FR" dirty="0"/>
          </a:p>
          <a:p>
            <a:pPr>
              <a:buNone/>
            </a:pPr>
            <a:r>
              <a:rPr lang="fr-FR" dirty="0"/>
              <a:t>« </a:t>
            </a:r>
            <a:r>
              <a:rPr lang="fr-FR" i="1" dirty="0"/>
              <a:t>On voit bien que si </a:t>
            </a:r>
            <a:r>
              <a:rPr lang="fr-FR" i="1" dirty="0" err="1"/>
              <a:t>Wp</a:t>
            </a:r>
            <a:r>
              <a:rPr lang="fr-FR" i="1" dirty="0"/>
              <a:t> tend vers l’infini quand le </a:t>
            </a:r>
          </a:p>
          <a:p>
            <a:pPr>
              <a:buNone/>
            </a:pPr>
            <a:r>
              <a:rPr lang="fr-FR" i="1" dirty="0"/>
              <a:t>Prof en fait trop, </a:t>
            </a:r>
            <a:r>
              <a:rPr lang="fr-FR" i="1" dirty="0" err="1"/>
              <a:t>We</a:t>
            </a:r>
            <a:r>
              <a:rPr lang="fr-FR" i="1" dirty="0"/>
              <a:t> alors tend vers zéro. Et vice </a:t>
            </a:r>
          </a:p>
          <a:p>
            <a:pPr>
              <a:buNone/>
            </a:pPr>
            <a:r>
              <a:rPr lang="fr-FR" i="1" dirty="0"/>
              <a:t>Versa, versa étant préférable au vice bien </a:t>
            </a:r>
          </a:p>
          <a:p>
            <a:pPr>
              <a:buNone/>
            </a:pPr>
            <a:r>
              <a:rPr lang="fr-FR" i="1" dirty="0"/>
              <a:t>Évidemment </a:t>
            </a:r>
            <a:r>
              <a:rPr lang="fr-FR" dirty="0"/>
              <a:t>».</a:t>
            </a:r>
          </a:p>
        </p:txBody>
      </p:sp>
    </p:spTree>
    <p:extLst>
      <p:ext uri="{BB962C8B-B14F-4D97-AF65-F5344CB8AC3E}">
        <p14:creationId xmlns:p14="http://schemas.microsoft.com/office/powerpoint/2010/main" val="925771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827198" y="1065007"/>
            <a:ext cx="9177414" cy="575534"/>
          </a:xfrm>
          <a:prstGeom prst="rect">
            <a:avLst/>
          </a:prstGeom>
        </p:spPr>
        <p:txBody>
          <a:bodyPr>
            <a:normAutofit lnSpcReduction="10000"/>
          </a:bodyPr>
          <a:lst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a:lstStyle>
          <a:p>
            <a:r>
              <a:rPr lang="fr-FR" sz="3600" b="1" dirty="0">
                <a:solidFill>
                  <a:srgbClr val="7030A0"/>
                </a:solidFill>
              </a:rPr>
              <a:t>EVALUER ET VALORISER LE TRAVAIL DE GROUPE</a:t>
            </a:r>
          </a:p>
        </p:txBody>
      </p:sp>
      <p:sp>
        <p:nvSpPr>
          <p:cNvPr id="6" name="Espace réservé du contenu 2"/>
          <p:cNvSpPr txBox="1">
            <a:spLocks/>
          </p:cNvSpPr>
          <p:nvPr/>
        </p:nvSpPr>
        <p:spPr>
          <a:xfrm>
            <a:off x="1078209" y="1837764"/>
            <a:ext cx="10515600" cy="435133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Wingdings 2" pitchFamily="18" charset="2"/>
              <a:buNone/>
              <a:defRPr sz="2400" kern="1200">
                <a:solidFill>
                  <a:schemeClr val="tx1">
                    <a:lumMod val="75000"/>
                    <a:lumOff val="25000"/>
                  </a:schemeClr>
                </a:solidFill>
                <a:latin typeface="+mn-lt"/>
                <a:ea typeface="+mn-ea"/>
                <a:cs typeface="+mn-cs"/>
              </a:defRPr>
            </a:lvl1pPr>
            <a:lvl2pPr marL="457200" indent="0" algn="l" defTabSz="914400" rtl="0" eaLnBrk="1" latinLnBrk="0" hangingPunct="1">
              <a:lnSpc>
                <a:spcPct val="90000"/>
              </a:lnSpc>
              <a:spcBef>
                <a:spcPts val="500"/>
              </a:spcBef>
              <a:buFont typeface="Wingdings 2" pitchFamily="18" charset="2"/>
              <a:buNone/>
              <a:defRPr sz="1800" b="0" i="0" u="none"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Wingdings 2" pitchFamily="18" charset="2"/>
              <a:buNone/>
              <a:defRPr sz="16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Wingdings 2" pitchFamily="18" charset="2"/>
              <a:buNone/>
              <a:defRPr sz="14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Wingdings 2" pitchFamily="18" charset="2"/>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Wingdings 2" pitchFamily="18" charset="2"/>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Wingdings 2" pitchFamily="18" charset="2"/>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Wingdings 2" pitchFamily="18" charset="2"/>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Wingdings 2" pitchFamily="18" charset="2"/>
              <a:buNone/>
              <a:defRPr sz="1400" kern="1200">
                <a:solidFill>
                  <a:schemeClr val="tx1">
                    <a:tint val="75000"/>
                  </a:schemeClr>
                </a:solidFill>
                <a:latin typeface="+mn-lt"/>
                <a:ea typeface="+mn-ea"/>
                <a:cs typeface="+mn-cs"/>
              </a:defRPr>
            </a:lvl9pPr>
          </a:lstStyle>
          <a:p>
            <a:pPr>
              <a:buFont typeface="Wingdings"/>
              <a:buChar char="ð"/>
            </a:pPr>
            <a:r>
              <a:rPr lang="fr-FR" dirty="0">
                <a:sym typeface="Wingdings"/>
              </a:rPr>
              <a:t> Bilan du travail de groupe : critères tels que investissement, bavardage, participation active, respect des rôles…</a:t>
            </a:r>
          </a:p>
          <a:p>
            <a:pPr>
              <a:buFont typeface="Wingdings"/>
              <a:buChar char="ð"/>
            </a:pPr>
            <a:r>
              <a:rPr lang="fr-FR" dirty="0">
                <a:sym typeface="Wingdings"/>
              </a:rPr>
              <a:t> Evaluer les réinvestissements de  savoirs être (comportement individuel, relations aux autres, réussite du travail de groupe) et savoirs faire (capacité à faire le compte-rendu, un graphique…)</a:t>
            </a:r>
          </a:p>
          <a:p>
            <a:pPr>
              <a:buFont typeface="Wingdings"/>
              <a:buChar char="ð"/>
            </a:pPr>
            <a:r>
              <a:rPr lang="fr-FR" dirty="0">
                <a:sym typeface="Wingdings"/>
              </a:rPr>
              <a:t> Prendre en compte le niveau initial de chaque élève ainsi que les progrès individuels réalisés</a:t>
            </a:r>
          </a:p>
          <a:p>
            <a:pPr>
              <a:buFont typeface="Wingdings"/>
              <a:buChar char="ð"/>
            </a:pPr>
            <a:r>
              <a:rPr lang="fr-FR" dirty="0">
                <a:sym typeface="Wingdings"/>
              </a:rPr>
              <a:t> Accompagner l’élève dans son autoévaluation</a:t>
            </a:r>
          </a:p>
          <a:p>
            <a:pPr>
              <a:buFont typeface="Wingdings"/>
              <a:buChar char="ð"/>
            </a:pPr>
            <a:r>
              <a:rPr lang="fr-FR" dirty="0">
                <a:sym typeface="Wingdings"/>
              </a:rPr>
              <a:t> Evaluer davantage les apprentissages accentués que les belles productions.</a:t>
            </a:r>
          </a:p>
          <a:p>
            <a:pPr algn="ctr"/>
            <a:r>
              <a:rPr lang="fr-FR" b="1" dirty="0">
                <a:solidFill>
                  <a:srgbClr val="0070C0"/>
                </a:solidFill>
                <a:sym typeface="Wingdings"/>
              </a:rPr>
              <a:t>Le professeur doit construire ses propres outils en les personnalisant</a:t>
            </a:r>
            <a:r>
              <a:rPr lang="fr-FR" b="1" dirty="0">
                <a:solidFill>
                  <a:schemeClr val="accent3">
                    <a:lumMod val="75000"/>
                  </a:schemeClr>
                </a:solidFill>
                <a:sym typeface="Wingdings"/>
              </a:rPr>
              <a:t>.</a:t>
            </a:r>
            <a:endParaRPr lang="fr-FR" b="1" dirty="0">
              <a:solidFill>
                <a:schemeClr val="accent3">
                  <a:lumMod val="75000"/>
                </a:schemeClr>
              </a:solidFill>
            </a:endParaRPr>
          </a:p>
        </p:txBody>
      </p:sp>
    </p:spTree>
    <p:extLst>
      <p:ext uri="{BB962C8B-B14F-4D97-AF65-F5344CB8AC3E}">
        <p14:creationId xmlns:p14="http://schemas.microsoft.com/office/powerpoint/2010/main" val="169827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845127" y="948466"/>
            <a:ext cx="9177414" cy="575534"/>
          </a:xfrm>
          <a:prstGeom prst="rect">
            <a:avLst/>
          </a:prstGeom>
        </p:spPr>
        <p:txBody>
          <a:bodyPr>
            <a:normAutofit lnSpcReduction="10000"/>
          </a:bodyPr>
          <a:lst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a:lstStyle>
          <a:p>
            <a:r>
              <a:rPr lang="fr-FR" sz="3600" b="1" dirty="0">
                <a:solidFill>
                  <a:srgbClr val="7030A0"/>
                </a:solidFill>
              </a:rPr>
              <a:t>Les outils de suivi et d’évaluation</a:t>
            </a:r>
          </a:p>
        </p:txBody>
      </p:sp>
      <p:sp>
        <p:nvSpPr>
          <p:cNvPr id="4" name="Espace réservé du contenu 2"/>
          <p:cNvSpPr txBox="1">
            <a:spLocks/>
          </p:cNvSpPr>
          <p:nvPr/>
        </p:nvSpPr>
        <p:spPr>
          <a:xfrm>
            <a:off x="1284398" y="2052918"/>
            <a:ext cx="9697367" cy="2823882"/>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Wingdings 2" pitchFamily="18" charset="2"/>
              <a:buNone/>
              <a:defRPr sz="2400" kern="1200">
                <a:solidFill>
                  <a:schemeClr val="tx1">
                    <a:lumMod val="75000"/>
                    <a:lumOff val="25000"/>
                  </a:schemeClr>
                </a:solidFill>
                <a:latin typeface="+mn-lt"/>
                <a:ea typeface="+mn-ea"/>
                <a:cs typeface="+mn-cs"/>
              </a:defRPr>
            </a:lvl1pPr>
            <a:lvl2pPr marL="457200" indent="0" algn="l" defTabSz="914400" rtl="0" eaLnBrk="1" latinLnBrk="0" hangingPunct="1">
              <a:lnSpc>
                <a:spcPct val="90000"/>
              </a:lnSpc>
              <a:spcBef>
                <a:spcPts val="500"/>
              </a:spcBef>
              <a:buFont typeface="Wingdings 2" pitchFamily="18" charset="2"/>
              <a:buNone/>
              <a:defRPr sz="1800" b="0" i="0" u="none"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Wingdings 2" pitchFamily="18" charset="2"/>
              <a:buNone/>
              <a:defRPr sz="16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Wingdings 2" pitchFamily="18" charset="2"/>
              <a:buNone/>
              <a:defRPr sz="14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Wingdings 2" pitchFamily="18" charset="2"/>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Wingdings 2" pitchFamily="18" charset="2"/>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Wingdings 2" pitchFamily="18" charset="2"/>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Wingdings 2" pitchFamily="18" charset="2"/>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Wingdings 2" pitchFamily="18" charset="2"/>
              <a:buNone/>
              <a:defRPr sz="1400" kern="1200">
                <a:solidFill>
                  <a:schemeClr val="tx1">
                    <a:tint val="75000"/>
                  </a:schemeClr>
                </a:solidFill>
                <a:latin typeface="+mn-lt"/>
                <a:ea typeface="+mn-ea"/>
                <a:cs typeface="+mn-cs"/>
              </a:defRPr>
            </a:lvl9pPr>
          </a:lstStyle>
          <a:p>
            <a:r>
              <a:rPr lang="fr-FR"/>
              <a:t>L’évaluation est nécessaire pour communiquer sur le positionnement des élèves par rapport aux attendus qui nécessite la production d’une note chiffrée.</a:t>
            </a:r>
          </a:p>
          <a:p>
            <a:r>
              <a:rPr lang="fr-FR"/>
              <a:t>L’évaluation du travail en groupe permet d’évaluer les compétences définies dans les programmes (compétences travaillées), elle permet aussi d’évaluer les compétences des domaines du socle « Les méthodes et outils pour apprendre » « Formation de la personne et du citoyen ».</a:t>
            </a:r>
            <a:endParaRPr lang="fr-FR" dirty="0"/>
          </a:p>
        </p:txBody>
      </p:sp>
    </p:spTree>
    <p:extLst>
      <p:ext uri="{BB962C8B-B14F-4D97-AF65-F5344CB8AC3E}">
        <p14:creationId xmlns:p14="http://schemas.microsoft.com/office/powerpoint/2010/main" val="303002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845127" y="948466"/>
            <a:ext cx="9177414" cy="575534"/>
          </a:xfrm>
          <a:prstGeom prst="rect">
            <a:avLst/>
          </a:prstGeom>
        </p:spPr>
        <p:txBody>
          <a:bodyPr>
            <a:normAutofit lnSpcReduction="10000"/>
          </a:bodyPr>
          <a:lst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a:lstStyle>
          <a:p>
            <a:r>
              <a:rPr lang="fr-FR" sz="3600" b="1" dirty="0">
                <a:solidFill>
                  <a:srgbClr val="7030A0"/>
                </a:solidFill>
              </a:rPr>
              <a:t>Les outils de suivi et d’évaluation</a:t>
            </a:r>
          </a:p>
        </p:txBody>
      </p:sp>
      <p:sp>
        <p:nvSpPr>
          <p:cNvPr id="6" name="Espace réservé du contenu 2"/>
          <p:cNvSpPr txBox="1">
            <a:spLocks/>
          </p:cNvSpPr>
          <p:nvPr/>
        </p:nvSpPr>
        <p:spPr>
          <a:xfrm>
            <a:off x="1319034" y="1732894"/>
            <a:ext cx="8515248" cy="4049342"/>
          </a:xfrm>
          <a:prstGeom prst="rect">
            <a:avLst/>
          </a:prstGeom>
        </p:spPr>
        <p:txBody>
          <a:bodyPr vert="horz" lIns="91440" tIns="45720" rIns="91440" bIns="45720" rtlCol="0" anchor="t">
            <a:normAutofit lnSpcReduction="10000"/>
          </a:bodyPr>
          <a:lstStyle>
            <a:lvl1pPr marL="0" indent="0" algn="l" defTabSz="914400" rtl="0" eaLnBrk="1" latinLnBrk="0" hangingPunct="1">
              <a:lnSpc>
                <a:spcPct val="90000"/>
              </a:lnSpc>
              <a:spcBef>
                <a:spcPts val="1000"/>
              </a:spcBef>
              <a:buFont typeface="Wingdings 2" pitchFamily="18" charset="2"/>
              <a:buNone/>
              <a:defRPr sz="2400" kern="1200">
                <a:solidFill>
                  <a:schemeClr val="tx1">
                    <a:lumMod val="75000"/>
                    <a:lumOff val="25000"/>
                  </a:schemeClr>
                </a:solidFill>
                <a:latin typeface="+mn-lt"/>
                <a:ea typeface="+mn-ea"/>
                <a:cs typeface="+mn-cs"/>
              </a:defRPr>
            </a:lvl1pPr>
            <a:lvl2pPr marL="457200" indent="0" algn="l" defTabSz="914400" rtl="0" eaLnBrk="1" latinLnBrk="0" hangingPunct="1">
              <a:lnSpc>
                <a:spcPct val="90000"/>
              </a:lnSpc>
              <a:spcBef>
                <a:spcPts val="500"/>
              </a:spcBef>
              <a:buFont typeface="Wingdings 2" pitchFamily="18" charset="2"/>
              <a:buNone/>
              <a:defRPr sz="1800" b="0" i="0" u="none"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Wingdings 2" pitchFamily="18" charset="2"/>
              <a:buNone/>
              <a:defRPr sz="16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Wingdings 2" pitchFamily="18" charset="2"/>
              <a:buNone/>
              <a:defRPr sz="14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Wingdings 2" pitchFamily="18" charset="2"/>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Wingdings 2" pitchFamily="18" charset="2"/>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Wingdings 2" pitchFamily="18" charset="2"/>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Wingdings 2" pitchFamily="18" charset="2"/>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Wingdings 2" pitchFamily="18" charset="2"/>
              <a:buNone/>
              <a:defRPr sz="1400" kern="1200">
                <a:solidFill>
                  <a:schemeClr val="tx1">
                    <a:tint val="75000"/>
                  </a:schemeClr>
                </a:solidFill>
                <a:latin typeface="+mn-lt"/>
                <a:ea typeface="+mn-ea"/>
                <a:cs typeface="+mn-cs"/>
              </a:defRPr>
            </a:lvl9pPr>
          </a:lstStyle>
          <a:p>
            <a:r>
              <a:rPr lang="fr-FR" dirty="0"/>
              <a:t>Il s’agit donc de donner des repères, d’évaluer le degré de maîtrise de ces compétences. Mesurer l’écart entre le travail effectué et des critères de réussite établis permet aussi aux élèves de s’autoévaluer.</a:t>
            </a:r>
          </a:p>
          <a:p>
            <a:r>
              <a:rPr lang="fr-FR" dirty="0"/>
              <a:t>Si on parle d’évaluation, on parle aussi de critères d’évaluation : Faut-il tout évaluer ? Que va-t-on évaluer ? Comment va-t-on évaluer ?</a:t>
            </a:r>
          </a:p>
          <a:p>
            <a:r>
              <a:rPr lang="fr-FR" dirty="0"/>
              <a:t>Le professeur doit créer ses outils, (fiche sur laquelle apparaissent les groupes, le nom des membres, leur rôle, les compétences visées, les critères d’évaluation)…</a:t>
            </a:r>
          </a:p>
          <a:p>
            <a:pPr algn="ctr"/>
            <a:r>
              <a:rPr lang="fr-FR" b="1" dirty="0">
                <a:solidFill>
                  <a:srgbClr val="0070C0"/>
                </a:solidFill>
              </a:rPr>
              <a:t>Voir exemples site techno</a:t>
            </a:r>
          </a:p>
        </p:txBody>
      </p:sp>
    </p:spTree>
    <p:extLst>
      <p:ext uri="{BB962C8B-B14F-4D97-AF65-F5344CB8AC3E}">
        <p14:creationId xmlns:p14="http://schemas.microsoft.com/office/powerpoint/2010/main" val="4197106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845126" y="948466"/>
            <a:ext cx="10636631" cy="4986508"/>
          </a:xfrm>
          <a:prstGeom prst="rect">
            <a:avLst/>
          </a:prstGeom>
        </p:spPr>
        <p:txBody>
          <a:bodyPr>
            <a:normAutofit/>
          </a:bodyPr>
          <a:lst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a:lstStyle>
          <a:p>
            <a:pPr algn="ctr"/>
            <a:r>
              <a:rPr lang="fr-FR" sz="3200" b="1" dirty="0">
                <a:solidFill>
                  <a:srgbClr val="7030A0"/>
                </a:solidFill>
              </a:rPr>
              <a:t>Exemples d’outils numérique pour restituer le travail  de groupe</a:t>
            </a:r>
          </a:p>
          <a:p>
            <a:pPr>
              <a:buFont typeface="Arial" charset="0"/>
              <a:buChar char="•"/>
            </a:pPr>
            <a:r>
              <a:rPr lang="fr-FR" sz="2400" b="1" u="sng" dirty="0"/>
              <a:t>Les cartes mentales </a:t>
            </a:r>
            <a:r>
              <a:rPr lang="fr-FR" sz="2400" dirty="0"/>
              <a:t>: </a:t>
            </a:r>
          </a:p>
          <a:p>
            <a:pPr>
              <a:buFont typeface="Arial" charset="0"/>
              <a:buChar char="•"/>
            </a:pPr>
            <a:endParaRPr lang="fr-FR" sz="2400" dirty="0"/>
          </a:p>
        </p:txBody>
      </p:sp>
      <p:sp>
        <p:nvSpPr>
          <p:cNvPr id="6" name="Espace réservé du contenu 2"/>
          <p:cNvSpPr txBox="1">
            <a:spLocks/>
          </p:cNvSpPr>
          <p:nvPr/>
        </p:nvSpPr>
        <p:spPr>
          <a:xfrm>
            <a:off x="1319034" y="1732894"/>
            <a:ext cx="8515248" cy="4049342"/>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Wingdings 2" pitchFamily="18" charset="2"/>
              <a:buNone/>
              <a:defRPr sz="2400" kern="1200">
                <a:solidFill>
                  <a:schemeClr val="tx1">
                    <a:lumMod val="75000"/>
                    <a:lumOff val="25000"/>
                  </a:schemeClr>
                </a:solidFill>
                <a:latin typeface="+mn-lt"/>
                <a:ea typeface="+mn-ea"/>
                <a:cs typeface="+mn-cs"/>
              </a:defRPr>
            </a:lvl1pPr>
            <a:lvl2pPr marL="457200" indent="0" algn="l" defTabSz="914400" rtl="0" eaLnBrk="1" latinLnBrk="0" hangingPunct="1">
              <a:lnSpc>
                <a:spcPct val="90000"/>
              </a:lnSpc>
              <a:spcBef>
                <a:spcPts val="500"/>
              </a:spcBef>
              <a:buFont typeface="Wingdings 2" pitchFamily="18" charset="2"/>
              <a:buNone/>
              <a:defRPr sz="1800" b="0" i="0" u="none"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Wingdings 2" pitchFamily="18" charset="2"/>
              <a:buNone/>
              <a:defRPr sz="16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Wingdings 2" pitchFamily="18" charset="2"/>
              <a:buNone/>
              <a:defRPr sz="14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Wingdings 2" pitchFamily="18" charset="2"/>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Wingdings 2" pitchFamily="18" charset="2"/>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Wingdings 2" pitchFamily="18" charset="2"/>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Wingdings 2" pitchFamily="18" charset="2"/>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Wingdings 2" pitchFamily="18" charset="2"/>
              <a:buNone/>
              <a:defRPr sz="1400" kern="1200">
                <a:solidFill>
                  <a:schemeClr val="tx1">
                    <a:tint val="75000"/>
                  </a:schemeClr>
                </a:solidFill>
                <a:latin typeface="+mn-lt"/>
                <a:ea typeface="+mn-ea"/>
                <a:cs typeface="+mn-cs"/>
              </a:defRPr>
            </a:lvl9pPr>
          </a:lstStyle>
          <a:p>
            <a:endParaRPr lang="fr-FR" b="1" dirty="0">
              <a:solidFill>
                <a:srgbClr val="0070C0"/>
              </a:solidFill>
            </a:endParaRPr>
          </a:p>
        </p:txBody>
      </p:sp>
      <p:pic>
        <p:nvPicPr>
          <p:cNvPr id="1026" name="Picture 2"/>
          <p:cNvPicPr>
            <a:picLocks noChangeAspect="1" noChangeArrowheads="1"/>
          </p:cNvPicPr>
          <p:nvPr/>
        </p:nvPicPr>
        <p:blipFill rotWithShape="1">
          <a:blip r:embed="rId2" cstate="print"/>
          <a:srcRect l="9900" t="9292" r="2878" b="2605"/>
          <a:stretch/>
        </p:blipFill>
        <p:spPr bwMode="auto">
          <a:xfrm>
            <a:off x="637953" y="1892594"/>
            <a:ext cx="9810678" cy="4965405"/>
          </a:xfrm>
          <a:prstGeom prst="rect">
            <a:avLst/>
          </a:prstGeom>
          <a:noFill/>
          <a:ln w="9525">
            <a:noFill/>
            <a:miter lim="800000"/>
            <a:headEnd/>
            <a:tailEnd/>
          </a:ln>
        </p:spPr>
      </p:pic>
      <p:pic>
        <p:nvPicPr>
          <p:cNvPr id="1028" name="Picture 4"/>
          <p:cNvPicPr>
            <a:picLocks noChangeAspect="1" noChangeArrowheads="1"/>
          </p:cNvPicPr>
          <p:nvPr/>
        </p:nvPicPr>
        <p:blipFill rotWithShape="1">
          <a:blip r:embed="rId3" cstate="print"/>
          <a:srcRect r="22560" b="6640"/>
          <a:stretch/>
        </p:blipFill>
        <p:spPr bwMode="auto">
          <a:xfrm>
            <a:off x="9537852" y="1651585"/>
            <a:ext cx="2168595" cy="2463216"/>
          </a:xfrm>
          <a:prstGeom prst="rect">
            <a:avLst/>
          </a:prstGeom>
          <a:noFill/>
          <a:ln w="9525">
            <a:noFill/>
            <a:miter lim="800000"/>
            <a:headEnd/>
            <a:tailEnd/>
          </a:ln>
        </p:spPr>
      </p:pic>
    </p:spTree>
    <p:extLst>
      <p:ext uri="{BB962C8B-B14F-4D97-AF65-F5344CB8AC3E}">
        <p14:creationId xmlns:p14="http://schemas.microsoft.com/office/powerpoint/2010/main" val="4197106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845126" y="948466"/>
            <a:ext cx="10636631" cy="4986508"/>
          </a:xfrm>
          <a:prstGeom prst="rect">
            <a:avLst/>
          </a:prstGeom>
        </p:spPr>
        <p:txBody>
          <a:bodyPr>
            <a:normAutofit/>
          </a:bodyPr>
          <a:lst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a:lstStyle>
          <a:p>
            <a:r>
              <a:rPr lang="fr-FR" sz="3600" b="1" dirty="0">
                <a:solidFill>
                  <a:srgbClr val="7030A0"/>
                </a:solidFill>
              </a:rPr>
              <a:t>Exemples d’outils numérique pour travailler en groupe</a:t>
            </a:r>
          </a:p>
          <a:p>
            <a:endParaRPr lang="fr-FR" sz="3600" b="1" dirty="0">
              <a:solidFill>
                <a:srgbClr val="7030A0"/>
              </a:solidFill>
            </a:endParaRPr>
          </a:p>
          <a:p>
            <a:r>
              <a:rPr lang="fr-FR" sz="2400" b="1" u="sng" dirty="0"/>
              <a:t>Les </a:t>
            </a:r>
            <a:r>
              <a:rPr lang="fr-FR" sz="2400" b="1" u="sng" dirty="0" err="1"/>
              <a:t>Padlets</a:t>
            </a:r>
            <a:r>
              <a:rPr lang="fr-FR" sz="2400" b="1" u="sng" dirty="0"/>
              <a:t> :  </a:t>
            </a:r>
            <a:r>
              <a:rPr lang="fr-FR" sz="2400" b="1" dirty="0"/>
              <a:t>Site Internet qui permet aux utilisateurs de poster des commentaires, des idées, des images. Prise en main intuitive : « Mur virtuel »</a:t>
            </a:r>
          </a:p>
          <a:p>
            <a:endParaRPr lang="fr-FR" sz="2400" b="1" dirty="0"/>
          </a:p>
          <a:p>
            <a:r>
              <a:rPr lang="fr-FR" sz="2400" b="1" u="sng" dirty="0"/>
              <a:t>Les ENT</a:t>
            </a:r>
            <a:r>
              <a:rPr lang="fr-FR" sz="2400" b="1" dirty="0"/>
              <a:t> :  Environnement Numérique de Travail …</a:t>
            </a:r>
          </a:p>
          <a:p>
            <a:endParaRPr lang="fr-FR" sz="2400" b="1" dirty="0"/>
          </a:p>
          <a:p>
            <a:endParaRPr lang="fr-FR" sz="2400" b="1" dirty="0"/>
          </a:p>
          <a:p>
            <a:endParaRPr lang="fr-FR" sz="2400" b="1" dirty="0"/>
          </a:p>
          <a:p>
            <a:endParaRPr lang="fr-FR" sz="2400" b="1" dirty="0"/>
          </a:p>
          <a:p>
            <a:r>
              <a:rPr lang="fr-FR" sz="2400" b="1" dirty="0">
                <a:solidFill>
                  <a:srgbClr val="0070C0"/>
                </a:solidFill>
              </a:rPr>
              <a:t>Lien site techno</a:t>
            </a:r>
          </a:p>
          <a:p>
            <a:endParaRPr lang="fr-FR" sz="2400" b="1" dirty="0"/>
          </a:p>
          <a:p>
            <a:endParaRPr lang="fr-FR" sz="2400" b="1" dirty="0"/>
          </a:p>
          <a:p>
            <a:endParaRPr lang="fr-FR" sz="2400" b="1" dirty="0"/>
          </a:p>
          <a:p>
            <a:endParaRPr lang="fr-FR" sz="2400" b="1" dirty="0"/>
          </a:p>
        </p:txBody>
      </p:sp>
      <p:sp>
        <p:nvSpPr>
          <p:cNvPr id="6" name="Espace réservé du contenu 2"/>
          <p:cNvSpPr txBox="1">
            <a:spLocks/>
          </p:cNvSpPr>
          <p:nvPr/>
        </p:nvSpPr>
        <p:spPr>
          <a:xfrm>
            <a:off x="1319034" y="1732894"/>
            <a:ext cx="8515248" cy="4049342"/>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Wingdings 2" pitchFamily="18" charset="2"/>
              <a:buNone/>
              <a:defRPr sz="2400" kern="1200">
                <a:solidFill>
                  <a:schemeClr val="tx1">
                    <a:lumMod val="75000"/>
                    <a:lumOff val="25000"/>
                  </a:schemeClr>
                </a:solidFill>
                <a:latin typeface="+mn-lt"/>
                <a:ea typeface="+mn-ea"/>
                <a:cs typeface="+mn-cs"/>
              </a:defRPr>
            </a:lvl1pPr>
            <a:lvl2pPr marL="457200" indent="0" algn="l" defTabSz="914400" rtl="0" eaLnBrk="1" latinLnBrk="0" hangingPunct="1">
              <a:lnSpc>
                <a:spcPct val="90000"/>
              </a:lnSpc>
              <a:spcBef>
                <a:spcPts val="500"/>
              </a:spcBef>
              <a:buFont typeface="Wingdings 2" pitchFamily="18" charset="2"/>
              <a:buNone/>
              <a:defRPr sz="1800" b="0" i="0" u="none"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Wingdings 2" pitchFamily="18" charset="2"/>
              <a:buNone/>
              <a:defRPr sz="16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Wingdings 2" pitchFamily="18" charset="2"/>
              <a:buNone/>
              <a:defRPr sz="14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Wingdings 2" pitchFamily="18" charset="2"/>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Wingdings 2" pitchFamily="18" charset="2"/>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Wingdings 2" pitchFamily="18" charset="2"/>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Wingdings 2" pitchFamily="18" charset="2"/>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Wingdings 2" pitchFamily="18" charset="2"/>
              <a:buNone/>
              <a:defRPr sz="1400" kern="1200">
                <a:solidFill>
                  <a:schemeClr val="tx1">
                    <a:tint val="75000"/>
                  </a:schemeClr>
                </a:solidFill>
                <a:latin typeface="+mn-lt"/>
                <a:ea typeface="+mn-ea"/>
                <a:cs typeface="+mn-cs"/>
              </a:defRPr>
            </a:lvl9pPr>
          </a:lstStyle>
          <a:p>
            <a:endParaRPr lang="fr-FR" b="1" dirty="0">
              <a:solidFill>
                <a:srgbClr val="0070C0"/>
              </a:solidFill>
            </a:endParaRPr>
          </a:p>
        </p:txBody>
      </p:sp>
      <p:pic>
        <p:nvPicPr>
          <p:cNvPr id="2050" name="Picture 2"/>
          <p:cNvPicPr>
            <a:picLocks noChangeAspect="1" noChangeArrowheads="1"/>
          </p:cNvPicPr>
          <p:nvPr/>
        </p:nvPicPr>
        <p:blipFill>
          <a:blip r:embed="rId2" cstate="print"/>
          <a:srcRect/>
          <a:stretch>
            <a:fillRect/>
          </a:stretch>
        </p:blipFill>
        <p:spPr bwMode="auto">
          <a:xfrm>
            <a:off x="8334412" y="2601039"/>
            <a:ext cx="2552700" cy="2847975"/>
          </a:xfrm>
          <a:prstGeom prst="rect">
            <a:avLst/>
          </a:prstGeom>
          <a:noFill/>
          <a:ln w="9525">
            <a:noFill/>
            <a:miter lim="800000"/>
            <a:headEnd/>
            <a:tailEnd/>
          </a:ln>
        </p:spPr>
      </p:pic>
    </p:spTree>
    <p:extLst>
      <p:ext uri="{BB962C8B-B14F-4D97-AF65-F5344CB8AC3E}">
        <p14:creationId xmlns:p14="http://schemas.microsoft.com/office/powerpoint/2010/main" val="41971067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845127" y="948466"/>
            <a:ext cx="2973838" cy="575534"/>
          </a:xfrm>
          <a:prstGeom prst="rect">
            <a:avLst/>
          </a:prstGeom>
        </p:spPr>
        <p:txBody>
          <a:bodyPr>
            <a:normAutofit lnSpcReduction="10000"/>
          </a:bodyPr>
          <a:lst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a:lstStyle>
          <a:p>
            <a:r>
              <a:rPr lang="fr-FR" sz="3600" b="1" dirty="0">
                <a:solidFill>
                  <a:srgbClr val="7030A0"/>
                </a:solidFill>
              </a:rPr>
              <a:t>Bibliographie</a:t>
            </a:r>
          </a:p>
        </p:txBody>
      </p:sp>
      <p:sp>
        <p:nvSpPr>
          <p:cNvPr id="4" name="Espace réservé du contenu 2"/>
          <p:cNvSpPr txBox="1">
            <a:spLocks/>
          </p:cNvSpPr>
          <p:nvPr/>
        </p:nvSpPr>
        <p:spPr>
          <a:xfrm>
            <a:off x="1149927" y="2133600"/>
            <a:ext cx="10515600" cy="1864659"/>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Wingdings 2" pitchFamily="18" charset="2"/>
              <a:buNone/>
              <a:defRPr sz="2400" kern="1200">
                <a:solidFill>
                  <a:schemeClr val="tx1">
                    <a:lumMod val="75000"/>
                    <a:lumOff val="25000"/>
                  </a:schemeClr>
                </a:solidFill>
                <a:latin typeface="+mn-lt"/>
                <a:ea typeface="+mn-ea"/>
                <a:cs typeface="+mn-cs"/>
              </a:defRPr>
            </a:lvl1pPr>
            <a:lvl2pPr marL="457200" indent="0" algn="l" defTabSz="914400" rtl="0" eaLnBrk="1" latinLnBrk="0" hangingPunct="1">
              <a:lnSpc>
                <a:spcPct val="90000"/>
              </a:lnSpc>
              <a:spcBef>
                <a:spcPts val="500"/>
              </a:spcBef>
              <a:buFont typeface="Wingdings 2" pitchFamily="18" charset="2"/>
              <a:buNone/>
              <a:defRPr sz="1800" b="0" i="0" u="none"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Wingdings 2" pitchFamily="18" charset="2"/>
              <a:buNone/>
              <a:defRPr sz="16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Wingdings 2" pitchFamily="18" charset="2"/>
              <a:buNone/>
              <a:defRPr sz="14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Wingdings 2" pitchFamily="18" charset="2"/>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Wingdings 2" pitchFamily="18" charset="2"/>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Wingdings 2" pitchFamily="18" charset="2"/>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Wingdings 2" pitchFamily="18" charset="2"/>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Wingdings 2" pitchFamily="18" charset="2"/>
              <a:buNone/>
              <a:defRPr sz="1400" kern="1200">
                <a:solidFill>
                  <a:schemeClr val="tx1">
                    <a:tint val="75000"/>
                  </a:schemeClr>
                </a:solidFill>
                <a:latin typeface="+mn-lt"/>
                <a:ea typeface="+mn-ea"/>
                <a:cs typeface="+mn-cs"/>
              </a:defRPr>
            </a:lvl9pPr>
          </a:lstStyle>
          <a:p>
            <a:pPr marL="342900" indent="-342900">
              <a:buFont typeface="Arial" panose="020B0604020202020204" pitchFamily="34" charset="0"/>
              <a:buChar char="•"/>
            </a:pPr>
            <a:r>
              <a:rPr lang="fr-FR" dirty="0"/>
              <a:t>Cahiers pédagogiques Mai 2004 «</a:t>
            </a:r>
            <a:r>
              <a:rPr lang="fr-FR" i="1" dirty="0"/>
              <a:t> Le travail de groupe »</a:t>
            </a:r>
          </a:p>
          <a:p>
            <a:pPr marL="342900" indent="-342900">
              <a:buFont typeface="Arial" panose="020B0604020202020204" pitchFamily="34" charset="0"/>
              <a:buChar char="•"/>
            </a:pPr>
            <a:r>
              <a:rPr lang="fr-FR" dirty="0" err="1"/>
              <a:t>Meirieu</a:t>
            </a:r>
            <a:r>
              <a:rPr lang="fr-FR" dirty="0"/>
              <a:t> Philippe « </a:t>
            </a:r>
            <a:r>
              <a:rPr lang="fr-FR" i="1" dirty="0"/>
              <a:t>Itinéraire des pédagogies de groupe : apprendre </a:t>
            </a:r>
            <a:r>
              <a:rPr lang="fr-FR" dirty="0"/>
              <a:t>» 1 et 2 6</a:t>
            </a:r>
            <a:r>
              <a:rPr lang="fr-FR" baseline="30000" dirty="0"/>
              <a:t>ème</a:t>
            </a:r>
            <a:r>
              <a:rPr lang="fr-FR" dirty="0"/>
              <a:t> édition, chronique </a:t>
            </a:r>
            <a:r>
              <a:rPr lang="fr-FR" dirty="0" err="1"/>
              <a:t>scociale</a:t>
            </a:r>
            <a:r>
              <a:rPr lang="fr-FR" dirty="0"/>
              <a:t>, 1996</a:t>
            </a:r>
          </a:p>
          <a:p>
            <a:pPr marL="342900" indent="-342900">
              <a:buFont typeface="Arial" panose="020B0604020202020204" pitchFamily="34" charset="0"/>
              <a:buChar char="•"/>
            </a:pPr>
            <a:r>
              <a:rPr lang="fr-FR" dirty="0"/>
              <a:t>Echanger, n°68,avril 2005 le travail en groupe</a:t>
            </a:r>
          </a:p>
        </p:txBody>
      </p:sp>
    </p:spTree>
    <p:extLst>
      <p:ext uri="{BB962C8B-B14F-4D97-AF65-F5344CB8AC3E}">
        <p14:creationId xmlns:p14="http://schemas.microsoft.com/office/powerpoint/2010/main" val="27626987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845127" y="948466"/>
            <a:ext cx="2973838" cy="575534"/>
          </a:xfrm>
          <a:prstGeom prst="rect">
            <a:avLst/>
          </a:prstGeom>
        </p:spPr>
        <p:txBody>
          <a:bodyPr>
            <a:normAutofit lnSpcReduction="10000"/>
          </a:bodyPr>
          <a:lst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a:lstStyle>
          <a:p>
            <a:r>
              <a:rPr lang="fr-FR" sz="3600" b="1" dirty="0">
                <a:solidFill>
                  <a:srgbClr val="7030A0"/>
                </a:solidFill>
              </a:rPr>
              <a:t>Activité</a:t>
            </a:r>
          </a:p>
        </p:txBody>
      </p:sp>
      <p:sp>
        <p:nvSpPr>
          <p:cNvPr id="6" name="Espace réservé du contenu 2"/>
          <p:cNvSpPr txBox="1">
            <a:spLocks/>
          </p:cNvSpPr>
          <p:nvPr/>
        </p:nvSpPr>
        <p:spPr>
          <a:xfrm>
            <a:off x="567221" y="1758824"/>
            <a:ext cx="5842544" cy="1923238"/>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Wingdings 2" pitchFamily="18" charset="2"/>
              <a:buNone/>
              <a:defRPr sz="2400" kern="1200">
                <a:solidFill>
                  <a:schemeClr val="tx1">
                    <a:lumMod val="75000"/>
                    <a:lumOff val="25000"/>
                  </a:schemeClr>
                </a:solidFill>
                <a:latin typeface="+mn-lt"/>
                <a:ea typeface="+mn-ea"/>
                <a:cs typeface="+mn-cs"/>
              </a:defRPr>
            </a:lvl1pPr>
            <a:lvl2pPr marL="457200" indent="0" algn="l" defTabSz="914400" rtl="0" eaLnBrk="1" latinLnBrk="0" hangingPunct="1">
              <a:lnSpc>
                <a:spcPct val="90000"/>
              </a:lnSpc>
              <a:spcBef>
                <a:spcPts val="500"/>
              </a:spcBef>
              <a:buFont typeface="Wingdings 2" pitchFamily="18" charset="2"/>
              <a:buNone/>
              <a:defRPr sz="1800" b="0" i="0" u="none"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Wingdings 2" pitchFamily="18" charset="2"/>
              <a:buNone/>
              <a:defRPr sz="16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Wingdings 2" pitchFamily="18" charset="2"/>
              <a:buNone/>
              <a:defRPr sz="14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Wingdings 2" pitchFamily="18" charset="2"/>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Wingdings 2" pitchFamily="18" charset="2"/>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Wingdings 2" pitchFamily="18" charset="2"/>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Wingdings 2" pitchFamily="18" charset="2"/>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Wingdings 2" pitchFamily="18" charset="2"/>
              <a:buNone/>
              <a:defRPr sz="1400" kern="1200">
                <a:solidFill>
                  <a:schemeClr val="tx1">
                    <a:tint val="75000"/>
                  </a:schemeClr>
                </a:solidFill>
                <a:latin typeface="+mn-lt"/>
                <a:ea typeface="+mn-ea"/>
                <a:cs typeface="+mn-cs"/>
              </a:defRPr>
            </a:lvl9pPr>
          </a:lstStyle>
          <a:p>
            <a:r>
              <a:rPr lang="fr-FR" sz="2000" b="1" u="sng" dirty="0"/>
              <a:t>Votre travail </a:t>
            </a:r>
            <a:r>
              <a:rPr lang="fr-FR" sz="2000" dirty="0"/>
              <a:t>: A partir de la présentation, </a:t>
            </a:r>
          </a:p>
          <a:p>
            <a:r>
              <a:rPr lang="fr-FR" sz="2000" dirty="0"/>
              <a:t>réaliser par groupe une synthèse de ce que vous avez retenu.</a:t>
            </a:r>
          </a:p>
          <a:p>
            <a:r>
              <a:rPr lang="fr-FR" sz="2000" dirty="0"/>
              <a:t>Chaque membre devra avoir un rôle, vous devrez aborder les points ci-dessous, la restitution sera orale. </a:t>
            </a:r>
          </a:p>
          <a:p>
            <a:endParaRPr lang="fr-FR" dirty="0"/>
          </a:p>
        </p:txBody>
      </p:sp>
      <p:sp>
        <p:nvSpPr>
          <p:cNvPr id="8" name="Ellipse 7"/>
          <p:cNvSpPr/>
          <p:nvPr/>
        </p:nvSpPr>
        <p:spPr>
          <a:xfrm>
            <a:off x="6734917" y="2586177"/>
            <a:ext cx="1656184" cy="72008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sz="1400" dirty="0"/>
              <a:t>Pourquoi ?</a:t>
            </a:r>
          </a:p>
        </p:txBody>
      </p:sp>
      <p:sp>
        <p:nvSpPr>
          <p:cNvPr id="9" name="Ellipse 8"/>
          <p:cNvSpPr/>
          <p:nvPr/>
        </p:nvSpPr>
        <p:spPr>
          <a:xfrm>
            <a:off x="9687182" y="2891330"/>
            <a:ext cx="1512168" cy="790731"/>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sz="1400" dirty="0"/>
              <a:t>Les objectifs ?</a:t>
            </a:r>
          </a:p>
        </p:txBody>
      </p:sp>
      <p:sp>
        <p:nvSpPr>
          <p:cNvPr id="10" name="Ellipse 9"/>
          <p:cNvSpPr/>
          <p:nvPr/>
        </p:nvSpPr>
        <p:spPr>
          <a:xfrm>
            <a:off x="3818965" y="3700140"/>
            <a:ext cx="1728192" cy="72008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sz="1400" dirty="0"/>
              <a:t>Comment constituer les groupes ?</a:t>
            </a:r>
          </a:p>
        </p:txBody>
      </p:sp>
      <p:sp>
        <p:nvSpPr>
          <p:cNvPr id="11" name="Ellipse 10"/>
          <p:cNvSpPr/>
          <p:nvPr/>
        </p:nvSpPr>
        <p:spPr>
          <a:xfrm>
            <a:off x="4668870" y="5092703"/>
            <a:ext cx="2160240" cy="1017457"/>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sz="1400" dirty="0"/>
              <a:t>Les rôles des différents membres du groupe ?</a:t>
            </a:r>
          </a:p>
        </p:txBody>
      </p:sp>
      <p:sp>
        <p:nvSpPr>
          <p:cNvPr id="12" name="Ellipse 11"/>
          <p:cNvSpPr/>
          <p:nvPr/>
        </p:nvSpPr>
        <p:spPr>
          <a:xfrm>
            <a:off x="8006149" y="5311952"/>
            <a:ext cx="2088232" cy="72008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sz="1400" dirty="0"/>
              <a:t>Pourquoi restituer le travail de groupe ?</a:t>
            </a:r>
          </a:p>
        </p:txBody>
      </p:sp>
      <p:sp>
        <p:nvSpPr>
          <p:cNvPr id="13" name="Ellipse 12"/>
          <p:cNvSpPr/>
          <p:nvPr/>
        </p:nvSpPr>
        <p:spPr>
          <a:xfrm>
            <a:off x="9595465" y="3930001"/>
            <a:ext cx="2232248" cy="936104"/>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sz="1400" dirty="0"/>
              <a:t>Comment évaluer et valoriser le travail de groupe ?</a:t>
            </a:r>
          </a:p>
        </p:txBody>
      </p:sp>
      <p:cxnSp>
        <p:nvCxnSpPr>
          <p:cNvPr id="14" name="Connecteur droit avec flèche 13"/>
          <p:cNvCxnSpPr/>
          <p:nvPr/>
        </p:nvCxnSpPr>
        <p:spPr>
          <a:xfrm flipV="1">
            <a:off x="7617169" y="3340100"/>
            <a:ext cx="0" cy="504056"/>
          </a:xfrm>
          <a:prstGeom prst="straightConnector1">
            <a:avLst/>
          </a:prstGeom>
          <a:ln w="28575">
            <a:tailEnd type="arrow"/>
          </a:ln>
        </p:spPr>
        <p:style>
          <a:lnRef idx="3">
            <a:schemeClr val="accent2"/>
          </a:lnRef>
          <a:fillRef idx="0">
            <a:schemeClr val="accent2"/>
          </a:fillRef>
          <a:effectRef idx="2">
            <a:schemeClr val="accent2"/>
          </a:effectRef>
          <a:fontRef idx="minor">
            <a:schemeClr val="tx1"/>
          </a:fontRef>
        </p:style>
      </p:cxnSp>
      <p:cxnSp>
        <p:nvCxnSpPr>
          <p:cNvPr id="15" name="Connecteur droit avec flèche 14"/>
          <p:cNvCxnSpPr>
            <a:cxnSpLocks/>
            <a:stCxn id="7" idx="7"/>
          </p:cNvCxnSpPr>
          <p:nvPr/>
        </p:nvCxnSpPr>
        <p:spPr>
          <a:xfrm flipV="1">
            <a:off x="8391101" y="3428224"/>
            <a:ext cx="1318328" cy="507674"/>
          </a:xfrm>
          <a:prstGeom prst="straightConnector1">
            <a:avLst/>
          </a:prstGeom>
          <a:ln w="28575">
            <a:tailEnd type="arrow"/>
          </a:ln>
        </p:spPr>
        <p:style>
          <a:lnRef idx="3">
            <a:schemeClr val="accent2"/>
          </a:lnRef>
          <a:fillRef idx="0">
            <a:schemeClr val="accent2"/>
          </a:fillRef>
          <a:effectRef idx="2">
            <a:schemeClr val="accent2"/>
          </a:effectRef>
          <a:fontRef idx="minor">
            <a:schemeClr val="tx1"/>
          </a:fontRef>
        </p:style>
      </p:cxnSp>
      <p:cxnSp>
        <p:nvCxnSpPr>
          <p:cNvPr id="16" name="Connecteur droit avec flèche 15"/>
          <p:cNvCxnSpPr>
            <a:cxnSpLocks/>
            <a:stCxn id="7" idx="6"/>
          </p:cNvCxnSpPr>
          <p:nvPr/>
        </p:nvCxnSpPr>
        <p:spPr>
          <a:xfrm>
            <a:off x="8701317" y="4292319"/>
            <a:ext cx="864096" cy="72008"/>
          </a:xfrm>
          <a:prstGeom prst="straightConnector1">
            <a:avLst/>
          </a:prstGeom>
          <a:ln w="28575">
            <a:tailEnd type="arrow"/>
          </a:ln>
        </p:spPr>
        <p:style>
          <a:lnRef idx="3">
            <a:schemeClr val="accent2"/>
          </a:lnRef>
          <a:fillRef idx="0">
            <a:schemeClr val="accent2"/>
          </a:fillRef>
          <a:effectRef idx="2">
            <a:schemeClr val="accent2"/>
          </a:effectRef>
          <a:fontRef idx="minor">
            <a:schemeClr val="tx1"/>
          </a:fontRef>
        </p:style>
      </p:cxnSp>
      <p:cxnSp>
        <p:nvCxnSpPr>
          <p:cNvPr id="17" name="Connecteur droit avec flèche 16"/>
          <p:cNvCxnSpPr>
            <a:cxnSpLocks/>
            <a:stCxn id="7" idx="5"/>
          </p:cNvCxnSpPr>
          <p:nvPr/>
        </p:nvCxnSpPr>
        <p:spPr>
          <a:xfrm>
            <a:off x="8391101" y="4648740"/>
            <a:ext cx="382224" cy="651691"/>
          </a:xfrm>
          <a:prstGeom prst="straightConnector1">
            <a:avLst/>
          </a:prstGeom>
          <a:ln w="28575">
            <a:tailEnd type="arrow"/>
          </a:ln>
        </p:spPr>
        <p:style>
          <a:lnRef idx="3">
            <a:schemeClr val="accent2"/>
          </a:lnRef>
          <a:fillRef idx="0">
            <a:schemeClr val="accent2"/>
          </a:fillRef>
          <a:effectRef idx="2">
            <a:schemeClr val="accent2"/>
          </a:effectRef>
          <a:fontRef idx="minor">
            <a:schemeClr val="tx1"/>
          </a:fontRef>
        </p:style>
      </p:cxnSp>
      <p:cxnSp>
        <p:nvCxnSpPr>
          <p:cNvPr id="18" name="Connecteur droit avec flèche 17"/>
          <p:cNvCxnSpPr>
            <a:cxnSpLocks/>
            <a:stCxn id="7" idx="3"/>
          </p:cNvCxnSpPr>
          <p:nvPr/>
        </p:nvCxnSpPr>
        <p:spPr>
          <a:xfrm flipH="1">
            <a:off x="6613085" y="4648740"/>
            <a:ext cx="280164" cy="579683"/>
          </a:xfrm>
          <a:prstGeom prst="straightConnector1">
            <a:avLst/>
          </a:prstGeom>
          <a:ln w="28575">
            <a:tailEnd type="arrow"/>
          </a:ln>
        </p:spPr>
        <p:style>
          <a:lnRef idx="3">
            <a:schemeClr val="accent2"/>
          </a:lnRef>
          <a:fillRef idx="0">
            <a:schemeClr val="accent2"/>
          </a:fillRef>
          <a:effectRef idx="2">
            <a:schemeClr val="accent2"/>
          </a:effectRef>
          <a:fontRef idx="minor">
            <a:schemeClr val="tx1"/>
          </a:fontRef>
        </p:style>
      </p:cxnSp>
      <p:cxnSp>
        <p:nvCxnSpPr>
          <p:cNvPr id="19" name="Connecteur droit avec flèche 18"/>
          <p:cNvCxnSpPr>
            <a:cxnSpLocks/>
          </p:cNvCxnSpPr>
          <p:nvPr/>
        </p:nvCxnSpPr>
        <p:spPr>
          <a:xfrm flipH="1" flipV="1">
            <a:off x="5583161" y="4068916"/>
            <a:ext cx="1008112" cy="216024"/>
          </a:xfrm>
          <a:prstGeom prst="straightConnector1">
            <a:avLst/>
          </a:prstGeom>
          <a:ln w="28575">
            <a:tailEnd type="arrow"/>
          </a:ln>
        </p:spPr>
        <p:style>
          <a:lnRef idx="3">
            <a:schemeClr val="accent2"/>
          </a:lnRef>
          <a:fillRef idx="0">
            <a:schemeClr val="accent2"/>
          </a:fillRef>
          <a:effectRef idx="2">
            <a:schemeClr val="accent2"/>
          </a:effectRef>
          <a:fontRef idx="minor">
            <a:schemeClr val="tx1"/>
          </a:fontRef>
        </p:style>
      </p:cxnSp>
      <p:sp>
        <p:nvSpPr>
          <p:cNvPr id="7" name="Ellipse 6"/>
          <p:cNvSpPr/>
          <p:nvPr/>
        </p:nvSpPr>
        <p:spPr>
          <a:xfrm>
            <a:off x="6583033" y="3788263"/>
            <a:ext cx="2118284" cy="100811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dirty="0">
                <a:ln w="0"/>
                <a:solidFill>
                  <a:schemeClr val="tx1"/>
                </a:solidFill>
                <a:effectLst>
                  <a:outerShdw blurRad="38100" dist="19050" dir="2700000" algn="tl" rotWithShape="0">
                    <a:schemeClr val="dk1">
                      <a:alpha val="40000"/>
                    </a:schemeClr>
                  </a:outerShdw>
                </a:effectLst>
              </a:rPr>
              <a:t>La pédagogie de groupe</a:t>
            </a:r>
          </a:p>
        </p:txBody>
      </p:sp>
    </p:spTree>
    <p:extLst>
      <p:ext uri="{BB962C8B-B14F-4D97-AF65-F5344CB8AC3E}">
        <p14:creationId xmlns:p14="http://schemas.microsoft.com/office/powerpoint/2010/main" val="3801192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4294967295"/>
          </p:nvPr>
        </p:nvSpPr>
        <p:spPr>
          <a:xfrm>
            <a:off x="898290" y="1041991"/>
            <a:ext cx="10515600" cy="4351337"/>
          </a:xfrm>
        </p:spPr>
        <p:txBody>
          <a:bodyPr>
            <a:normAutofit/>
          </a:bodyPr>
          <a:lstStyle/>
          <a:p>
            <a:pPr marL="0" indent="0">
              <a:spcBef>
                <a:spcPct val="0"/>
              </a:spcBef>
              <a:buNone/>
            </a:pPr>
            <a:r>
              <a:rPr lang="fr-FR" sz="3600" b="1" dirty="0">
                <a:solidFill>
                  <a:srgbClr val="7030A0"/>
                </a:solidFill>
                <a:latin typeface="+mj-lt"/>
                <a:ea typeface="+mj-ea"/>
                <a:cs typeface="+mj-cs"/>
              </a:rPr>
              <a:t>Pourquoi ? </a:t>
            </a:r>
          </a:p>
          <a:p>
            <a:pPr marL="0" indent="0">
              <a:buNone/>
            </a:pPr>
            <a:endParaRPr lang="fr-FR" sz="1800" dirty="0">
              <a:solidFill>
                <a:srgbClr val="7030A0"/>
              </a:solidFill>
            </a:endParaRPr>
          </a:p>
          <a:p>
            <a:pPr marL="0" indent="0">
              <a:spcBef>
                <a:spcPts val="1200"/>
              </a:spcBef>
              <a:spcAft>
                <a:spcPts val="1200"/>
              </a:spcAft>
              <a:buNone/>
            </a:pPr>
            <a:r>
              <a:rPr lang="fr-FR" sz="2400" b="1" dirty="0">
                <a:solidFill>
                  <a:srgbClr val="0070C0"/>
                </a:solidFill>
                <a:sym typeface="Wingdings"/>
              </a:rPr>
              <a:t> </a:t>
            </a:r>
            <a:r>
              <a:rPr lang="fr-FR" sz="2400" dirty="0">
                <a:sym typeface="Wingdings"/>
              </a:rPr>
              <a:t>Fa</a:t>
            </a:r>
            <a:r>
              <a:rPr lang="fr-FR" sz="2400" i="1" dirty="0">
                <a:sym typeface="Wingdings"/>
              </a:rPr>
              <a:t>v</a:t>
            </a:r>
            <a:r>
              <a:rPr lang="fr-FR" sz="2400" dirty="0">
                <a:sym typeface="Wingdings"/>
              </a:rPr>
              <a:t>oriser les apprentissages des élèves</a:t>
            </a:r>
          </a:p>
          <a:p>
            <a:pPr marL="0" indent="0">
              <a:spcBef>
                <a:spcPts val="1200"/>
              </a:spcBef>
              <a:spcAft>
                <a:spcPts val="1200"/>
              </a:spcAft>
              <a:buNone/>
            </a:pPr>
            <a:r>
              <a:rPr lang="fr-FR" sz="2400" b="1" dirty="0">
                <a:solidFill>
                  <a:srgbClr val="0070C0"/>
                </a:solidFill>
                <a:sym typeface="Wingdings"/>
              </a:rPr>
              <a:t> </a:t>
            </a:r>
            <a:r>
              <a:rPr lang="fr-FR" sz="2400" dirty="0">
                <a:sym typeface="Wingdings"/>
              </a:rPr>
              <a:t>Mettre l’élève au centre du système éducatif</a:t>
            </a:r>
          </a:p>
          <a:p>
            <a:pPr marL="0" indent="0">
              <a:spcBef>
                <a:spcPts val="1200"/>
              </a:spcBef>
              <a:spcAft>
                <a:spcPts val="1200"/>
              </a:spcAft>
              <a:buNone/>
            </a:pPr>
            <a:r>
              <a:rPr lang="fr-FR" sz="2400" b="1" dirty="0">
                <a:solidFill>
                  <a:srgbClr val="0070C0"/>
                </a:solidFill>
                <a:sym typeface="Wingdings"/>
              </a:rPr>
              <a:t> </a:t>
            </a:r>
            <a:r>
              <a:rPr lang="fr-FR" sz="2400" dirty="0">
                <a:sym typeface="Wingdings"/>
              </a:rPr>
              <a:t>Le vivre ensemble</a:t>
            </a:r>
          </a:p>
          <a:p>
            <a:pPr marL="0" indent="0">
              <a:spcBef>
                <a:spcPts val="1200"/>
              </a:spcBef>
              <a:spcAft>
                <a:spcPts val="1200"/>
              </a:spcAft>
              <a:buNone/>
            </a:pPr>
            <a:r>
              <a:rPr lang="fr-FR" sz="2400" b="1" dirty="0">
                <a:solidFill>
                  <a:srgbClr val="0070C0"/>
                </a:solidFill>
                <a:sym typeface="Wingdings"/>
              </a:rPr>
              <a:t> </a:t>
            </a:r>
            <a:r>
              <a:rPr lang="fr-FR" sz="2400" dirty="0">
                <a:sym typeface="Wingdings"/>
              </a:rPr>
              <a:t>Echanger, confronter ses points de vue, discuter, argumenter, contester, écouter, coopérer, développer un esprit critique</a:t>
            </a:r>
            <a:r>
              <a:rPr lang="fr-FR" sz="1800" dirty="0">
                <a:sym typeface="Wingdings"/>
              </a:rPr>
              <a:t>…</a:t>
            </a:r>
            <a:endParaRPr lang="fr-FR" sz="1800" dirty="0"/>
          </a:p>
          <a:p>
            <a:pPr marL="0" indent="0">
              <a:buNone/>
            </a:pPr>
            <a:endParaRPr lang="fr-FR" sz="1800" dirty="0">
              <a:solidFill>
                <a:srgbClr val="7030A0"/>
              </a:solidFill>
            </a:endParaRPr>
          </a:p>
        </p:txBody>
      </p:sp>
      <p:pic>
        <p:nvPicPr>
          <p:cNvPr id="3" name="Image 2" descr="85360db1d332f509460a63fc0531c98b_400x400.jpg"/>
          <p:cNvPicPr>
            <a:picLocks noChangeAspect="1"/>
          </p:cNvPicPr>
          <p:nvPr/>
        </p:nvPicPr>
        <p:blipFill>
          <a:blip r:embed="rId2" cstate="print"/>
          <a:stretch>
            <a:fillRect/>
          </a:stretch>
        </p:blipFill>
        <p:spPr>
          <a:xfrm>
            <a:off x="9714004" y="1041991"/>
            <a:ext cx="1451992" cy="1451992"/>
          </a:xfrm>
          <a:prstGeom prst="rect">
            <a:avLst/>
          </a:prstGeom>
        </p:spPr>
      </p:pic>
    </p:spTree>
    <p:extLst>
      <p:ext uri="{BB962C8B-B14F-4D97-AF65-F5344CB8AC3E}">
        <p14:creationId xmlns:p14="http://schemas.microsoft.com/office/powerpoint/2010/main" val="2836571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4294967295"/>
          </p:nvPr>
        </p:nvSpPr>
        <p:spPr>
          <a:xfrm>
            <a:off x="1265843" y="1293003"/>
            <a:ext cx="9742816" cy="4351337"/>
          </a:xfrm>
        </p:spPr>
        <p:txBody>
          <a:bodyPr>
            <a:normAutofit/>
          </a:bodyPr>
          <a:lstStyle/>
          <a:p>
            <a:pPr marL="0" indent="0">
              <a:spcBef>
                <a:spcPct val="0"/>
              </a:spcBef>
              <a:buNone/>
            </a:pPr>
            <a:r>
              <a:rPr lang="fr-FR" sz="3600" b="1" dirty="0">
                <a:solidFill>
                  <a:srgbClr val="7030A0"/>
                </a:solidFill>
                <a:latin typeface="+mj-lt"/>
                <a:ea typeface="+mj-ea"/>
                <a:cs typeface="+mj-cs"/>
              </a:rPr>
              <a:t>Les objectifs ? </a:t>
            </a:r>
          </a:p>
          <a:p>
            <a:pPr marL="0" indent="0">
              <a:buNone/>
            </a:pPr>
            <a:endParaRPr lang="fr-FR" sz="1800" dirty="0">
              <a:solidFill>
                <a:srgbClr val="7030A0"/>
              </a:solidFill>
            </a:endParaRPr>
          </a:p>
          <a:p>
            <a:pPr marL="0" indent="0">
              <a:spcAft>
                <a:spcPts val="1200"/>
              </a:spcAft>
              <a:buNone/>
            </a:pPr>
            <a:r>
              <a:rPr lang="fr-FR" sz="2400" b="1" dirty="0">
                <a:solidFill>
                  <a:srgbClr val="0070C0"/>
                </a:solidFill>
                <a:sym typeface="Wingdings"/>
              </a:rPr>
              <a:t> </a:t>
            </a:r>
            <a:r>
              <a:rPr lang="fr-FR" sz="2400" b="1" u="sng" dirty="0">
                <a:solidFill>
                  <a:srgbClr val="0070C0"/>
                </a:solidFill>
                <a:sym typeface="Wingdings"/>
              </a:rPr>
              <a:t>La finalisation </a:t>
            </a:r>
            <a:r>
              <a:rPr lang="fr-FR" sz="2400" dirty="0">
                <a:sym typeface="Wingdings"/>
              </a:rPr>
              <a:t>: Comprendre l’importance d’effectuer certains apprentissages,  faire accéder les élèves au « besoin de savoir ».</a:t>
            </a:r>
          </a:p>
          <a:p>
            <a:pPr marL="0" indent="0">
              <a:spcAft>
                <a:spcPts val="1200"/>
              </a:spcAft>
              <a:buNone/>
            </a:pPr>
            <a:r>
              <a:rPr lang="fr-FR" sz="2400" b="1" dirty="0">
                <a:solidFill>
                  <a:srgbClr val="0070C0"/>
                </a:solidFill>
                <a:sym typeface="Wingdings"/>
              </a:rPr>
              <a:t> </a:t>
            </a:r>
            <a:r>
              <a:rPr lang="fr-FR" sz="2400" b="1" u="sng" dirty="0">
                <a:solidFill>
                  <a:srgbClr val="0070C0"/>
                </a:solidFill>
                <a:sym typeface="Wingdings"/>
              </a:rPr>
              <a:t>La </a:t>
            </a:r>
            <a:r>
              <a:rPr lang="fr-FR" sz="2400" b="1" u="sng" dirty="0" err="1">
                <a:solidFill>
                  <a:srgbClr val="0070C0"/>
                </a:solidFill>
                <a:sym typeface="Wingdings"/>
              </a:rPr>
              <a:t>sociabilisation</a:t>
            </a:r>
            <a:r>
              <a:rPr lang="fr-FR" sz="2400" b="1" u="sng" dirty="0">
                <a:sym typeface="Wingdings"/>
              </a:rPr>
              <a:t> </a:t>
            </a:r>
            <a:r>
              <a:rPr lang="fr-FR" sz="2400" dirty="0">
                <a:sym typeface="Wingdings"/>
              </a:rPr>
              <a:t>: Apprendre à organiser un travail en commun, planifier les étapes, trouver à chacun une place lui permettant de s’intégrer dans le groupe, se dégager d’une image négative.</a:t>
            </a:r>
          </a:p>
          <a:p>
            <a:pPr marL="0" indent="0">
              <a:buNone/>
            </a:pPr>
            <a:r>
              <a:rPr lang="fr-FR" sz="2400" b="1" dirty="0">
                <a:solidFill>
                  <a:srgbClr val="0070C0"/>
                </a:solidFill>
                <a:sym typeface="Wingdings"/>
              </a:rPr>
              <a:t> </a:t>
            </a:r>
            <a:r>
              <a:rPr lang="fr-FR" sz="2400" b="1" u="sng" dirty="0">
                <a:solidFill>
                  <a:srgbClr val="0070C0"/>
                </a:solidFill>
                <a:sym typeface="Wingdings"/>
              </a:rPr>
              <a:t>Le monitorat </a:t>
            </a:r>
            <a:r>
              <a:rPr lang="fr-FR" sz="2400" dirty="0">
                <a:sym typeface="Wingdings"/>
              </a:rPr>
              <a:t>: Utiliser l’hétérogénéité des élèves pour introduire des formes de travail différenciées, mettre un élève en position de « moniteur » faire tourner les rôles.</a:t>
            </a:r>
            <a:endParaRPr lang="fr-FR" sz="2400" dirty="0"/>
          </a:p>
        </p:txBody>
      </p:sp>
      <p:pic>
        <p:nvPicPr>
          <p:cNvPr id="4" name="Image 3" descr="Objectifs.jpg"/>
          <p:cNvPicPr>
            <a:picLocks noChangeAspect="1"/>
          </p:cNvPicPr>
          <p:nvPr/>
        </p:nvPicPr>
        <p:blipFill>
          <a:blip r:embed="rId2" cstate="print"/>
          <a:stretch>
            <a:fillRect/>
          </a:stretch>
        </p:blipFill>
        <p:spPr>
          <a:xfrm>
            <a:off x="9893588" y="869956"/>
            <a:ext cx="1728192" cy="1728192"/>
          </a:xfrm>
          <a:prstGeom prst="rect">
            <a:avLst/>
          </a:prstGeom>
        </p:spPr>
      </p:pic>
    </p:spTree>
    <p:extLst>
      <p:ext uri="{BB962C8B-B14F-4D97-AF65-F5344CB8AC3E}">
        <p14:creationId xmlns:p14="http://schemas.microsoft.com/office/powerpoint/2010/main" val="1450468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4294967295"/>
          </p:nvPr>
        </p:nvSpPr>
        <p:spPr>
          <a:xfrm>
            <a:off x="1265843" y="1293003"/>
            <a:ext cx="9742816" cy="4351337"/>
          </a:xfrm>
        </p:spPr>
        <p:txBody>
          <a:bodyPr>
            <a:normAutofit/>
          </a:bodyPr>
          <a:lstStyle/>
          <a:p>
            <a:pPr marL="0" indent="0">
              <a:spcBef>
                <a:spcPct val="0"/>
              </a:spcBef>
              <a:buNone/>
            </a:pPr>
            <a:r>
              <a:rPr lang="fr-FR" sz="3600" b="1" dirty="0">
                <a:solidFill>
                  <a:srgbClr val="7030A0"/>
                </a:solidFill>
                <a:latin typeface="+mj-lt"/>
                <a:ea typeface="+mj-ea"/>
                <a:cs typeface="+mj-cs"/>
              </a:rPr>
              <a:t>Les objectifs ? </a:t>
            </a:r>
          </a:p>
          <a:p>
            <a:pPr marL="0" indent="0">
              <a:buNone/>
            </a:pPr>
            <a:endParaRPr lang="fr-FR" sz="1800" dirty="0">
              <a:solidFill>
                <a:srgbClr val="7030A0"/>
              </a:solidFill>
            </a:endParaRPr>
          </a:p>
          <a:p>
            <a:pPr marL="0" indent="0">
              <a:lnSpc>
                <a:spcPct val="100000"/>
              </a:lnSpc>
              <a:spcBef>
                <a:spcPts val="1200"/>
              </a:spcBef>
              <a:spcAft>
                <a:spcPts val="1200"/>
              </a:spcAft>
              <a:buNone/>
            </a:pPr>
            <a:r>
              <a:rPr lang="fr-FR" sz="2400" b="1" dirty="0">
                <a:solidFill>
                  <a:srgbClr val="0070C0"/>
                </a:solidFill>
                <a:sym typeface="Wingdings"/>
              </a:rPr>
              <a:t> </a:t>
            </a:r>
            <a:r>
              <a:rPr lang="fr-FR" sz="2400" b="1" u="sng" dirty="0">
                <a:solidFill>
                  <a:srgbClr val="0070C0"/>
                </a:solidFill>
                <a:sym typeface="Wingdings"/>
              </a:rPr>
              <a:t>La confrontation </a:t>
            </a:r>
            <a:r>
              <a:rPr lang="fr-FR" sz="2400" dirty="0">
                <a:sym typeface="Wingdings"/>
              </a:rPr>
              <a:t>: Susciter la contradiction et l’inter-argumentation tout en respectant les règles du vivre ensemble.</a:t>
            </a:r>
          </a:p>
          <a:p>
            <a:pPr marL="0" indent="0">
              <a:lnSpc>
                <a:spcPct val="100000"/>
              </a:lnSpc>
              <a:spcBef>
                <a:spcPts val="0"/>
              </a:spcBef>
              <a:buNone/>
            </a:pPr>
            <a:r>
              <a:rPr lang="fr-FR" sz="800" dirty="0">
                <a:sym typeface="Wingdings"/>
              </a:rPr>
              <a:t> </a:t>
            </a:r>
            <a:br>
              <a:rPr lang="fr-FR" sz="2400" dirty="0">
                <a:sym typeface="Wingdings"/>
              </a:rPr>
            </a:br>
            <a:r>
              <a:rPr lang="fr-FR" sz="2400" b="1" dirty="0">
                <a:solidFill>
                  <a:srgbClr val="0070C0"/>
                </a:solidFill>
                <a:sym typeface="Wingdings"/>
              </a:rPr>
              <a:t> </a:t>
            </a:r>
            <a:r>
              <a:rPr lang="fr-FR" sz="2400" b="1" u="sng" dirty="0">
                <a:solidFill>
                  <a:srgbClr val="0070C0"/>
                </a:solidFill>
                <a:sym typeface="Wingdings"/>
              </a:rPr>
              <a:t>L’apprentissage</a:t>
            </a:r>
            <a:r>
              <a:rPr lang="fr-FR" sz="2400" dirty="0">
                <a:solidFill>
                  <a:srgbClr val="0070C0"/>
                </a:solidFill>
                <a:sym typeface="Wingdings"/>
              </a:rPr>
              <a:t> </a:t>
            </a:r>
            <a:r>
              <a:rPr lang="fr-FR" sz="2400" dirty="0">
                <a:sym typeface="Wingdings"/>
              </a:rPr>
              <a:t>: objectifs cognitifs identifiés (connaissance et savoir faire intellectuels).</a:t>
            </a:r>
            <a:endParaRPr lang="fr-FR" sz="2400" dirty="0"/>
          </a:p>
        </p:txBody>
      </p:sp>
      <p:pic>
        <p:nvPicPr>
          <p:cNvPr id="4" name="Image 3" descr="Objectifs.jpg"/>
          <p:cNvPicPr>
            <a:picLocks noChangeAspect="1"/>
          </p:cNvPicPr>
          <p:nvPr/>
        </p:nvPicPr>
        <p:blipFill>
          <a:blip r:embed="rId2" cstate="print"/>
          <a:stretch>
            <a:fillRect/>
          </a:stretch>
        </p:blipFill>
        <p:spPr>
          <a:xfrm>
            <a:off x="9893588" y="869956"/>
            <a:ext cx="1728192" cy="1728192"/>
          </a:xfrm>
          <a:prstGeom prst="rect">
            <a:avLst/>
          </a:prstGeom>
        </p:spPr>
      </p:pic>
      <p:pic>
        <p:nvPicPr>
          <p:cNvPr id="5" name="Image 4" descr="279538.gif"/>
          <p:cNvPicPr>
            <a:picLocks noChangeAspect="1"/>
          </p:cNvPicPr>
          <p:nvPr/>
        </p:nvPicPr>
        <p:blipFill>
          <a:blip r:embed="rId3" cstate="print"/>
          <a:stretch>
            <a:fillRect/>
          </a:stretch>
        </p:blipFill>
        <p:spPr>
          <a:xfrm>
            <a:off x="3279919" y="4001220"/>
            <a:ext cx="5111045" cy="2555523"/>
          </a:xfrm>
          <a:prstGeom prst="rect">
            <a:avLst/>
          </a:prstGeom>
        </p:spPr>
      </p:pic>
    </p:spTree>
    <p:extLst>
      <p:ext uri="{BB962C8B-B14F-4D97-AF65-F5344CB8AC3E}">
        <p14:creationId xmlns:p14="http://schemas.microsoft.com/office/powerpoint/2010/main" val="3778391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4294967295"/>
          </p:nvPr>
        </p:nvSpPr>
        <p:spPr>
          <a:xfrm>
            <a:off x="6572949" y="3514448"/>
            <a:ext cx="4426745" cy="1945342"/>
          </a:xfrm>
        </p:spPr>
        <p:txBody>
          <a:bodyPr>
            <a:normAutofit/>
          </a:bodyPr>
          <a:lstStyle/>
          <a:p>
            <a:pPr marL="0" indent="0">
              <a:buNone/>
            </a:pPr>
            <a:r>
              <a:rPr lang="fr-FR" sz="2000" dirty="0">
                <a:sym typeface="Wingdings"/>
              </a:rPr>
              <a:t>Certains peuvent s’associer par intérêt pour se reposer sur le travail des autres, bavardages, rires… </a:t>
            </a:r>
            <a:endParaRPr lang="fr-FR" sz="2000" dirty="0"/>
          </a:p>
        </p:txBody>
      </p:sp>
      <p:sp>
        <p:nvSpPr>
          <p:cNvPr id="5" name="Espace réservé du contenu 1"/>
          <p:cNvSpPr txBox="1">
            <a:spLocks/>
          </p:cNvSpPr>
          <p:nvPr/>
        </p:nvSpPr>
        <p:spPr>
          <a:xfrm>
            <a:off x="1427208" y="1167497"/>
            <a:ext cx="9742816" cy="43513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spcBef>
                <a:spcPct val="0"/>
              </a:spcBef>
              <a:buNone/>
            </a:pPr>
            <a:r>
              <a:rPr lang="fr-FR" sz="3600" b="1" dirty="0">
                <a:solidFill>
                  <a:srgbClr val="7030A0"/>
                </a:solidFill>
                <a:latin typeface="+mj-lt"/>
                <a:ea typeface="+mj-ea"/>
                <a:cs typeface="+mj-cs"/>
              </a:rPr>
              <a:t>Comment constituer les groupes ?</a:t>
            </a:r>
          </a:p>
          <a:p>
            <a:pPr marL="0" indent="0">
              <a:buNone/>
            </a:pPr>
            <a:br>
              <a:rPr lang="fr-FR" dirty="0">
                <a:solidFill>
                  <a:srgbClr val="7030A0"/>
                </a:solidFill>
              </a:rPr>
            </a:br>
            <a:r>
              <a:rPr lang="fr-FR" sz="2400" b="1" u="sng" dirty="0">
                <a:solidFill>
                  <a:srgbClr val="0070C0"/>
                </a:solidFill>
                <a:sym typeface="Wingdings"/>
              </a:rPr>
              <a:t> Par affinité :   </a:t>
            </a:r>
          </a:p>
          <a:p>
            <a:pPr marL="0" indent="0">
              <a:buFont typeface="Wingdings 2" pitchFamily="18" charset="2"/>
              <a:buNone/>
            </a:pPr>
            <a:endParaRPr lang="fr-FR" sz="1800" dirty="0">
              <a:solidFill>
                <a:srgbClr val="7030A0"/>
              </a:solidFill>
            </a:endParaRPr>
          </a:p>
        </p:txBody>
      </p:sp>
      <p:sp>
        <p:nvSpPr>
          <p:cNvPr id="6" name="Espace réservé du contenu 1"/>
          <p:cNvSpPr txBox="1">
            <a:spLocks/>
          </p:cNvSpPr>
          <p:nvPr/>
        </p:nvSpPr>
        <p:spPr>
          <a:xfrm>
            <a:off x="1333989" y="3564504"/>
            <a:ext cx="4340669" cy="221266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buNone/>
            </a:pPr>
            <a:r>
              <a:rPr lang="fr-FR" sz="2000" dirty="0">
                <a:sym typeface="Wingdings"/>
              </a:rPr>
              <a:t>Les élèves sont en confiance et s’organisent plus facilement, ils connaissent leurs points forts et leurs points faibles, ils peuvent se distribuer plus facilement les rôles (pratique pour l’enseignant en début d’année lorsqu’il ne connait pas ses élèves).</a:t>
            </a:r>
          </a:p>
          <a:p>
            <a:pPr marL="0" indent="0">
              <a:buFont typeface="Wingdings 2" pitchFamily="18" charset="2"/>
              <a:buNone/>
            </a:pPr>
            <a:endParaRPr lang="fr-FR" sz="1800" dirty="0">
              <a:solidFill>
                <a:srgbClr val="7030A0"/>
              </a:solidFill>
            </a:endParaRPr>
          </a:p>
        </p:txBody>
      </p:sp>
      <p:sp>
        <p:nvSpPr>
          <p:cNvPr id="3" name="Rectangle 2"/>
          <p:cNvSpPr/>
          <p:nvPr/>
        </p:nvSpPr>
        <p:spPr>
          <a:xfrm>
            <a:off x="2704362" y="2641174"/>
            <a:ext cx="529311" cy="923330"/>
          </a:xfrm>
          <a:prstGeom prst="rect">
            <a:avLst/>
          </a:prstGeom>
          <a:noFill/>
        </p:spPr>
        <p:txBody>
          <a:bodyPr wrap="none" lIns="91440" tIns="45720" rIns="91440" bIns="45720">
            <a:spAutoFit/>
          </a:bodyPr>
          <a:lstStyle/>
          <a:p>
            <a:pPr algn="ctr"/>
            <a:r>
              <a:rPr lang="fr-FR" sz="5400" b="0" cap="none" spc="0" dirty="0">
                <a:ln w="0"/>
                <a:solidFill>
                  <a:srgbClr val="00B050"/>
                </a:solidFill>
                <a:effectLst>
                  <a:outerShdw blurRad="38100" dist="19050" dir="2700000" algn="tl" rotWithShape="0">
                    <a:schemeClr val="dk1">
                      <a:alpha val="40000"/>
                    </a:schemeClr>
                  </a:outerShdw>
                </a:effectLst>
              </a:rPr>
              <a:t>+</a:t>
            </a:r>
          </a:p>
        </p:txBody>
      </p:sp>
      <p:sp>
        <p:nvSpPr>
          <p:cNvPr id="8" name="Rectangle 7"/>
          <p:cNvSpPr/>
          <p:nvPr/>
        </p:nvSpPr>
        <p:spPr>
          <a:xfrm>
            <a:off x="8146110" y="2532074"/>
            <a:ext cx="396262" cy="923330"/>
          </a:xfrm>
          <a:prstGeom prst="rect">
            <a:avLst/>
          </a:prstGeom>
          <a:noFill/>
        </p:spPr>
        <p:txBody>
          <a:bodyPr wrap="none" lIns="91440" tIns="45720" rIns="91440" bIns="45720">
            <a:spAutoFit/>
          </a:bodyPr>
          <a:lstStyle/>
          <a:p>
            <a:pPr algn="ctr"/>
            <a:r>
              <a:rPr lang="fr-FR" sz="5400" b="0" cap="none" spc="0" dirty="0">
                <a:ln w="0"/>
                <a:solidFill>
                  <a:srgbClr val="FF0000"/>
                </a:solidFill>
                <a:effectLst>
                  <a:outerShdw blurRad="38100" dist="19050" dir="2700000" algn="tl" rotWithShape="0">
                    <a:schemeClr val="dk1">
                      <a:alpha val="40000"/>
                    </a:schemeClr>
                  </a:outerShdw>
                </a:effectLst>
              </a:rPr>
              <a:t>-</a:t>
            </a:r>
          </a:p>
        </p:txBody>
      </p:sp>
    </p:spTree>
    <p:extLst>
      <p:ext uri="{BB962C8B-B14F-4D97-AF65-F5344CB8AC3E}">
        <p14:creationId xmlns:p14="http://schemas.microsoft.com/office/powerpoint/2010/main" val="529082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4294967295"/>
          </p:nvPr>
        </p:nvSpPr>
        <p:spPr>
          <a:xfrm>
            <a:off x="6599842" y="3569092"/>
            <a:ext cx="4426745" cy="1210235"/>
          </a:xfrm>
        </p:spPr>
        <p:txBody>
          <a:bodyPr>
            <a:normAutofit/>
          </a:bodyPr>
          <a:lstStyle/>
          <a:p>
            <a:pPr marL="0" indent="0">
              <a:buNone/>
            </a:pPr>
            <a:r>
              <a:rPr lang="fr-FR" sz="2000" dirty="0">
                <a:sym typeface="Wingdings"/>
              </a:rPr>
              <a:t>Cette répartition peut mettre en difficultés tout le groupe sans qu’aucun des membres ne soit capable de trouver une solution.</a:t>
            </a:r>
            <a:endParaRPr lang="fr-FR" sz="2000" dirty="0"/>
          </a:p>
        </p:txBody>
      </p:sp>
      <p:sp>
        <p:nvSpPr>
          <p:cNvPr id="5" name="Espace réservé du contenu 1"/>
          <p:cNvSpPr txBox="1">
            <a:spLocks/>
          </p:cNvSpPr>
          <p:nvPr/>
        </p:nvSpPr>
        <p:spPr>
          <a:xfrm>
            <a:off x="1427208" y="1167497"/>
            <a:ext cx="9742816" cy="43513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spcBef>
                <a:spcPct val="0"/>
              </a:spcBef>
              <a:buNone/>
            </a:pPr>
            <a:r>
              <a:rPr lang="fr-FR" sz="3600" b="1" dirty="0">
                <a:solidFill>
                  <a:srgbClr val="7030A0"/>
                </a:solidFill>
                <a:latin typeface="+mj-lt"/>
                <a:ea typeface="+mj-ea"/>
                <a:cs typeface="+mj-cs"/>
              </a:rPr>
              <a:t>Comment constituer les groupes ?</a:t>
            </a:r>
          </a:p>
          <a:p>
            <a:pPr marL="0" indent="0">
              <a:buNone/>
            </a:pPr>
            <a:br>
              <a:rPr lang="fr-FR" dirty="0">
                <a:solidFill>
                  <a:srgbClr val="7030A0"/>
                </a:solidFill>
              </a:rPr>
            </a:br>
            <a:r>
              <a:rPr lang="fr-FR" sz="2400" b="1" dirty="0">
                <a:solidFill>
                  <a:srgbClr val="0070C0"/>
                </a:solidFill>
                <a:sym typeface="Wingdings"/>
              </a:rPr>
              <a:t></a:t>
            </a:r>
            <a:r>
              <a:rPr lang="fr-FR" sz="2400" b="1" u="sng" dirty="0">
                <a:solidFill>
                  <a:srgbClr val="0070C0"/>
                </a:solidFill>
                <a:sym typeface="Wingdings"/>
              </a:rPr>
              <a:t>Groupe homogène (groupe imposé) </a:t>
            </a:r>
            <a:r>
              <a:rPr lang="fr-FR" sz="2400" dirty="0">
                <a:sym typeface="Wingdings"/>
              </a:rPr>
              <a:t>: </a:t>
            </a:r>
            <a:r>
              <a:rPr lang="fr-FR" sz="2400" i="1" dirty="0">
                <a:sym typeface="Wingdings"/>
              </a:rPr>
              <a:t>élèves qui pour les capacités travaillées présentent le même niveau de maîtrise.</a:t>
            </a:r>
            <a:endParaRPr lang="fr-FR" sz="2400" b="1" u="sng" dirty="0">
              <a:solidFill>
                <a:srgbClr val="0070C0"/>
              </a:solidFill>
              <a:sym typeface="Wingdings"/>
            </a:endParaRPr>
          </a:p>
          <a:p>
            <a:pPr marL="0" indent="0">
              <a:buFont typeface="Wingdings 2" pitchFamily="18" charset="2"/>
              <a:buNone/>
            </a:pPr>
            <a:endParaRPr lang="fr-FR" sz="1800" dirty="0">
              <a:solidFill>
                <a:srgbClr val="7030A0"/>
              </a:solidFill>
            </a:endParaRPr>
          </a:p>
        </p:txBody>
      </p:sp>
      <p:sp>
        <p:nvSpPr>
          <p:cNvPr id="6" name="Espace réservé du contenu 1"/>
          <p:cNvSpPr txBox="1">
            <a:spLocks/>
          </p:cNvSpPr>
          <p:nvPr/>
        </p:nvSpPr>
        <p:spPr>
          <a:xfrm>
            <a:off x="1333988" y="3569092"/>
            <a:ext cx="4340669" cy="15766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buNone/>
            </a:pPr>
            <a:r>
              <a:rPr lang="fr-FR" sz="2000" dirty="0">
                <a:sym typeface="Wingdings"/>
              </a:rPr>
              <a:t>Possibilité de proposer des activités différentes pour chaque groupe en fonction des profils des élèves. Permet d’anticiper les aides qui seront nécessaires.</a:t>
            </a:r>
            <a:endParaRPr lang="fr-FR" sz="1800" dirty="0">
              <a:solidFill>
                <a:srgbClr val="7030A0"/>
              </a:solidFill>
            </a:endParaRPr>
          </a:p>
        </p:txBody>
      </p:sp>
      <p:sp>
        <p:nvSpPr>
          <p:cNvPr id="7" name="Rectangle 6"/>
          <p:cNvSpPr/>
          <p:nvPr/>
        </p:nvSpPr>
        <p:spPr>
          <a:xfrm>
            <a:off x="2704362" y="2641174"/>
            <a:ext cx="529311" cy="923330"/>
          </a:xfrm>
          <a:prstGeom prst="rect">
            <a:avLst/>
          </a:prstGeom>
          <a:noFill/>
        </p:spPr>
        <p:txBody>
          <a:bodyPr wrap="none" lIns="91440" tIns="45720" rIns="91440" bIns="45720">
            <a:spAutoFit/>
          </a:bodyPr>
          <a:lstStyle/>
          <a:p>
            <a:pPr algn="ctr"/>
            <a:r>
              <a:rPr lang="fr-FR" sz="5400" b="0" cap="none" spc="0" dirty="0">
                <a:ln w="0"/>
                <a:solidFill>
                  <a:srgbClr val="00B050"/>
                </a:solidFill>
                <a:effectLst>
                  <a:outerShdw blurRad="38100" dist="19050" dir="2700000" algn="tl" rotWithShape="0">
                    <a:schemeClr val="dk1">
                      <a:alpha val="40000"/>
                    </a:schemeClr>
                  </a:outerShdw>
                </a:effectLst>
              </a:rPr>
              <a:t>+</a:t>
            </a:r>
          </a:p>
        </p:txBody>
      </p:sp>
      <p:sp>
        <p:nvSpPr>
          <p:cNvPr id="9" name="Rectangle 8"/>
          <p:cNvSpPr/>
          <p:nvPr/>
        </p:nvSpPr>
        <p:spPr>
          <a:xfrm>
            <a:off x="8146110" y="2532074"/>
            <a:ext cx="396262" cy="923330"/>
          </a:xfrm>
          <a:prstGeom prst="rect">
            <a:avLst/>
          </a:prstGeom>
          <a:noFill/>
        </p:spPr>
        <p:txBody>
          <a:bodyPr wrap="none" lIns="91440" tIns="45720" rIns="91440" bIns="45720">
            <a:spAutoFit/>
          </a:bodyPr>
          <a:lstStyle/>
          <a:p>
            <a:pPr algn="ctr"/>
            <a:r>
              <a:rPr lang="fr-FR" sz="5400" b="0" cap="none" spc="0" dirty="0">
                <a:ln w="0"/>
                <a:solidFill>
                  <a:srgbClr val="FF0000"/>
                </a:solidFill>
                <a:effectLst>
                  <a:outerShdw blurRad="38100" dist="19050" dir="2700000" algn="tl" rotWithShape="0">
                    <a:schemeClr val="dk1">
                      <a:alpha val="40000"/>
                    </a:schemeClr>
                  </a:outerShdw>
                </a:effectLst>
              </a:rPr>
              <a:t>-</a:t>
            </a:r>
          </a:p>
        </p:txBody>
      </p:sp>
    </p:spTree>
    <p:extLst>
      <p:ext uri="{BB962C8B-B14F-4D97-AF65-F5344CB8AC3E}">
        <p14:creationId xmlns:p14="http://schemas.microsoft.com/office/powerpoint/2010/main" val="2944149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4294967295"/>
          </p:nvPr>
        </p:nvSpPr>
        <p:spPr>
          <a:xfrm>
            <a:off x="6626735" y="3715380"/>
            <a:ext cx="4426745" cy="1210235"/>
          </a:xfrm>
        </p:spPr>
        <p:txBody>
          <a:bodyPr>
            <a:normAutofit/>
          </a:bodyPr>
          <a:lstStyle/>
          <a:p>
            <a:pPr marL="0" indent="0">
              <a:buNone/>
            </a:pPr>
            <a:r>
              <a:rPr lang="fr-FR" sz="2000" dirty="0">
                <a:sym typeface="Wingdings"/>
              </a:rPr>
              <a:t>Les « faibles » se reposent parfois sur les plus « forts » ou les plus « forts » empêchent les plus « faibles de s’exprimer.</a:t>
            </a:r>
            <a:endParaRPr lang="fr-FR" sz="2000" dirty="0"/>
          </a:p>
        </p:txBody>
      </p:sp>
      <p:sp>
        <p:nvSpPr>
          <p:cNvPr id="5" name="Espace réservé du contenu 1"/>
          <p:cNvSpPr txBox="1">
            <a:spLocks/>
          </p:cNvSpPr>
          <p:nvPr/>
        </p:nvSpPr>
        <p:spPr>
          <a:xfrm>
            <a:off x="1427208" y="1167497"/>
            <a:ext cx="9742816" cy="43513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spcBef>
                <a:spcPct val="0"/>
              </a:spcBef>
              <a:buNone/>
            </a:pPr>
            <a:r>
              <a:rPr lang="fr-FR" sz="3600" b="1" dirty="0">
                <a:solidFill>
                  <a:srgbClr val="7030A0"/>
                </a:solidFill>
                <a:latin typeface="+mj-lt"/>
                <a:ea typeface="+mj-ea"/>
                <a:cs typeface="+mj-cs"/>
              </a:rPr>
              <a:t>Comment constituer les groupes ?</a:t>
            </a:r>
          </a:p>
          <a:p>
            <a:pPr marL="0" indent="0">
              <a:buNone/>
            </a:pPr>
            <a:br>
              <a:rPr lang="fr-FR" dirty="0">
                <a:solidFill>
                  <a:srgbClr val="7030A0"/>
                </a:solidFill>
              </a:rPr>
            </a:br>
            <a:r>
              <a:rPr lang="fr-FR" sz="2400" b="1" dirty="0">
                <a:solidFill>
                  <a:srgbClr val="0070C0"/>
                </a:solidFill>
                <a:sym typeface="Wingdings"/>
              </a:rPr>
              <a:t></a:t>
            </a:r>
            <a:r>
              <a:rPr lang="fr-FR" sz="2400" dirty="0">
                <a:solidFill>
                  <a:srgbClr val="0070C0"/>
                </a:solidFill>
                <a:sym typeface="Wingdings"/>
              </a:rPr>
              <a:t> </a:t>
            </a:r>
            <a:r>
              <a:rPr lang="fr-FR" sz="2400" b="1" u="sng" dirty="0">
                <a:solidFill>
                  <a:srgbClr val="0070C0"/>
                </a:solidFill>
                <a:sym typeface="Wingdings"/>
              </a:rPr>
              <a:t>Groupe hétérogène (groupe imposé)</a:t>
            </a:r>
            <a:r>
              <a:rPr lang="fr-FR" sz="2400" dirty="0">
                <a:sym typeface="Wingdings"/>
              </a:rPr>
              <a:t>: </a:t>
            </a:r>
            <a:r>
              <a:rPr lang="fr-FR" sz="2400" i="1" dirty="0">
                <a:sym typeface="Wingdings"/>
              </a:rPr>
              <a:t>élèves qui pour les capacités travaillées présentent des niveaux de maîtrise différents.</a:t>
            </a:r>
            <a:br>
              <a:rPr lang="fr-FR" sz="2400" dirty="0">
                <a:sym typeface="Wingdings"/>
              </a:rPr>
            </a:br>
            <a:endParaRPr lang="fr-FR" sz="1800" dirty="0">
              <a:solidFill>
                <a:srgbClr val="7030A0"/>
              </a:solidFill>
            </a:endParaRPr>
          </a:p>
        </p:txBody>
      </p:sp>
      <p:sp>
        <p:nvSpPr>
          <p:cNvPr id="6" name="Espace réservé du contenu 1"/>
          <p:cNvSpPr txBox="1">
            <a:spLocks/>
          </p:cNvSpPr>
          <p:nvPr/>
        </p:nvSpPr>
        <p:spPr>
          <a:xfrm>
            <a:off x="1427208" y="3715380"/>
            <a:ext cx="4340669" cy="9222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buNone/>
            </a:pPr>
            <a:r>
              <a:rPr lang="fr-FR" sz="2000" dirty="0">
                <a:sym typeface="Wingdings"/>
              </a:rPr>
              <a:t>Permet l’entraide, émulation positive, plus équitable, tutorat.</a:t>
            </a:r>
            <a:br>
              <a:rPr lang="fr-FR" sz="2000" dirty="0">
                <a:sym typeface="Wingdings"/>
              </a:rPr>
            </a:br>
            <a:endParaRPr lang="fr-FR" sz="1800" dirty="0">
              <a:solidFill>
                <a:srgbClr val="7030A0"/>
              </a:solidFill>
            </a:endParaRPr>
          </a:p>
        </p:txBody>
      </p:sp>
      <p:sp>
        <p:nvSpPr>
          <p:cNvPr id="7" name="Rectangle 6"/>
          <p:cNvSpPr/>
          <p:nvPr/>
        </p:nvSpPr>
        <p:spPr>
          <a:xfrm>
            <a:off x="2713326" y="2901150"/>
            <a:ext cx="529311" cy="923330"/>
          </a:xfrm>
          <a:prstGeom prst="rect">
            <a:avLst/>
          </a:prstGeom>
          <a:noFill/>
        </p:spPr>
        <p:txBody>
          <a:bodyPr wrap="none" lIns="91440" tIns="45720" rIns="91440" bIns="45720">
            <a:spAutoFit/>
          </a:bodyPr>
          <a:lstStyle/>
          <a:p>
            <a:pPr algn="ctr"/>
            <a:r>
              <a:rPr lang="fr-FR" sz="5400" b="0" cap="none" spc="0" dirty="0">
                <a:ln w="0"/>
                <a:solidFill>
                  <a:srgbClr val="00B050"/>
                </a:solidFill>
                <a:effectLst>
                  <a:outerShdw blurRad="38100" dist="19050" dir="2700000" algn="tl" rotWithShape="0">
                    <a:schemeClr val="dk1">
                      <a:alpha val="40000"/>
                    </a:schemeClr>
                  </a:outerShdw>
                </a:effectLst>
              </a:rPr>
              <a:t>+</a:t>
            </a:r>
          </a:p>
        </p:txBody>
      </p:sp>
      <p:sp>
        <p:nvSpPr>
          <p:cNvPr id="9" name="Rectangle 8"/>
          <p:cNvSpPr/>
          <p:nvPr/>
        </p:nvSpPr>
        <p:spPr>
          <a:xfrm>
            <a:off x="8155074" y="2792050"/>
            <a:ext cx="396262" cy="923330"/>
          </a:xfrm>
          <a:prstGeom prst="rect">
            <a:avLst/>
          </a:prstGeom>
          <a:noFill/>
        </p:spPr>
        <p:txBody>
          <a:bodyPr wrap="none" lIns="91440" tIns="45720" rIns="91440" bIns="45720">
            <a:spAutoFit/>
          </a:bodyPr>
          <a:lstStyle/>
          <a:p>
            <a:pPr algn="ctr"/>
            <a:r>
              <a:rPr lang="fr-FR" sz="5400" b="0" cap="none" spc="0" dirty="0">
                <a:ln w="0"/>
                <a:solidFill>
                  <a:srgbClr val="FF0000"/>
                </a:solidFill>
                <a:effectLst>
                  <a:outerShdw blurRad="38100" dist="19050" dir="2700000" algn="tl" rotWithShape="0">
                    <a:schemeClr val="dk1">
                      <a:alpha val="40000"/>
                    </a:schemeClr>
                  </a:outerShdw>
                </a:effectLst>
              </a:rPr>
              <a:t>-</a:t>
            </a:r>
          </a:p>
        </p:txBody>
      </p:sp>
    </p:spTree>
    <p:extLst>
      <p:ext uri="{BB962C8B-B14F-4D97-AF65-F5344CB8AC3E}">
        <p14:creationId xmlns:p14="http://schemas.microsoft.com/office/powerpoint/2010/main" val="969545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p:cNvSpPr txBox="1">
            <a:spLocks/>
          </p:cNvSpPr>
          <p:nvPr/>
        </p:nvSpPr>
        <p:spPr>
          <a:xfrm>
            <a:off x="1427348" y="1033645"/>
            <a:ext cx="7687217" cy="517249"/>
          </a:xfrm>
          <a:prstGeom prst="rect">
            <a:avLst/>
          </a:prstGeom>
        </p:spPr>
        <p:txBody>
          <a:bodyPr/>
          <a:lst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a:lstStyle>
          <a:p>
            <a:r>
              <a:rPr lang="fr-FR" sz="3600" b="1" dirty="0">
                <a:solidFill>
                  <a:srgbClr val="7030A0"/>
                </a:solidFill>
              </a:rPr>
              <a:t>Rôle des différents membres du groupe</a:t>
            </a:r>
          </a:p>
        </p:txBody>
      </p:sp>
      <p:sp>
        <p:nvSpPr>
          <p:cNvPr id="10" name="Sous-titre 2"/>
          <p:cNvSpPr txBox="1">
            <a:spLocks/>
          </p:cNvSpPr>
          <p:nvPr/>
        </p:nvSpPr>
        <p:spPr>
          <a:xfrm>
            <a:off x="1337701" y="1864786"/>
            <a:ext cx="7776864" cy="3744416"/>
          </a:xfrm>
          <a:prstGeom prst="rect">
            <a:avLst/>
          </a:prstGeom>
        </p:spPr>
        <p:txBody>
          <a:bodyPr vert="horz" lIns="91440" tIns="45720" rIns="91440" bIns="45720" rtlCol="0" anchor="t">
            <a:normAutofit fontScale="92500"/>
          </a:bodyPr>
          <a:lstStyle>
            <a:lvl1pPr marL="0" indent="0" algn="l" defTabSz="914400" rtl="0" eaLnBrk="1" latinLnBrk="0" hangingPunct="1">
              <a:lnSpc>
                <a:spcPct val="90000"/>
              </a:lnSpc>
              <a:spcBef>
                <a:spcPts val="1000"/>
              </a:spcBef>
              <a:buFont typeface="Wingdings 2" pitchFamily="18" charset="2"/>
              <a:buNone/>
              <a:defRPr sz="2400" kern="1200">
                <a:solidFill>
                  <a:schemeClr val="tx1">
                    <a:lumMod val="75000"/>
                    <a:lumOff val="25000"/>
                  </a:schemeClr>
                </a:solidFill>
                <a:latin typeface="+mn-lt"/>
                <a:ea typeface="+mn-ea"/>
                <a:cs typeface="+mn-cs"/>
              </a:defRPr>
            </a:lvl1pPr>
            <a:lvl2pPr marL="457200" indent="0" algn="l" defTabSz="914400" rtl="0" eaLnBrk="1" latinLnBrk="0" hangingPunct="1">
              <a:lnSpc>
                <a:spcPct val="90000"/>
              </a:lnSpc>
              <a:spcBef>
                <a:spcPts val="500"/>
              </a:spcBef>
              <a:buFont typeface="Wingdings 2" pitchFamily="18" charset="2"/>
              <a:buNone/>
              <a:defRPr sz="1800" b="0" i="0" u="none"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Wingdings 2" pitchFamily="18" charset="2"/>
              <a:buNone/>
              <a:defRPr sz="16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Wingdings 2" pitchFamily="18" charset="2"/>
              <a:buNone/>
              <a:defRPr sz="14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Wingdings 2" pitchFamily="18" charset="2"/>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Wingdings 2" pitchFamily="18" charset="2"/>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Wingdings 2" pitchFamily="18" charset="2"/>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Wingdings 2" pitchFamily="18" charset="2"/>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Wingdings 2" pitchFamily="18" charset="2"/>
              <a:buNone/>
              <a:defRPr sz="1400" kern="1200">
                <a:solidFill>
                  <a:schemeClr val="tx1">
                    <a:tint val="75000"/>
                  </a:schemeClr>
                </a:solidFill>
                <a:latin typeface="+mn-lt"/>
                <a:ea typeface="+mn-ea"/>
                <a:cs typeface="+mn-cs"/>
              </a:defRPr>
            </a:lvl9pPr>
          </a:lstStyle>
          <a:p>
            <a:r>
              <a:rPr lang="fr-FR" b="1" dirty="0">
                <a:solidFill>
                  <a:srgbClr val="0070C0"/>
                </a:solidFill>
                <a:sym typeface="Wingdings"/>
              </a:rPr>
              <a:t> </a:t>
            </a:r>
            <a:r>
              <a:rPr lang="fr-FR" dirty="0">
                <a:solidFill>
                  <a:srgbClr val="0070C0"/>
                </a:solidFill>
                <a:sym typeface="Wingdings"/>
              </a:rPr>
              <a:t>Le coordinateur                         </a:t>
            </a:r>
          </a:p>
          <a:p>
            <a:r>
              <a:rPr lang="fr-FR" b="1" dirty="0">
                <a:solidFill>
                  <a:srgbClr val="0070C0"/>
                </a:solidFill>
                <a:sym typeface="Wingdings"/>
              </a:rPr>
              <a:t> </a:t>
            </a:r>
            <a:r>
              <a:rPr lang="fr-FR" dirty="0">
                <a:solidFill>
                  <a:srgbClr val="0070C0"/>
                </a:solidFill>
                <a:sym typeface="Wingdings"/>
              </a:rPr>
              <a:t>Le rapporteur</a:t>
            </a:r>
          </a:p>
          <a:p>
            <a:r>
              <a:rPr lang="fr-FR" b="1" dirty="0">
                <a:solidFill>
                  <a:srgbClr val="0070C0"/>
                </a:solidFill>
                <a:sym typeface="Wingdings"/>
              </a:rPr>
              <a:t> </a:t>
            </a:r>
            <a:r>
              <a:rPr lang="fr-FR" dirty="0">
                <a:solidFill>
                  <a:srgbClr val="0070C0"/>
                </a:solidFill>
                <a:sym typeface="Wingdings"/>
              </a:rPr>
              <a:t>Le secrétaire</a:t>
            </a:r>
          </a:p>
          <a:p>
            <a:r>
              <a:rPr lang="fr-FR" b="1" dirty="0">
                <a:solidFill>
                  <a:srgbClr val="0070C0"/>
                </a:solidFill>
                <a:sym typeface="Wingdings"/>
              </a:rPr>
              <a:t> </a:t>
            </a:r>
            <a:r>
              <a:rPr lang="fr-FR" dirty="0">
                <a:solidFill>
                  <a:srgbClr val="0070C0"/>
                </a:solidFill>
                <a:sym typeface="Wingdings"/>
              </a:rPr>
              <a:t>Le responsable du matériel</a:t>
            </a:r>
          </a:p>
          <a:p>
            <a:r>
              <a:rPr lang="fr-FR" b="1" dirty="0">
                <a:solidFill>
                  <a:srgbClr val="0070C0"/>
                </a:solidFill>
                <a:sym typeface="Wingdings"/>
              </a:rPr>
              <a:t> </a:t>
            </a:r>
            <a:r>
              <a:rPr lang="fr-FR" dirty="0">
                <a:solidFill>
                  <a:srgbClr val="0070C0"/>
                </a:solidFill>
                <a:sym typeface="Wingdings"/>
              </a:rPr>
              <a:t>Le gardien du temps</a:t>
            </a:r>
          </a:p>
          <a:p>
            <a:r>
              <a:rPr lang="fr-FR" sz="2000" dirty="0">
                <a:solidFill>
                  <a:schemeClr val="tx1"/>
                </a:solidFill>
                <a:sym typeface="Wingdings"/>
              </a:rPr>
              <a:t>Chaque élève doit avoir un rôle précis dans le travail, le professeur peut imposer ce rôle ou laisser la liberté au groupe de choisir. Dans tous les cas il est important que l’enseignant garde trace de la répartition des rôles afin de vérifier qu’un élève ne se cantonne pas toujours au même rôle.</a:t>
            </a:r>
            <a:endParaRPr lang="fr-FR" sz="2200" dirty="0">
              <a:solidFill>
                <a:schemeClr val="tx1"/>
              </a:solidFill>
              <a:sym typeface="Wingdings"/>
            </a:endParaRPr>
          </a:p>
          <a:p>
            <a:r>
              <a:rPr lang="fr-FR" dirty="0">
                <a:sym typeface="Wingdings"/>
              </a:rPr>
              <a:t> </a:t>
            </a:r>
            <a:endParaRPr lang="fr-FR" dirty="0"/>
          </a:p>
        </p:txBody>
      </p:sp>
      <p:pic>
        <p:nvPicPr>
          <p:cNvPr id="11" name="Image 10" descr="98823205.png"/>
          <p:cNvPicPr>
            <a:picLocks noChangeAspect="1"/>
          </p:cNvPicPr>
          <p:nvPr/>
        </p:nvPicPr>
        <p:blipFill>
          <a:blip r:embed="rId2" cstate="print"/>
          <a:stretch>
            <a:fillRect/>
          </a:stretch>
        </p:blipFill>
        <p:spPr>
          <a:xfrm>
            <a:off x="9199748" y="1675655"/>
            <a:ext cx="2561946" cy="3611078"/>
          </a:xfrm>
          <a:prstGeom prst="rect">
            <a:avLst/>
          </a:prstGeom>
        </p:spPr>
      </p:pic>
    </p:spTree>
    <p:extLst>
      <p:ext uri="{BB962C8B-B14F-4D97-AF65-F5344CB8AC3E}">
        <p14:creationId xmlns:p14="http://schemas.microsoft.com/office/powerpoint/2010/main" val="2739575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txBox="1">
            <a:spLocks/>
          </p:cNvSpPr>
          <p:nvPr/>
        </p:nvSpPr>
        <p:spPr>
          <a:xfrm>
            <a:off x="1374045" y="1513243"/>
            <a:ext cx="5941155" cy="55760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a:lstStyle>
          <a:p>
            <a:pPr>
              <a:lnSpc>
                <a:spcPct val="110000"/>
              </a:lnSpc>
            </a:pPr>
            <a:r>
              <a:rPr lang="fr-FR" sz="3600" b="1" dirty="0">
                <a:solidFill>
                  <a:srgbClr val="7030A0"/>
                </a:solidFill>
              </a:rPr>
              <a:t>RESTITUTION DE TRAVAIL DE GROUPE</a:t>
            </a:r>
          </a:p>
        </p:txBody>
      </p:sp>
      <p:sp>
        <p:nvSpPr>
          <p:cNvPr id="7" name="Espace réservé du contenu 2"/>
          <p:cNvSpPr txBox="1">
            <a:spLocks/>
          </p:cNvSpPr>
          <p:nvPr/>
        </p:nvSpPr>
        <p:spPr>
          <a:xfrm>
            <a:off x="1880551" y="2334690"/>
            <a:ext cx="8229600" cy="2676581"/>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Wingdings 2" pitchFamily="18" charset="2"/>
              <a:buNone/>
              <a:defRPr sz="2400" kern="1200">
                <a:solidFill>
                  <a:schemeClr val="tx1">
                    <a:lumMod val="75000"/>
                    <a:lumOff val="25000"/>
                  </a:schemeClr>
                </a:solidFill>
                <a:latin typeface="+mn-lt"/>
                <a:ea typeface="+mn-ea"/>
                <a:cs typeface="+mn-cs"/>
              </a:defRPr>
            </a:lvl1pPr>
            <a:lvl2pPr marL="457200" indent="0" algn="l" defTabSz="914400" rtl="0" eaLnBrk="1" latinLnBrk="0" hangingPunct="1">
              <a:lnSpc>
                <a:spcPct val="90000"/>
              </a:lnSpc>
              <a:spcBef>
                <a:spcPts val="500"/>
              </a:spcBef>
              <a:buFont typeface="Wingdings 2" pitchFamily="18" charset="2"/>
              <a:buNone/>
              <a:defRPr sz="1800" b="0" i="0" u="none"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Wingdings 2" pitchFamily="18" charset="2"/>
              <a:buNone/>
              <a:defRPr sz="16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Wingdings 2" pitchFamily="18" charset="2"/>
              <a:buNone/>
              <a:defRPr sz="14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Wingdings 2" pitchFamily="18" charset="2"/>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Wingdings 2" pitchFamily="18" charset="2"/>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Wingdings 2" pitchFamily="18" charset="2"/>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Wingdings 2" pitchFamily="18" charset="2"/>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Wingdings 2" pitchFamily="18" charset="2"/>
              <a:buNone/>
              <a:defRPr sz="1400" kern="1200">
                <a:solidFill>
                  <a:schemeClr val="tx1">
                    <a:tint val="75000"/>
                  </a:schemeClr>
                </a:solidFill>
                <a:latin typeface="+mn-lt"/>
                <a:ea typeface="+mn-ea"/>
                <a:cs typeface="+mn-cs"/>
              </a:defRPr>
            </a:lvl9pPr>
          </a:lstStyle>
          <a:p>
            <a:pPr>
              <a:buFont typeface="Wingdings"/>
              <a:buChar char="ð"/>
            </a:pPr>
            <a:r>
              <a:rPr lang="fr-FR" dirty="0">
                <a:sym typeface="Wingdings"/>
              </a:rPr>
              <a:t> Mise en commun : phase essentielle</a:t>
            </a:r>
          </a:p>
          <a:p>
            <a:pPr>
              <a:buFont typeface="Wingdings"/>
              <a:buChar char="ð"/>
            </a:pPr>
            <a:r>
              <a:rPr lang="fr-FR" dirty="0">
                <a:sym typeface="Wingdings"/>
              </a:rPr>
              <a:t> Décrire les objectifs, les consignes, le type de restitution</a:t>
            </a:r>
          </a:p>
          <a:p>
            <a:pPr>
              <a:buFont typeface="Wingdings"/>
              <a:buChar char="ð"/>
            </a:pPr>
            <a:r>
              <a:rPr lang="fr-FR" dirty="0">
                <a:sym typeface="Wingdings"/>
              </a:rPr>
              <a:t> Savoir faire et savoir être : communiquer devant un grand groupe, écouter, réagir, intervenir</a:t>
            </a:r>
          </a:p>
          <a:p>
            <a:pPr>
              <a:buFont typeface="Wingdings"/>
              <a:buChar char="ð"/>
            </a:pPr>
            <a:r>
              <a:rPr lang="fr-FR" dirty="0">
                <a:sym typeface="Wingdings"/>
              </a:rPr>
              <a:t> Rôle du rapporteur : position frontale face au grand groupe</a:t>
            </a:r>
          </a:p>
          <a:p>
            <a:pPr>
              <a:buFont typeface="Wingdings"/>
              <a:buChar char="ð"/>
            </a:pPr>
            <a:r>
              <a:rPr lang="fr-FR" dirty="0">
                <a:sym typeface="Wingdings"/>
              </a:rPr>
              <a:t> Confronter des productions et des arguments élèves</a:t>
            </a:r>
          </a:p>
          <a:p>
            <a:pPr>
              <a:buFont typeface="Wingdings"/>
              <a:buChar char="ð"/>
            </a:pPr>
            <a:endParaRPr lang="fr-FR" dirty="0"/>
          </a:p>
        </p:txBody>
      </p:sp>
    </p:spTree>
    <p:extLst>
      <p:ext uri="{BB962C8B-B14F-4D97-AF65-F5344CB8AC3E}">
        <p14:creationId xmlns:p14="http://schemas.microsoft.com/office/powerpoint/2010/main" val="130815011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PERSISTENCEDATA" val="MMPROD_UIPERSISTENCEDATA"/>
  <p:tag name="MMPROD_THEME_BG_IMAGE" val=""/>
  <p:tag name="MMPROD_TAG_VCONFIG" val="PD94bWwgdmVyc2lvbj0iMS4wIj8+DQo8Y29uZmlndXJhdGlvbj4NCgk8YnJhbmRpbmc+DQoJCTx1aWZvbnQgbmFtZT0iRk9OVF9OT1RFU19URVhUIiB2YWx1ZT0iVmVyZGFuYSw5LGZhbHNlLGZhbHNlLGZhbHNlIi8+DQoJPC9icmFuZGluZz4NCgk8Y29sb3JzPg0KCQk8dWljb2xvciBuYW1lPSJwcmltYXJ5IiB2YWx1ZT0iMHg2Rjg0ODgiLz4NCgkJPHVpY29sb3IgbmFtZT0iZ2xvdyIgdmFsdWU9IjB4NjA5NzczIi8+DQoJCTx1aWNvbG9yIG5hbWU9InRleHQiIHZhbHVlPSIweEZGRkZGRiIvPg0KCQk8dWljb2xvciBuYW1lPSJsaWdodCIgdmFsdWU9IjB4NEU1RDYwIi8+DQoJCTx1aWNvbG9yIG5hbWU9InNoYWRvdyIgdmFsdWU9IjB4MDAwMDAwIi8+DQoJCTx1aWNvbG9yIG5hbWU9ImJhY2tncm91bmQiIHZhbHVlPSIweDcyNzk3MSIvPg0KCTwvY29sb3JzPg0KCTxsYXlvdXQ+DQoJCTx1aXNob3cgbmFtZT0icHJlc2VudGF0aW9udGl0bGUiIHZhbHVlPSJ0cnVlIi8+PHVpc2hvdyBuYW1lPSJwcmVzZW50ZXJwaG90byIgdmFsdWU9InRydWUiLz48dWlzaG93IG5hbWU9InByZXNlbnRlcm5hbWUiIHZhbHVlPSJ0cnVlIi8+PHVpc2hvdyBuYW1lPSJwcmVzZW50ZXJ0aXRsZSIgdmFsdWU9InRydWUiLz48dWlzaG93IG5hbWU9InByZXNlbnRlcmVtYWlsIiB2YWx1ZT0idHJ1ZSIvPjx1aXNob3cgbmFtZT0icHJlc2VudGVyYmlvIiB2YWx1ZT0idHJ1ZSIvPjx1aXNob3cgbmFtZT0iY29tcGFueWxvZ28iIHZhbHVlPSJ0cnVlIi8+PHVpc2hvdyBuYW1lPSJzaWRlYmFyIiB2YWx1ZT0idHJ1ZSIvPjx1aXNob3cgbmFtZT0ib3V0bGluZSIgdmFsdWU9InRydWUiLz48dWlzaG93IG5hbWU9InRodW1ibmFpbCIgdmFsdWU9InRydWUiLz4NCgkJPHVpc2hvdyBuYW1lPSJub3RlcyIgdmFsdWU9InRydWUiLz48dWlzaG93IG5hbWU9InNlYXJjaCIgdmFsdWU9InRydWUiLz48dWlzaG93IG5hbWU9InF1aXoiIHZhbHVlPSJ0cnVlIi8+PHVpc2hvdyBuYW1lPSJhdHRhY2htZW50cyIgdmFsdWU9InRydWUiLz48dWlzaG93IG5hbWU9InV0aWxzIiB2YWx1ZT0idHJ1ZSIvPjx1aXNob3cgbmFtZT0idm9sdW1lIiB2YWx1ZT0idHJ1ZSIvPjx1aXNob3cgbmFtZT0icGxheWJhciIgdmFsdWU9InRydWUiLz48dWlzaG93IG5hbWU9InRhbGtpbmdoZWFkIiB2YWx1ZT0idHJ1ZSIvPjx1aXNob3cgbmFtZT0ic2lkZWJhcm9ucmlnaHQiIHZhbHVlPSJ0cnVlIi8+PHVpc2hvdyBuYW1lPSJ2aWV3Y2hhbmdlIiB2YWx1ZT0idHJ1ZSIvPjx1aXNob3cgbmFtZT0iYWx3YXlzU2NydW5jaCIgdmFsdWU9ImZhbHNlIi8+PHVpc2hvdyBuYW1lPSJpbml0aWFsZGlzcGxheW1vZGVpc25vcm1hbCIgdmFsdWU9InRydWUiLz48dWlyZXBsYWNlIG5hbWU9ImxvZ28iIHZhbHVlPSIiLz48dWlyZXBsYWNlIG5hbWU9ImJnaW1hZ2UiIHZhbHVlPSIiLz48dWlyZXBsYWNlIG5hbWU9ImluaXRpYWx0YWIiIHZhbHVlPSJvdXRsaW5lIi8+PHVpc2hvdyBuYW1lPSJjY3RleHRoaWdobGlnaHRpbmciIHZhbHVlPSJ0cnVlIi8+DQoJPC9sYXlvdXQ+DQoJPHByZWxvYWRlcj48c2V0Qm9vbCBuYW1lPSJkaXNhYmxlQXNzZXRQcmVsb2FkZXIiIHZhbHVlPSJ0cnVlIi8+PC9wcmVsb2FkZXI+PGxhbmd1YWdlIGlkPSJlb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WSURQTEFZSU5HIiB2YWx1ZT0iVmlkZW8gUGxheWluZyIvPg0KCQk8dWl0ZXh0IG5hbWU9IlNDUlVCQkFSU1RBVFVTX0xPQURJTkciIHZhbHVlPSJMb2FkaW5nIi8+DQoJCTx1aXRleHQgbmFtZT0iU0NSVUJCQVJTVEFUVVNfQlVGRkVSSU5HIiB2YWx1ZT0iQnVmZmVyaW5nIi8+DQoJCTx1aXRleHQgbmFtZT0iU0NSVUJCQVJTVEFUVVNfUVVFU1RJT04iIHZhbHVlPSJBbnN3ZXIgUXVlc3Rpb24iLz4NCgkJPHVpdGV4dCBuYW1lPSJTQ1JVQkJBUlNUQVRVU19SRVZJRVdRVUlaIiB2YWx1ZT0iUmV2aWV3aW5nIFF1aXoiLz4NCgkJPCEtLSBzdWJzdGl0dXRpb246ICVtID09IG1pbnV0ZXMgcmVtYWluaW5nIC0tPg0KCQk8IS0tIHN1YnN0aXR1dGlvbjogJXMgPT0gc2Vjb25kcyByZW1haW5pbmcgLS0+DQoJCTx1aXRleHQgbmFtZT0iRUxBUFNFRCIgdmFsdWU9IiVtIE1pbnV0ZXMgJXMgU2Vjb25kcyBSZW1haW5pbmciLz4NCgkJPHVpdGV4dCBuYW1lPSJOT1RGT1VORCIgdmFsdWU9Ik5vdGhpbmcgRm91bmQiLz4NCgkJPHVpdGV4dCBuYW1lPSJBVFRBQ0hNRU5UUyIgdmFsdWU9IkF0dGFjaG1lbnR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jdCIvPg0KCQk8dWl0ZXh0IG5hbWU9IlRBQl9RVUlaIiB2YWx1ZT0iUXVpeiIvPg0KCQk8dWl0ZXh0IG5hbWU9IlRBQl9PVVRMSU5FIiB2YWx1ZT0iT3V0bGluZSIvPg0KCQk8dWl0ZXh0IG5hbWU9IlRBQl9USFVNQiIgdmFsdWU9IlRodW1iIi8+DQoJCTx1aXRleHQgbmFtZT0iVEFCX05PVEVTIiB2YWx1ZT0iTm90ZXMiLz4NCgkJPHVpdGV4dCBuYW1lPSJUQUJfU0VBUkNIIiB2YWx1ZT0iU2VhcmNoIi8+DQoJCTx1aXRleHQgbmFtZT0iU0xJREVfSEVBRElORyIgdmFsdWU9IlNsaWRlIFRpdGxlIi8+DQoJCTx1aXRleHQgbmFtZT0iRFVSQVRJT05fSEVBRElORyIgdmFsdWU9IkR1cmF0aW9uIi8+DQoJCTx1aXRleHQgbmFtZT0iU0VBUkNIX0hFQURJTkciIHZhbHVlPSJTZWFyY2ggZm9yIHRleHQ6Ii8+DQoJCTx1aXRleHQgbmFtZT0iVEhVTUJfSEVBRElORyIgdmFsdWU9IlNsaWRlIi8+DQoJCTx1aXRleHQgbmFtZT0iVEhVTUJfSU5GTyIgdmFsdWU9IlNsaWRlIFRpdGxlL0R1cmF0aW9uIi8+DQoJCTx1aXRleHQgbmFtZT0iQVRUQUNITkFNRV9IRUFESU5HIiB2YWx1ZT0iRmlsZSBOYW1lIi8+DQoJCTx1aXRleHQgbmFtZT0iQVRUQUNIU0laRV9IRUFESU5HIiB2YWx1ZT0iU2l6ZSIvPg0KCQk8dWl0ZXh0IG5hbWU9IlNMSURFX05PVEVTIiB2YWx1ZT0iU2xpZGUgTm90ZXM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DQoNCk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dWl0ZXh0IG5hbWU9IkNPVVJTRV9TVEFUVVMiIHZhbHVlPSJNb2R1bHN0YXR1cyIvPg0KCQk8dWl0ZXh0IG5hbWU9IlBBU1NFRF9TVFJJTkciIHZhbHVlPSJFcmZvbGdyZWljaCIvPg0KCQk8dWl0ZXh0IG5hbWU9IkZBSUxFRF9TVFJJTkciIHZhbHVlPSJGZWhsZ2VzY2hsYWd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g0KDQp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BdXMiLz4NCgkJPHVpdGV4dCBuYW1lPSJET0NXUkFQX1RJVExFIiB2YWx1ZT0iUHJlc2VudGVyLUFuaGFuZyIvPg0KCQk8dWl0ZXh0IG5hbWU9IkRPQ1dSQVBfTVNHIiB2YWx1ZT0iQXVmIG1laW5lbSBBcmJlaXRzcGxhdHogc3BlaWNoZXJuIi8+DQoJCTx1aXRleHQgbmFtZT0iRE9DV1JBUF9QUk9NUFQiIHZhbHVlPSJadW0gSGVydW50ZXJsYWRlbiBrbGlja2VuIi8+DQoJPC9sYW5ndWFnZT4NCgk8bGFuZ3VhZ2UgaWQ9ImZ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lICVuIi8+DQoJCTwhLS0gc3Vic3RpdHV0aW9uOiAlbiA9PSBzbGlkZSBudW1iZXIgLS0+DQoJCTwhLS0gc3Vic3RpdHV0aW9uOiAldCA9PSB0b3RhbCBzbGlkZSBjb3VudCAtLT4NCgkJPHVpdGV4dCBuYW1lPSJTQ1JVQkJBUlNUQVRVU19TTElERUlORk8iIHZhbHVlPSJEaWFwb3NpdGl2ZSAlbiAvICV0IHwgIi8+DQoJCTx1aXRleHQgbmFtZT0iU0NSVUJCQVJTVEFUVVNfU1RPUFBFRCIgdmFsdWU9IkFycsOqdMOpZSIvPg0KCQk8dWl0ZXh0IG5hbWU9IlNDUlVCQkFSU1RBVFVTX1BMQVlJTkciIHZhbHVlPSJMZWN0dXJlIi8+DQoJCTx1aXRleHQgbmFtZT0iU0NSVUJCQVJTVEFUVVNfTk9BVURJTyIgdmFsdWU9IlBhcyBkZSBzb24iLz4NCgkJPHVpdGV4dCBuYW1lPSJTQ1JVQkJBUlNUQVRVU19WSURQTEFZSU5HIiB2YWx1ZT0iTGVjdHVyZSB2aWTDqW8gZW4gY291cnM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DQoJCTwhLS0gc3Vic3RpdHV0aW9uOiAlcCA9PSBjdXJyZW50IHNwZWFrZXIncyB0aXRsZSAtLT4NCgkJPHVpdGV4dCBuYW1lPSJCSU9XSU5fVElUTEUiIHZhbHVlPSJCaW8gOiAlcCIvPg0KCQk8dWl0ZXh0IG5hbWU9IkJJT0JUTl9USVRMRSIgdmFsdWU9IkJpbyA6Ii8+DQoJCTx1aXRleHQgbmFtZT0iRElWSURFUkJUTl9USVRMRSIgdmFsdWU9InwiLz4NCgkJPHVpdGV4dCBuYW1lPSJDT05UQUNUQlROX1RJVExFIiB2YWx1ZT0iQ29udGFjdCIvPg0KCQk8dWl0ZXh0IG5hbWU9IlRBQl9RVUlaIiB2YWx1ZT0iUXVpeiIvPg0KCQk8dWl0ZXh0IG5hbWU9IlRBQl9PVVRMSU5FIiB2YWx1ZT0iUGxhbiIvPg0KCQk8dWl0ZXh0IG5hbWU9IlRBQl9USFVNQiIgdmFsdWU9IkRpYXBvcyIvPg0KCQk8dWl0ZXh0IG5hbWU9IlRBQl9OT1RFUyIgdmFsdWU9Ik5vdGVzIi8+DQoJCTx1aXRleHQgbmFtZT0iVEFCX1NFQVJDSCIgdmFsdWU9IlJlY2hlcmNoZSIvPg0KCQk8dWl0ZXh0IG5hbWU9IlNMSURFX0hFQURJTkciIHZhbHVlPSJUaXRyZSBkZSBsYSBkaWFwb3NpdGl2ZSIvPg0KCQk8dWl0ZXh0IG5hbWU9IkRVUkFUSU9OX0hFQURJTkciIHZhbHVlPSJEdXLDqWUiLz4NCgkJPHVpdGV4dCBuYW1lPSJTRUFSQ0hfSEVBRElORyIgdmFsdWU9IlJlY2hlcmNoZSBkZSB0ZXh0ZSA6Ii8+DQoJCTx1aXRleHQgbmFtZT0iVEhVTUJfSEVBRElORyIgdmFsdWU9IkRpYXBvc2l0aXZlIi8+DQoJCTx1aXRleHQgbmFtZT0iVEhVTUJfSU5GTyIgdmFsdWU9IlRpdHJlL2R1csOpZSIvPg0KCQk8dWl0ZXh0IG5hbWU9IkFUVEFDSE5BTUVfSEVBRElORyIgdmFsdWU9Ik5vbSBkZSBmaWNoaWVyIi8+DQoJCTx1aXRleHQgbmFtZT0iQVRUQUNIU0laRV9IRUFESU5HIiB2YWx1ZT0iVGFpbGxlIi8+DQoJCTx1aXRleHQgbmFtZT0iU0xJREVfTk9URVMiIHZhbHVlPSJDb21tZW50YWlyZXMgZGVzIGRpYXBvc2l0aXZlcyIvPg0KCQk8dWl0ZXh0IG5hbWU9IkNPVVJTRV9TVEFUVVMiIHZhbHVlPSJTdGF0dXQgZHUgbW9kdWxlIi8+DQoJCTx1aXRleHQgbmFtZT0iUEFTU0VEX1NUUklORyIgdmFsdWU9IlLDqXVzc2kiLz4NCgkJPHVpdGV4dCBuYW1lPSJGQUlMRURfU1RSSU5HIiB2YWx1ZT0iRWNob3XDqSIvPg0KCQk8IS0tcXVpeiBwb2QgYW5kIG1lc3NhZ2UgYm94IHRleHRzLS0+DQoJCTx1aXRleHQgbmFtZT0iUVVJWlBPRF9RVUlaX0FUVEVNUFQiIHZhbHVlPSJUZW50YXRpdmUgZGUgcXVlc3Rpb25uYWlyZSA6Ii8+DQoJCTx1aXRleHQgbmFtZT0iUVVJWlBPRF9RVUlaX0FUVEVNUFRfVkFMVUUiIHZhbHVlPSIlbiBzdXIgJXQiLz4NCgkJPHVpdGV4dCBuYW1lPSJRVUlaUE9EX1FVSVpfU0NPUkUiIHZhbHVlPSJOb3RlIG9idGVudWUgOiIvPg0KCQk8dWl0ZXh0IG5hbWU9IlFVSVpQT0RfUVVJWl9QQVNTU0NPUkUiIHZhbHVlPSJOb3RlIGQnYWRtaXNzaWJpbGl0w6nCoDoiLz4NCgkJPHVpdGV4dCBuYW1lPSJRVUlaUE9EX1FVSVpfTUFYU0NPUkUiIHZhbHVlPSJOb3RlIG1heGltYWxlIDoiLz4NCgkJPHVpdGV4dCBuYW1lPSJRVUlaUE9EX1FVRVNBVE1QVF9TVFIiIHZhbHVlPSJUZW50YXRpdmUgOiAlbiBzdXIgJXQiLz4NCgkJPHVpdGV4dCBuYW1lPSJRVUlaUE9EX1FVRVNUWVBFX1NUUiIgdmFsdWU9IlR5cGU6ICVzIi8+DQoJCTx1aXRleHQgbmFtZT0iUVVJWlBPRF9RVUVTVFlQRV9HUkQiIHZhbHVlPSJOb3TDqSIvPg0KCQk8dWl0ZXh0IG5hbWU9IlFVSVpQT0RfUVVFU1RZUEVfU1ZZIiB2YWx1ZT0iRW5xdcOqdGUiLz4NCgkJPHVpdGV4dCBuYW1lPSJRVUlaUE9EX1FVSVpBVE1QVF9JTkYiIHZhbHVlPSJJbGxpbWl0w6kiLz4NCgkJPHVpdGV4dCBuYW1lPSJRVUlaUE9EX1FVRVNBVE1QVF9JTkYiIHZhbHVlPSJJbGxpbWl0w6kiLz4NCgkJPHVpdGV4dCBuYW1lPSJXQVJOSU5HTVNHX1lFU1NUUklORyIgdmFsdWU9Ik91aSIvPg0KCQk8dWl0ZXh0IG5hbWU9IldBUk5JTkdNU0dfTk9TVFJJTkciIHZhbHVlPSJOb24iLz4NCgkJPHVpdGV4dCBuYW1lPSJXQVJOSU5HTVNHX1RJVExFU1RSSU5HIiB2YWx1ZT0iQXZlcnRpc3NlbWVudCBkZSBuYXZpZ2F0aW9uIGR1IHF1ZXN0aW9ubmFpcmUiLz4NCgkJPHVpdGV4dCBuYW1lPSJXQVJOSU5HTVNHX01TR1NUUklORyIgdmFsdWU9IlZvdXMgbidhdmV6IHBhcyByw6lwb25kdSDDoCBjZXJ0YWluZXMgcXVlc3Rpb25zIGRlIGNlIHF1ZXN0aW9ubmFpcmUuDQoNClNpIHZvdXMgY2xpcXVleiBzdXIgT3VpLCB2b3VzIHF1aXR0ZXJleiBsZSBxdWVzdGlvbm5haXJlLiBDbGlxdWV6IHN1ciBOb24gcG91ciBjb250aW51ZXIgbGUgcXVlc3Rpb25uYWlyZS4iLz4NCgkJPHVpdGV4dCBuYW1lPSJJTkZPUk1BVElPTl9IMjY0X0ZMQVNIUExBWUVSIiB2YWx1ZT0iTGEgdmVyc2lvbiBkZSBGbGFzaCBQbGF5ZXIgYWN0dWVsbGVtZW50IGluc3RhbGzDqWUgc3VyIHZvdHJlIG1hY2hpbmUgbmUgcHJlbmQgcGFzIGVuIGNoYXJnZSBjZSB0eXBlIGRlIHZpZMOpby4gQ2xpcXVleiBzdXIgbGEgem9uZSB2aWTDqW8gcG91ciB0w6lsw6ljaGFyZ2VyIGxhIGRlcm5pw6hyZSB2ZXJzaW9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DQoJCTx1aXRleHQgbmFtZT0iRE9DV1JBUF9QUk9NUFQiIHZhbHVlPSJDbGlxdWVyIHBvdXIgdMOpbMOpY2hhcmdlciIvPg0KCTwvbGFuZ3VhZ2U+DQoJPGxhbmd1YWdlIGlkPSJqYS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w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DQoJCTx1aXRleHQgbmFtZT0iU0NSVUJCQVJTVEFUVVNfUExBWUlORyIgdmFsdWU9IuWGjeeUn+S4rSIvPg0KCQk8dWl0ZXh0IG5hbWU9IlNDUlVCQkFSU1RBVFVTX05PQVVESU8iIHZhbHVlPSLpn7Plo7DjgarjgZciLz4NCgkJPHVpdGV4dCBuYW1lPSJTQ1JVQkJBUlNUQVRVU19WSURQTEFZSU5HIiB2YWx1ZT0i44OT44OH44Kq5YaN55Sf5LitIi8+DQoJCTx1aXRleHQgbmFtZT0iU0NSVUJCQVJTVEFUVVNfTE9BRElORyIgdmFsdWU9IuODreODvOODieS4rSIvPg0KCQk8dWl0ZXh0IG5hbWU9IlNDUlVCQkFSU1RBVFVTX0JVRkZFUklORyIgdmFsdWU9IuODkOODg+ODleOCoeS4rSIvPg0KCQk8dWl0ZXh0IG5hbWU9IlNDUlVCQkFSU1RBVFVTX1FVRVNUSU9OIiB2YWx1ZT0i6LOq5ZWP44Gr562U44GI44Gm5LiL44GV44GEIi8+DQoJCTx1aXRleHQgbmFtZT0iU0NSVUJCQVJTVEFUVVNfUkVWSUVXUVVJWiIgdmFsdWU9IuOCr+OCpOOCuuOCkuODrOODk+ODpeODvOOBl+OBpuOBhOOBvuOBmSIvPg0KCQk8IS0tIHN1YnN0aXR1dGlvbjogJW0gPT0gbWludXRlcyByZW1haW5pbmcgLS0+DQoJCTwhLS0gc3Vic3RpdHV0aW9uOiAlcyA9PSBzZWNvbmRzIHJlbWFpbmluZyAtLT4NCgkJPHVpdGV4dCBuYW1lPSJFTEFQU0VEIiB2YWx1ZT0i5q6L44KKIDogJW0g5YiGICVzIOenkiIvPg0KCQk8dWl0ZXh0IG5hbWU9Ik5PVEZPVU5EIiB2YWx1ZT0i5L2V44KC6KaL44Gk44GL44KK44G+44Gb44KTIi8+DQoJCTx1aXRleHQgbmFtZT0iQVRUQUNITUVOVFMiIHZhbHVlPSLmt7vku5giLz4NCgkJPCEtLSBzdWJzdGl0dXRpb246ICVwID09IGN1cnJlbnQgc3BlYWtlcidzIHRpdGxlIC0tPg0KCQk8dWl0ZXh0IG5hbWU9IkJJT1dJTl9USVRMRSIgdmFsdWU9Iue1jOattCA6ICVwIi8+DQoJCTx1aXRleHQgbmFtZT0iQklPQlROX1RJVExFIiB2YWx1ZT0i57WM5q20Ii8+DQoJCTx1aXRleHQgbmFtZT0iRElWSURFUkJUTl9USVRMRSIgdmFsdWU9InwiLz4NCgkJPHVpdGV4dCBuYW1lPSJDT05UQUNUQlROX1RJVExFIiB2YWx1ZT0i44GK5ZWP44GE5ZCI44KP44GbIi8+DQoJCTx1aXRleHQgbmFtZT0iVEFCX1FVSVoiIHZhbHVlPSLjgq/jgqTjgroiLz4NCgkJPHVpdGV4dCBuYW1lPSJUQUJfT1VUTElORSIgdmFsdWU9IuOCouOCpuODiOODqeOCpOODsyIvPg0KCQk8dWl0ZXh0IG5hbWU9IlRBQl9USFVNQiIgdmFsdWU9IuOCteODoOODjeODvOODqyIvPg0KCQk8dWl0ZXh0IG5hbWU9IlRBQl9OT1RFUyIgdmFsdWU9IuODjuODvOODiCIvPg0KCQk8dWl0ZXh0IG5hbWU9IlRBQl9TRUFSQ0giIHZhbHVlPSLmpJzntKIiLz4NCgkJPHVpdGV4dCBuYW1lPSJTTElERV9IRUFESU5HIiB2YWx1ZT0i44K544Op44Kk44OJ44K/44Kk44OI44OrIi8+DQoJCTx1aXRleHQgbmFtZT0iRFVSQVRJT05fSEVBRElORyIgdmFsdWU9IumVt+OBlSIvPg0KCQk8dWl0ZXh0IG5hbWU9IlNFQVJDSF9IRUFESU5HIiB2YWx1ZT0i5qSc57Si44GZ44KL44OG44Kt44K544OIIDogIi8+DQoJCTx1aXRleHQgbmFtZT0iVEhVTUJfSEVBRElORyIgdmFsdWU9IuOCueODqeOCpOODiSIvPg0KCQk8dWl0ZXh0IG5hbWU9IlRIVU1CX0lORk8iIHZhbHVlPSLjgrnjg6njgqTjg4njgr/jgqTjg4jjg6sgLyDplbfjgZUiLz4NCgkJPHVpdGV4dCBuYW1lPSJBVFRBQ0hOQU1FX0hFQURJTkciIHZhbHVlPSLjg5XjgqHjgqTjg6vlkI0iLz4NCgkJPHVpdGV4dCBuYW1lPSJBVFRBQ0hTSVpFX0hFQURJTkciIHZhbHVlPSLjgrXjgqTjgroiLz4NCgkJPHVpdGV4dCBuYW1lPSJTTElERV9OT1RFUyIgdmFsdWU9IuOCueODqeOCpOODieODjuODvOODiCIvPg0KCQk8dWl0ZXh0IG5hbWU9IkNPVVJTRV9TVEFUVVMiIHZhbHVlPSLjg6Ljgrjjg6Xjg7zjg6vjgrnjg4bjg7zjgr/jgrkiLz4NCgkJPHVpdGV4dCBuYW1lPSJQQVNTRURfU1RSSU5HIiB2YWx1ZT0i5ZCI5qC8Ii8+DQoJCTx1aXRleHQgbmFtZT0iRkFJTEVEX1NUUklORyIgdmFsdWU9IuS4jeWQiOagvCIvPg0KCQk8IS0tcXVpeiBwb2QgYW5kIG1lc3NhZ2UgYm94IHRleHRzLS0+DQoJCTx1aXRleHQgbmFtZT0iUVVJWlBPRF9RVUlaX0FUVEVNUFQiIHZhbHVlPSLjgq/jgqTjgrroqabooYzlm57mlbAgOiAiLz4NCgkJPHVpdGV4dCBuYW1lPSJRVUlaUE9EX1FVSVpfQVRURU1QVF9WQUxVRSIgdmFsdWU9IiVuIC8gJXQiLz4NCgkJPHVpdGV4dCBuYW1lPSJRVUlaUE9EX1FVSVpfU0NPUkUiIHZhbHVlPSLjgrnjgrPjgqIgOiAiLz4NCgkJPHVpdGV4dCBuYW1lPSJRVUlaUE9EX1FVSVpfUEFTU1NDT1JFIiB2YWx1ZT0i5ZCI5qC854K5IDoiLz4NCgkJPHVpdGV4dCBuYW1lPSJRVUlaUE9EX1FVSVpfTUFYU0NPUkUiIHZhbHVlPSLmnIDpq5jlvpfngrkgOiAiLz4NCgkJPHVpdGV4dCBuYW1lPSJRVUlaUE9EX1FVRVNBVE1QVF9TVFIiIHZhbHVlPSLoqabooYzlm57mlbAgOiAlbiAvICV0Ii8+DQoJCTx1aXRleHQgbmFtZT0iUVVJWlBPRF9RVUVTVFlQRV9TVFIiIHZhbHVlPSLjgr/jgqTjg5cgOiAlcyIvPg0KCQk8dWl0ZXh0IG5hbWU9IlFVSVpQT0RfUVVFU1RZUEVfR1JEIiB2YWx1ZT0i6KmV5L6hIi8+DQoJCTx1aXRleHQgbmFtZT0iUVVJWlBPRF9RVUVTVFlQRV9TVlkiIHZhbHVlPSLjgqLjg7PjgrHjg7zjg4giLz4NCgkJPHVpdGV4dCBuYW1lPSJRVUlaUE9EX1FVSVpBVE1QVF9JTkYiIHZhbHVlPSLnhKHliLbpmZAiLz4NCgkJPHVpdGV4dCBuYW1lPSJRVUlaUE9EX1FVRVNBVE1QVF9JTkYiIHZhbHVlPSLnhKHliLbpmZAiLz4NCgkJPHVpdGV4dCBuYW1lPSJXQVJOSU5HTVNHX1lFU1NUUklORyIgdmFsdWU9IuOBr+OBhCIvPg0KCQk8dWl0ZXh0IG5hbWU9IldBUk5JTkdNU0dfTk9TVFJJTkciIHZhbHVlPSLjgYTjgYTjgYgiLz4NCgkJPHVpdGV4dCBuYW1lPSJXQVJOSU5HTVNHX1RJVExFU1RSSU5HIiB2YWx1ZT0i44Kv44Kk44K644Gu44OK44OT44Ky44O844K344On44Oz44Gr6Zai44GZ44KL6K2m5ZGKIi8+DQoJCTx1aXRleHQgbmFtZT0iV0FSTklOR01TR19NU0dTVFJJTkciIHZhbHVlPSLjgZPjga7jgq/jgqTjgrrjgavjga/jgIHjgb7jgaDop6PnrZTjgZfjgabjgYTjgarjgYTos6rllY/jgYzjgYLjgorjgb7jgZnjgIINCg0KIOOCr+OCpOOCuuOCkue1guS6huOBmeOCi+OBq+OBr+OAgeOAjOOBr+OBhOOAjeOCkuOCr+ODquODg+OCr+OBl+OBvuOBmeOAguOCr+OCpOOCuuOCkue2muihjOOBmeOCi+OBq+OBr+OAgeOAjOOBhOOBhOOBiOOAjeOCkuOCr+ODquODg+OCr+OBl+OBvuOBmeOAgiIvPg0KCQk8dWl0ZXh0IG5hbWU9IklORk9STUFUSU9OX0gyNjRfRkxBU0hQTEFZRVIiIHZhbHVlPSLjgYrkvb/jgYTjga7jgrPjg7Pjg5Tjg6Xjg7zjgr/jgavnj77lnKjjgqTjg7Pjgrnjg4jjg7zjg6vjgZXjgozjgabjgYTjgosgRmxhc2ggUGxheWVyIOOBruODkOODvOOCuOODp+ODs+OBr+OAgeOBk+OBruODk+ODh+OCquOCkuOCteODneODvOODiOOBl+OBpuOBhOOBvuOBm+OCk+OAguacgOaWsOOBriBGbGFzaCBQbGF5ZXIg44KS44OA44Km44Oz44Ot44O844OJ44GZ44KL44Gr44Gv44CB44OT44OH44Kq6aCY5Z+f44KS44Kv44Oq44OD44Kv44GX44Gm44GP44Gg44GV44GE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imi+OBm+OCiyIvPg0KCQk8dWl0ZXh0IG5hbWU9Ik1VVEUiIHZhbHVlPSLjg5/jg6Xjg7zjg4giLz4NCgkJPHVpdGV4dCBuYW1lPSJET0NXUkFQX1RJVExFIiB2YWx1ZT0iUHJlc2VudGVyIOa3u+S7mOODleOCoeOCpOODqyIvPg0KCQk8dWl0ZXh0IG5hbWU9IkRPQ1dSQVBfTVNHIiB2YWx1ZT0i44Oe44Kk44Kz44Oz44OU44Ol44O844K/44Gr5L+d5a2YIi8+DQoJCTx1aXRleHQgbmFtZT0iRE9DV1JBUF9QUk9NUFQiIHZhbHVlPSLjgq/jg6rjg4Pjgq/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yKrOudvOydtOuTnCAlbiIvPg0KCQk8IS0tIHN1YnN0aXR1dGlvbjogJW4gPT0gc2xpZGUgbnVtYmVyIC0tPg0KCQk8IS0tIHN1YnN0aXR1dGlvbjogJXQgPT0gdG90YWwgc2xpZGUgY291bnQgLS0+DQoJCTx1aXRleHQgbmFtZT0iU0NSVUJCQVJTVEFUVVNfU0xJREVJTkZPIiB2YWx1ZT0i7Iqs65287J2065OcICVuIC8gJXQgfCAiLz4NCgkJPHVpdGV4dCBuYW1lPSJTQ1JVQkJBUlNUQVRVU19TVE9QUEVEIiB2YWx1ZT0i7KSR7KeA65CoIi8+DQoJCTx1aXRleHQgbmFtZT0iU0NSVUJCQVJTVEFUVVNfUExBWUlORyIgdmFsdWU9IuyerOyDnSIvPg0KCQk8dWl0ZXh0IG5hbWU9IlNDUlVCQkFSU1RBVFVTX05PQVVESU8iIHZhbHVlPSLsmKTrlJTsmKQg7JeG7J2MIi8+DQoJCTx1aXRleHQgbmFtZT0iU0NSVUJCQVJTVEFUVVNfVklEUExBWUlORyIgdmFsdWU9Iuu5hOuUlOyYpCDsnqzsg50g7KSRIi8+DQoJCTx1aXRleHQgbmFtZT0iU0NSVUJCQVJTVEFUVVNfTE9BRElORyIgdmFsdWU9IuuhnOuUqSIvPg0KCQk8dWl0ZXh0IG5hbWU9IlNDUlVCQkFSU1RBVFVTX0JVRkZFUklORyIgdmFsdWU9IuuyhO2NvOungSIvPg0KCQk8dWl0ZXh0IG5hbWU9IlNDUlVCQkFSU1RBVFVTX1FVRVNUSU9OIiB2YWx1ZT0i7KeI66y47JeQIOuLte2VmOq4sCIvPg0KCQk8dWl0ZXh0IG5hbWU9IlNDUlVCQkFSU1RBVFVTX1JFVklFV1FVSVoiIHZhbHVlPSLsp4jrrLgg64uk7Iuc67O06riwIi8+DQoJCTwhLS0gc3Vic3RpdHV0aW9uOiAlbSA9PSBtaW51dGVzIHJlbWFpbmluZyAtLT4NCgkJPCEtLSBzdWJzdGl0dXRpb246ICVzID09IHNlY29uZHMgcmVtYWluaW5nIC0tPg0KCQk8dWl0ZXh0IG5hbWU9IkVMQVBTRUQiIHZhbHVlPSIlbeu2hCAlc+y0iCDrgqjsnYwiLz4NCgkJPHVpdGV4dCBuYW1lPSJOT1RGT1VORCIgdmFsdWU9IuyXhuydjCIvPg0KCQk8dWl0ZXh0IG5hbWU9IkFUVEFDSE1FTlRTIiB2YWx1ZT0i7LKo67aAIO2MjOydvCIvPg0KCQk8IS0tIHN1YnN0aXR1dGlvbjogJXAgPT0gY3VycmVudCBzcGVha2VyJ3MgdGl0bGUgLS0+DQoJCTx1aXRleHQgbmFtZT0iQklPV0lOX1RJVExFIiB2YWx1ZT0i6rK966ClIOyGjOqwnDogJXAiLz4NCgkJPHVpdGV4dCBuYW1lPSJCSU9CVE5fVElUTEUiIHZhbHVlPSLqsr3roKUg7IaM6rCcIi8+DQoJCTx1aXRleHQgbmFtZT0iRElWSURFUkJUTl9USVRMRSIgdmFsdWU9InwiLz4NCgkJPHVpdGV4dCBuYW1lPSJDT05UQUNUQlROX1RJVExFIiB2YWx1ZT0i7Jew65297LKYIi8+DQoJCTx1aXRleHQgbmFtZT0iVEFCX1FVSVoiIHZhbHVlPSLtgLTspo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DQoJCTx1aXRleHQgbmFtZT0iVEhVTUJfSEVBRElORyIgdmFsdWU9IuyKrOudvOydtOuTnCIvPg0KCQk8dWl0ZXh0IG5hbWU9IlRIVU1CX0lORk8iIHZhbHVlPSLsoJzrqqkv7J6s7IOd7Iuc6rCEIi8+DQoJCTx1aXRleHQgbmFtZT0iQVRUQUNITkFNRV9IRUFESU5HIiB2YWx1ZT0i7YyM7J28IOydtOumhCIvPg0KCQk8dWl0ZXh0IG5hbWU9IkFUVEFDSFNJWkVfSEVBRElORyIgdmFsdWU9Iu2BrOq4sCIvPg0KCQk8dWl0ZXh0IG5hbWU9IlNMSURFX05PVEVTIiB2YWx1ZT0i7Iqs65287J2065OcIOuFuO2KuCIvPg0KCQk8dWl0ZXh0IG5hbWU9IkNPVVJTRV9TVEFUVVMiIHZhbHVlPSLrqqjrk4gg7IOB7YOcIi8+DQoJCTx1aXRleHQgbmFtZT0iUEFTU0VEX1NUUklORyIgdmFsdWU9Iu2VqeqyqSIvPg0KCQk8dWl0ZXh0IG5hbWU9IkZBSUxFRF9TVFJJTkciIHZhbHVlPSLrtojtlanqsqk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DQoNCu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dWl0ZXh0IG5hbWU9IkNPVVJTRV9TVEFUVVMiIHZhbHVlPSJFc3RhZG8gZGUgbW9kdWxvIi8+DQoJCTx1aXRleHQgbmFtZT0iUEFTU0VEX1NUUklORyIgdmFsdWU9IkFwcm9iYWRvIi8+DQoJCTx1aXRleHQgbmFtZT0iRkFJTEVEX1NUUklORyIgdmFsdWU9IlN1c3BlbnNvIi8+DQoJCTwhLS1xdWl6IHBvZCBhbmQgbWVzc2FnZSBib3ggdGV4dHMtLT4NCgkJPHVpdGV4dCBuYW1lPSJRVUlaUE9EX1FVSVpfQVRURU1QVCIgdmFsdWU9IkludGVudG8gZGUgcHJ1ZWJhOiIvPg0KCQk8dWl0ZXh0IG5hbWU9IlFVSVpQT0RfUVVJWl9BVFRFTVBUX1ZBTFVFIiB2YWx1ZT0iJW4gZGUgJXQiLz4NCgkJPHVpdGV4dCBuYW1lPSJRVUlaUE9EX1FVSVpfU0NPUkUiIHZhbHVlPSJQdW50dWFjacOzbjoiLz4NCgkJPHVpdGV4dCBuYW1lPSJRVUlaUE9EX1FVSVpfUEFTU1NDT1JFIiB2YWx1ZT0iUHVudHVhY2nDs24gcGFyYSBhcHJvYmFyOiIvPg0KCQk8dWl0ZXh0IG5hbWU9IlFVSVpQT0RfUVVJWl9NQVhTQ09SRSIgdmFsdWU9IlB1bnR1YWNpw7NuIG3DoXhpbWE6Ii8+DQoJCTx1aXRleHQgbmFtZT0iUVVJWlBPRF9RVUVTQVRNUFRfU1RSIiB2YWx1ZT0iSW50ZW50b3M6ICVuIGRlICV0Ii8+DQoJCTx1aXRleHQgbmFtZT0iUVVJWlBPRF9RVUVTVFlQRV9TVFIiIHZhbHVlPSJUaXBvOiAlcyIvPg0KCQk8dWl0ZXh0IG5hbWU9IlFVSVpQT0RfUVVFU1RZUEVfR1JEIiB2YWx1ZT0iQ29uIHB1bnR1YWNpw7NuIi8+DQoJCTx1aXRleHQgbmFtZT0iUVVJWlBPRF9RVUVTVFlQRV9TVlkiIHZhbHVlPSJFbmN1ZXN0YSIvPg0KCQk8dWl0ZXh0IG5hbWU9IlFVSVpQT0RfUVVJWkFUTVBUX0lORiIgdmFsdWU9IkluZmluaXRvIi8+DQoJCTx1aXRleHQgbmFtZT0iUVVJWlBPRF9RVUVTQVRNUFRfSU5GIiB2YWx1ZT0iSW5maW5pdG8iLz4NCgkJPHVpdGV4dCBuYW1lPSJXQVJOSU5HTVNHX1lFU1NUUklORyIgdmFsdWU9IlPDrSIvPg0KCQk8dWl0ZXh0IG5hbWU9IldBUk5JTkdNU0dfTk9TVFJJTkciIHZhbHVlPSJObyIvPg0KCQk8dWl0ZXh0IG5hbWU9IldBUk5JTkdNU0dfVElUTEVTVFJJTkciIHZhbHVlPSJBdmlzbyBkZSBuYXZlZ2FjacOzbiBkZSBwcnVlYmEiLz4NCgkJPHVpdGV4dCBuYW1lPSJXQVJOSU5HTVNHX01TR1NUUklORyIgdmFsdWU9IkhheSBwcmVndW50YXMgc2luIGludGVudG9zIGVuIGVzdGEgcHJ1ZWJhLg0KDQpQYXJhIHNhbGlyIGRlIGxhIHBydWViYSwgaGFnYSBjbGljIGVuIFPDrS4gUGFyYSBjb250aW51YXIsIGhhZ2EgY2xpYyBlbiBOby4iLz4NCgkJPHVpdGV4dCBuYW1lPSJJTkZPUk1BVElPTl9IMjY0X0ZMQVNIUExBWUVSIiB2YWx1ZT0iTGEgdmVyc2nDs24gYWN0dWFsIGRlIEZsYXNoIFBsYXllciBpbnN0YWxhZGEgZW4gZWwgb3JkZW5hZG9yIG5vIGVzIGNvbXBhdGlibGUgY29uIGVzdGUgdsOtZGVvLiBIYWdhIGNsaWMgZW4gZWwgw6FyZWEgZGUgdsOtZGVvIHBhcmEgZGVzY2FyZ2FyIGxhIMO6bHRpbWEgdmVyc2nDs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6ICVwIi8+DQoJCTwhLS0gc3Vic3RpdHV0aW9uOiAlcCA9PSBwcmVzZW50YXRpb24gdGl0bGUgLS0+DQoJCTwhLS0gc3Vic3RpdHV0aW9uOiAlcyA9PSBzbGlkZSB0aXRsZSAtLT4NCgkJPCEtLSBzdWJzdGl0dXRpb246ICVuID09IHNsaWRlIG51bWJlciAtLT4NCgkJPHVpdGV4dCBuYW1lPSJCT09LTUFSS1NMSURFIiB2YWx1ZT0iQWRvYmUgUHJlc2VudGVyOiAlcCAlcyIvPg0KCQk8dWl0ZXh0IG5hbWU9IlNIT1dTSURFQkFSIiB2YWx1ZT0iTW9zdHJhciBiYXJyYSBsYXRlcmFsIGEgbG9zIHBhcnRpY2lwYW50ZXMiLz4NCgkJPHVpdGV4dCBuYW1lPSJNVVRFIiB2YWx1ZT0iU2lsZW5jaWFyIi8+DQoJCTx1aXRleHQgbmFtZT0iRE9DV1JBUF9USVRMRSIgdmFsdWU9IkFyY2hpdm8gYWRqdW50byBkZSBQcmVzZW50ZXIiLz4NCgkJPHVpdGV4dCBuYW1lPSJET0NXUkFQX01TRyIgdmFsdWU9Ikd1YXJkYXIgZW4gTWkgUEMiLz4NCgkJPHVpdGV4dCBuYW1lPSJET0NXUkFQX1BST01QVCIgdmFsdWU9IkhhZ2EgY2xpYyBlbiBEZXNjYXJnYXIiLz4NCgk8L2xhbmd1YWdlPg0KCTxsYW5ndWFnZSBpZD0icH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GFyYWRvIi8+DQoJCTx1aXRleHQgbmFtZT0iU0NSVUJCQVJTVEFUVVNfUExBWUlORyIgdmFsdWU9IlJlcHJvZHV6aW5kbyIvPg0KCQk8dWl0ZXh0IG5hbWU9IlNDUlVCQkFSU1RBVFVTX05PQVVESU8iIHZhbHVlPSJTZW0gw6F1ZGlvIi8+DQoJCTx1aXRleHQgbmFtZT0iU0NSVUJCQVJTVEFUVVNfVklEUExBWUlORyIgdmFsdWU9IlbDrWRlbyBlbSByZXByb2R1w6fDo28iLz4NCgkJPHVpdGV4dCBuYW1lPSJTQ1JVQkJBUlNUQVRVU19MT0FESU5HIiB2YWx1ZT0iQ2FycmVnYW5kbyIvPg0KCQk8dWl0ZXh0IG5hbWU9IlNDUlVCQkFSU1RBVFVTX0JVRkZFUklORyIgdmFsdWU9IkFybWF6ZW5hbmRvIGVtIGJ1ZmZlciIvPg0KCQk8dWl0ZXh0IG5hbWU9IlNDUlVCQkFSU1RBVFVTX1FVRVNUSU9OIiB2YWx1ZT0iUmVzcG9uZGVyIHBlcmd1bnRhIi8+DQoJCTx1aXRleHQgbmFtZT0iU0NSVUJCQVJTVEFUVVNfUkVWSUVXUVVJWiIgdmFsdWU9IlJldmlzYW5kbyBxdWVzdGlvbsOhcmlvIi8+DQoJCTwhLS0gc3Vic3RpdHV0aW9uOiAlbSA9PSBtaW51dGVzIHJlbWFpbmluZyAtLT4NCgkJPCEtLSBzdWJzdGl0dXRpb246ICVzID09IHNlY29uZHMgcmVtYWluaW5nIC0tPg0KCQk8dWl0ZXh0IG5hbWU9IkVMQVBTRUQiIHZhbHVlPSIlbSBtaW51dG9zICVzIHNlZ3VuZG9zIHJlc3RhbnRlcyIvPg0KCQk8dWl0ZXh0IG5hbWU9Ik5PVEZPVU5EIiB2YWx1ZT0iTmFkYSBlbmNvbnRyYWRvIi8+DQoJCTx1aXRleHQgbmFtZT0iQVRUQUNITUVOVFMiIHZhbHVlPSJBbmV4b3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XRvIi8+DQoJCTx1aXRleHQgbmFtZT0iVEFCX1FVSVoiIHZhbHVlPSJRdWVzdC4iLz4NCgkJPHVpdGV4dCBuYW1lPSJUQUJfT1VUTElORSIgdmFsdWU9IkVzcXVlbWEiLz4NCgkJPHVpdGV4dCBuYW1lPSJUQUJfVEhVTUIiIHZhbHVlPSJNaW5pIi8+DQoJCTx1aXRleHQgbmFtZT0iVEFCX05PVEVTIiB2YWx1ZT0iTm90YXMiLz4NCgkJPHVpdGV4dCBuYW1lPSJUQUJfU0VBUkNIIiB2YWx1ZT0iQnVzY2EiLz4NCgkJPHVpdGV4dCBuYW1lPSJTTElERV9IRUFESU5HIiB2YWx1ZT0iVMOtdHVsbyBkbyBzbGlkZSIvPg0KCQk8dWl0ZXh0IG5hbWU9IkRVUkFUSU9OX0hFQURJTkciIHZhbHVlPSJEdXJhw6fDo28iLz4NCgkJPHVpdGV4dCBuYW1lPSJTRUFSQ0hfSEVBRElORyIgdmFsdWU9IlByb2N1cmFyIHRleHRvOiIvPg0KCQk8dWl0ZXh0IG5hbWU9IlRIVU1CX0hFQURJTkciIHZhbHVlPSJTbGlkZSIvPg0KCQk8dWl0ZXh0IG5hbWU9IlRIVU1CX0lORk8iIHZhbHVlPSJUw610dWxvL0R1cmHDp8OjbyBkbyBzbGlkZSIvPg0KCQk8dWl0ZXh0IG5hbWU9IkFUVEFDSE5BTUVfSEVBRElORyIgdmFsdWU9Ik5vbWUgZG8gYXJxdWl2byIvPg0KCQk8dWl0ZXh0IG5hbWU9IkFUVEFDSFNJWkVfSEVBRElORyIgdmFsdWU9IlRhbWFuaG8iLz4NCgkJPHVpdGV4dCBuYW1lPSJTTElERV9OT1RFUyIgdmFsdWU9IkFub3Rhw6fDtWVzIGRvIHNsaWRlIi8+DQoJCTx1aXRleHQgbmFtZT0iQ09VUlNFX1NUQVRVUyIgdmFsdWU9IlN0YXR1cyBkbyBtw7NkdWxvIi8+DQoJCTx1aXRleHQgbmFtZT0iUEFTU0VEX1NUUklORyIgdmFsdWU9IkFwcm92YWRvIi8+DQoJCTx1aXRleHQgbmFtZT0iRkFJTEVEX1NUUklORyIgdmFsdWU9IlJlcHJvdmFkby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DQoNCk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g0KDQp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dWl0ZXh0IG5hbWU9IkNPVVJTRV9TVEFUVVMiIHZhbHVlPSJNb2R1bGUgU3RhdHVzIi8+DQoJCTx1aXRleHQgbmFtZT0iUEFTU0VEX1NUUklORyIgdmFsdWU9IlBhc3NlZCIvPg0KCQk8dWl0ZXh0IG5hbWU9IkZBSUxFRF9TVFJJTkciIHZhbHVlPSJGYWlsZWQiLz4NCgkJPCEtLXF1aXogcG9kIGFuZCBtZXNzYWdlIGJveCB0ZXh0cy0tPg0KCQk8dWl0ZXh0IG5hbWU9IlFVSVpQT0RfUVVJWl9BVFRFTVBUIiB2YWx1ZT0iUXVpenBvZ2luZzoiLz4NCgkJPHVpdGV4dCBuYW1lPSJRVUlaUE9EX1FVSVpfQVRURU1QVF9WQUxVRSIgdmFsdWU9IiVuIHZhbiAldCIvPg0KCQk8dWl0ZXh0IG5hbWU9IlFVSVpQT0RfUVVJWl9TQ09SRSIgdmFsdWU9IkJlaGFhbGRlIHNjb3JlOiIvPg0KCQk8dWl0ZXh0IG5hbWU9IlFVSVpQT0RfUVVJWl9QQVNTU0NPUkUiIHZhbHVlPSJWb2xkb2VuZGUgc2NvcmU6Ii8+DQoJCTx1aXRleHQgbmFtZT0iUVVJWlBPRF9RVUlaX01BWFNDT1JFIiB2YWx1ZT0iTWF4aW1hYWwgaGFhbGJhcmUgc2NvcmU6Ii8+DQoJCTx1aXRleHQgbmFtZT0iUVVJWlBPRF9RVUVTQVRNUFRfU1RSIiB2YWx1ZT0iUG9naW5nOiAlbiB2YW4gJXQiLz4NCgkJPHVpdGV4dCBuYW1lPSJRVUlaUE9EX1FVRVNUWVBFX1NUUiIgdmFsdWU9IlR5cGU6ICVzIi8+DQoJCTx1aXRleHQgbmFtZT0iUVVJWlBPRF9RVUVTVFlQRV9HUkQiIHZhbHVlPSJUZWx0IHZvb3Igc2NvcmUiLz4NCgkJPHVpdGV4dCBuYW1lPSJRVUlaUE9EX1FVRVNUWVBFX1NWWSIgdmFsdWU9IkVucXXDqnRlIi8+DQoJCTx1aXRleHQgbmFtZT0iUVVJWlBPRF9RVUlaQVRNUFRfSU5GIiB2YWx1ZT0iT25iZXBlcmt0Ii8+DQoJCTx1aXRleHQgbmFtZT0iUVVJWlBPRF9RVUVTQVRNUFRfSU5GIiB2YWx1ZT0iT25iZXBlcmt0Ii8+DQoJCTx1aXRleHQgbmFtZT0iV0FSTklOR01TR19ZRVNTVFJJTkciIHZhbHVlPSJKYSIvPg0KCQk8dWl0ZXh0IG5hbWU9IldBUk5JTkdNU0dfTk9TVFJJTkciIHZhbHVlPSJOZWUiLz4NCgkJPHVpdGV4dCBuYW1lPSJXQVJOSU5HTVNHX1RJVExFU1RSSU5HIiB2YWx1ZT0iV2FhcnNjaHV3aW5nIG1ldCBiZXRyZWtraW5nIHRvdCBxdWl6bmF2aWdhdGllIi8+DQoJCTx1aXRleHQgbmFtZT0iV0FSTklOR01TR19NU0dTVFJJTkciIHZhbHVlPSJVIGhlYnQgbmlldCBhbGxlIHZyYWdlbiBpbiBkZXplIHF1aXogYmVhbnR3b29yZC4NCg0KS2xpayBvcCBKYSBvbSBkZSBxdWl6IGFmIHRlIHNsdWl0ZW4uIEtsaWsgb3AgTmVlIG9tIGRlIHF1aXogdm9vcnQgdGUgemV0dGVuLiIvPg0KCQk8dWl0ZXh0IG5hbWU9IklORk9STUFUSU9OX0gyNjRfRkxBU0hQTEFZRVIiIHZhbHVlPSJEZXplIHZpZGVvIHdvcmR0IG5pZXQgb25kZXJzdGV1bmQgZG9vciBkZSB2ZXJzaWUgdmFuIEZsYXNoIFBsYXllciBkaWUgbW9tZW50ZWVsIG9wIHV3IGNvbXB1dGVyIGlzIGdlw69uc3RhbGxlZXJkLiBLbGlrIGluIGRlIHZpZGVvIG9tIGRlIG5pZXV3c3RlIEZsYXNoIFBsYXllciB0ZSBkb3dubG9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aaWpwYW5lZWwgYWFuIGRlZWxuZW1lcnMgd2VlcmdldmVuIi8+DQoJCTx1aXRleHQgbmFtZT0iTVVURSIgdmFsdWU9IkRlbXBlbiIvPg0KCQk8dWl0ZXh0IG5hbWU9IkRPQ1dSQVBfVElUTEUiIHZhbHVlPSJQcmVzZW50ZXItYmVzdGFuZHNiaWpsYWdlIi8+DQoJCTx1aXRleHQgbmFtZT0iRE9DV1JBUF9NU0ciIHZhbHVlPSJPcHNsYWFuIGluIERlemUgY29tcHV0ZXIiLz4NCgkJPHVpdGV4dCBuYW1lPSJET0NXUkFQX1BST01QVCIgdmFsdWU9IktsaWsgb20gdGUgZG93bmxvYWRlbiIvPg0KCTwvbGFuZ3VhZ2U+DQoJPGxhbmd1YWdlIGlkPSJjbiI+DQoJCTwhLS0gZm9ybWF0IGZvciB1aWZvbnQgdmFsdWUgaXMgImZvbnQsc2l6ZSxpc2JvbGQsaXNpdGFsaWMsaXNzaGFkb3dlZCIgLS0+DQoJCTx1aWZvbnQgbmFtZT0iRk9OVF9RVUlaWklORyIgdmFsdWU9IuWui+S9ky0xODAzMCwxMCxmYWxzZSxmYWxzZSxmYWxzZSIvPg0KCQk8dWlmb250IG5hbWU9IkZPTlRfU0NSVUJTVEFUVVMiIHZhbHVlPSLlrovkvZMtMTgwMzAsMTAsdHJ1ZSxmYWxzZSx0cnVlIi8+DQoJCTx1aWZvbnQgbmFtZT0iRk9OVF9TQ1JVQlRJTUUiIHZhbHVlPSLlrovkvZMtMTgwMzAsMTAsZmFsc2UsZmFsc2UsdHJ1ZSIvPg0KCQk8dWlmb250IG5hbWU9IkZPTlRfRUxBUFNFRFRJTUUiIHZhbHVlPSLlrovkvZMtMTgwMzAsMTAsdHJ1ZSxmYWxzZSx0cnVlIi8+DQoJCTx1aWZvbnQgbmFtZT0iRk9OVF9VVElMU01FTlUiIHZhbHVlPSLlrovkvZMtMTgwMzAsMTAsdHJ1ZSxmYWxzZSxmYWxzZSIvPg0KCQk8dWlmb250IG5hbWU9IkZPTlRfVEFCUyIgdmFsdWU9IuWui+S9ky0xODAzMCwxNCx0cnVlLGZhbHNlLHRydWUiLz4NCgkJPHVpZm9udCBuYW1lPSJGT05UX1BSRVNFTlRBVElPTk5BTUUiIHZhbHVlPSLlrovkvZMtMTgwMzAsMTQsZmFsc2UsZmFsc2UsdHJ1ZSIvPg0KCQk8dWlmb250IG5hbWU9IkZPTlRfUFJFU0VOVEVSTkFNRSIgdmFsdWU9IuWui+S9ky0xODAzMCwxNCx0cnVlLGZhbHNlLHRydWUiLz4NCgkJPHVpZm9udCBuYW1lPSJGT05UX1BSRVNFTlRFUlRJVExFIiB2YWx1ZT0i5a6L5L2TLTE4MDMwLDEzLGZhbHNlLGZhbHNlLHRydWUiLz4NCgkJPHVpZm9udCBuYW1lPSJGT05UX0JJT0JUTiIgdmFsdWU9IuWui+S9ky0xODAzMCwxMCxmYWxzZSxmYWxzZSx0cnVlIi8+DQoJCTx1aWZvbnQgbmFtZT0iRk9OVF9OT1RFUyIgdmFsdWU9IuWui+S9ky0xODAzMCwxMixmYWxzZSxmYWxzZSxmYWxzZSIvPg0KCQk8dWlmb250IG5hbWU9IkZPTlRfT1VUTElORSIgdmFsdWU9IuWui+S9ky0xODAzMCwxMixmYWxzZSxmYWxzZSx0cnVlIi8+DQoJCTx1aWZvbnQgbmFtZT0iRk9OVF9TRUFSQ0giIHZhbHVlPSLlrovkvZMtMTgwMzAsMTIsZmFsc2UsZmFsc2UsdHJ1ZSIvPg0KCQk8dWlmb250IG5hbWU9IkZPTlRfVEhVTUIiIHZhbHVlPSLlrovkvZMtMTgwMzAsMTAsZmFsc2UsZmFsc2UsdHJ1ZSIvPg0KCQk8dWlmb250IG5hbWU9IkZPTlRfQklPV0lOIiB2YWx1ZT0i5a6L5L2TLTE4MDMwLDEyLGZhbHNlLGZhbHNlLGZhbHNlIi8+DQoJCTx1aWZvbnQgbmFtZT0iRk9OVF9MSVNUSEVBRElORyIgdmFsdWU9IuWui+S9ky0xODAzMCwxMCxmYWxzZSxmYWxzZSxmYWxzZSIvPg0KCQk8dWlmb250IG5hbWU9IkZPTlRfV0lOVElUTEUiIHZhbHVlPSLlrovkvZMtMTgwMzAsMTAsZmFsc2UsZmFsc2UsdHJ1ZSIvPg0KCQk8dWlmb250IG5hbWU9IkZPTlRfQVRUQUNITUVOVFMiIHZhbHVlPSLlrovkvZMtMTgwMzAsMTIsZmFsc2UsZmFsc2UsdHJ1ZSIvPg0KCQk8IS0tcXVpeiBwb2QgYW5kIG1lc3NhZ2UgYm94IHRleHQgZm9udHMtLT4NCgkJPHVpZm9udCBuYW1lPSJGT05UX01TR0JPWF9XSU5USVRMRSIgdmFsdWU9IuWui+S9ky0xODAzMCwxMix0cnVlLGZhbHNlLHRydWUiLz4NCgkJPHVpZm9udCBuYW1lPSJGT05UX01TR0JPWF9NU0ciIHZhbHVlPSLlrovkvZMtMTgwMzAsMTIsZmFsc2UsZmFsc2UsdHJ1ZSIvPg0KCQk8dWlmb250IG5hbWU9IkZPTlRfTVNHQk9YX09QVElPTlMiIHZhbHVlPSLlrovkvZMtMTgwMzAsMTAsdHJ1ZSxmYWxzZSx0cnVlIi8+DQoJCTx1aWZvbnQgbmFtZT0iRk9OVF9RVUlaUE9EX1FVSVpfVElUTEUiIHZhbHVlPSLlrovkvZMtMTgwMzAsMTIsdHJ1ZSxmYWxzZSx0cnVlIi8+DQoJCTx1aWZvbnQgbmFtZT0iRk9OVF9RVUlaUE9EX1FVSVpfQVRURU1QVCIgdmFsdWU9IuWui+S9ky0xODAzMCwxMCxmYWxzZSxmYWxzZSx0cnVlIi8+DQoJCTx1aWZvbnQgbmFtZT0iRk9OVF9RVUlaUE9EX1FVSVpfQVRURU1QVF9WQUxVRSIgdmFsdWU9IuWui+S9ky0xODAzMCwxMCx0cnVlLGZhbHNlLHRydWUiLz4NCgkJPHVpZm9udCBuYW1lPSJGT05UX1FVSVpQT0RfUVVFU1RJT05fU0NPUkUiIHZhbHVlPSLlrovkvZMtMTgwMzAsMTAsZmFsc2UsZmFsc2UsdHJ1ZSIvPg0KCQk8dWlmb250IG5hbWU9IkZPTlRfUVVJWlBPRF9RVUVTVElPTl9TQ09SRV9WQUxVRSIgdmFsdWU9IuWui+S9ky0xODAzMCwxMCx0cnVlLGZhbHNlLHRydWUiLz4NCgkJPHVpZm9udCBuYW1lPSJGT05UX1FVSVpQT0RfUVVFU1RJT05fQVRURU1QVCIgdmFsdWU9IuWui+S9ky0xODAzMCwxMCxmYWxzZSxmYWxzZSx0cnVlIi8+DQoJCTx1aWZvbnQgbmFtZT0iRk9OVF9RVUlaUE9EX1FVRVNUSU9OX0FUVEVNUFRfVkFMVUUiIHZhbHVlPSLlrovkvZMtMTgwMzAsMTAsdHJ1ZSxmYWxzZSx0cnVlIi8+DQoJCTx1aWZvbnQgbmFtZT0iRk9OVF9RVUlaUE9EX1FVRVNUSU9OX1RBRyIgdmFsdWU9IuWui+S9ky0xODAzMCwxMix0cnVlLGZhbHNlLHRydWUiLz4NCgkJPHVpZm9udCBuYW1lPSJGT05UX1FVSVpQT0RfUVVJWl9RVUVTVElPTl9DT1VOVCIgdmFsdWU9IuWui+S9ky0xODAzMCwxMCxmYWxzZSxmYWxzZSx0cnVlIi8+DQoJCTx1aWZvbnQgbmFtZT0iRk9OVF9RVUlaUE9EX1FVSVpfUVVFU1RJT05fQ09VTlRfVkFMVUUiIHZhbHVlPSLlrovkvZMtMTgwMzAsMTAsdHJ1ZSxmYWxzZSx0cnVlIi8+DQoJCTx1aWZvbnQgbmFtZT0iRk9OVF9RVUlaUE9EX1FVSVpfUVVFU1RJT05fQVRURU1QVEVEIiB2YWx1ZT0i5a6L5L2TLTE4MDMwLDEwLGZhbHNlLGZhbHNlLHRydWUiLz4NCgkJPHVpZm9udCBuYW1lPSJGT05UX1FVSVpQT0RfUVVJWl9RVUVTVElPTl9BVFRFTVBURURfVkFMVUUiIHZhbHVlPSLlrovkvZMtMTgwMzAsMTAsdHJ1ZSxmYWxzZSx0cnVlIi8+DQoJCTx1aWZvbnQgbmFtZT0iRk9OVF9RVUlaUE9EX1FVSVpfU0NPUkVfVEFHIiB2YWx1ZT0i5a6L5L2TLTE4MDMwLDEyLHRydWUsZmFsc2UsdHJ1ZSIvPg0KCQk8dWlmb250IG5hbWU9IkZPTlRfUVVJWlBPRF9RVUlaX1NDT1JFIiB2YWx1ZT0i5a6L5L2TLTE4MDMwLDEwLGZhbHNlLGZhbHNlLHRydWUiLz4NCgkJPHVpZm9udCBuYW1lPSJGT05UX1FVSVpQT0RfUVVJWl9TQ09SRV9WQUxVRSIgdmFsdWU9IuWui+S9ky0xODAzMCwxMCx0cnVlLGZhbHNlLHRydWUiLz4NCgkJPHVpZm9udCBuYW1lPSJGT05UX1FVSVpQT0RfUVVJWl9NQVhTQ09SRSIgdmFsdWU9IuWui+S9ky0xODAzMCwxMCxmYWxzZSxmYWxzZSx0cnVlIi8+DQoJCTx1aWZvbnQgbmFtZT0iRk9OVF9RVUlaUE9EX1FVSVpfTUFYU0NPUkVfVkFMVUUiIHZhbHVlPSLlrovkvZMtMTgwMzAsMTAsdHJ1ZSxmYWxzZSx0cnVlIi8+DQoJCTx1aWZvbnQgbmFtZT0iRk9OVF9RVUlaUE9EX1FVSVpfUEFTU1NDT1JFIiB2YWx1ZT0i5a6L5L2TLTE4MDMwLDEwLGZhbHNlLGZhbHNlLHRydWUiLz4NCgkJPHVpZm9udCBuYW1lPSJGT05UX1FVSVpQT0RfUVVJWl9QQVNTU0NPUkVfVkFMVUUiIHZhbHVlPSLlrovkvZMtMTgwMzAsMTAsdHJ1ZSxmYWxzZSx0cnVlIi8+DQoJCTwhLS0gdWl0ZXh0IC0tPg0KCQk8IS0tIHN1YnN0aXR1dGlvbjogJW4gPT0gc2xpZGUgbnVtYmVyIC0tPg0KCQk8dWl0ZXh0IG5hbWU9IlVOTkFNRURTTElERVRJVExFIiB2YWx1ZT0i5bm754Gv54mHICVuIi8+DQoJCTwhLS0gc3Vic3RpdHV0aW9uOiAlbiA9PSBzbGlkZSBudW1iZXIgLS0+DQoJCTwhLS0gc3Vic3RpdHV0aW9uOiAldCA9PSB0b3RhbCBzbGlkZSBjb3VudCAtLT4NCgkJPHVpdGV4dCBuYW1lPSJTQ1JVQkJBUlNUQVRVU19TTElERUlORk8iIHZhbHVlPSLlubvnga/niYcgJW4gLyAldCB8ICIvPg0KCQk8dWl0ZXh0IG5hbWU9IlNDUlVCQkFSU1RBVFVTX1NUT1BQRUQiIHZhbHVlPSLlt7LlgZzmraIiLz4NCgkJPHVpdGV4dCBuYW1lPSJTQ1JVQkJBUlNUQVRVU19QTEFZSU5HIiB2YWx1ZT0i5q2j5Zyo5pKt5pS+Ii8+DQoJCTx1aXRleHQgbmFtZT0iU0NSVUJCQVJTVEFUVVNfTk9BVURJTyIgdmFsdWU9IuaXoOmfs+mikSIvPg0KCQk8dWl0ZXh0IG5hbWU9IlNDUlVCQkFSU1RBVFVTX1ZJRFBMQVlJTkciIHZhbHVlPSLop4bpopHmkq3mlL4iLz4NCgkJPHVpdGV4dCBuYW1lPSJTQ1JVQkJBUlNUQVRVU19MT0FESU5HIiB2YWx1ZT0i5q2j5Zyo6L295YWlIi8+DQoJCTx1aXRleHQgbmFtZT0iU0NSVUJCQVJTVEFUVVNfQlVGRkVSSU5HIiB2YWx1ZT0i5q2j5Zyo6L+b6KGM57yT5Yay5aSE55CGIi8+DQoJCTx1aXRleHQgbmFtZT0iU0NSVUJCQVJTVEFUVVNfUVVFU1RJT04iIHZhbHVlPSLlm57nrZTpl67popgiLz4NCgkJPHVpdGV4dCBuYW1lPSJTQ1JVQkJBUlNUQVRVU19SRVZJRVdRVUlaIiB2YWx1ZT0i5q2j5Zyo5a6h6ZiF5rWL6aqMIi8+DQoJCTwhLS0gc3Vic3RpdHV0aW9uOiAlbSA9PSBtaW51dGVzIHJlbWFpbmluZyAtLT4NCgkJPCEtLSBzdWJzdGl0dXRpb246ICVzID09IHNlY29uZHMgcmVtYWluaW5nIC0tPg0KCQk8dWl0ZXh0IG5hbWU9IkVMQVBTRUQiIHZhbHVlPSLliankvZkgJW0g5YiG6ZKfICVzIOenkiIvPg0KCQk8dWl0ZXh0IG5hbWU9Ik5PVEZPVU5EIiB2YWx1ZT0i5pyq5om+5Yiw5Lu75L2V5YaF5a65Ii8+DQoJCTx1aXRleHQgbmFtZT0iQVRUQUNITUVOVFMiIHZhbHVlPSLpmYTku7YiLz4NCgkJPCEtLSBzdWJzdGl0dXRpb246ICVwID09IGN1cnJlbnQgc3BlYWtlcidzIHRpdGxlIC0tPg0KCQk8dWl0ZXh0IG5hbWU9IkJJT1dJTl9USVRMRSIgdmFsdWU9IuS4quS6uueugOS7izogJXAiLz4NCgkJPHVpdGV4dCBuYW1lPSJCSU9CVE5fVElUTEUiIHZhbHVlPSLkuKrkurrnroDku4siLz4NCgkJPHVpdGV4dCBuYW1lPSJESVZJREVSQlROX1RJVExFIiB2YWx1ZT0ifCIvPg0KCQk8dWl0ZXh0IG5hbWU9IkNPTlRBQ1RCVE5fVElUTEUiIHZhbHVlPSLogZTns7vmlrnlvI8iLz4NCgkJPHVpdGV4dCBuYW1lPSJUQUJfUVVJWiIgdmFsdWU9Iua1i+mqjCIvPg0KCQk8dWl0ZXh0IG5hbWU9IlRBQl9PVVRMSU5FIiB2YWx1ZT0i5aSn57qyIi8+DQoJCTx1aXRleHQgbmFtZT0iVEFCX1RIVU1CIiB2YWx1ZT0i57yp55Wl5Zu+Ii8+DQoJCTx1aXRleHQgbmFtZT0iVEFCX05PVEVTIiB2YWx1ZT0i5aSH5rOoIi8+DQoJCTx1aXRleHQgbmFtZT0iVEFCX1NFQVJDSCIgdmFsdWU9IuaQnOe0oiIvPg0KCQk8dWl0ZXh0IG5hbWU9IlNMSURFX0hFQURJTkciIHZhbHVlPSLlubvnga/niYfmoIfpopgiLz4NCgkJPHVpdGV4dCBuYW1lPSJEVVJBVElPTl9IRUFESU5HIiB2YWx1ZT0i5oyB57ut5pe26Ze0Ii8+DQoJCTx1aXRleHQgbmFtZT0iU0VBUkNIX0hFQURJTkciIHZhbHVlPSLmkJzntKLmlofmnKw6Ii8+DQoJCTx1aXRleHQgbmFtZT0iVEhVTUJfSEVBRElORyIgdmFsdWU9IuW5u+eBr+eJhyIvPg0KCQk8dWl0ZXh0IG5hbWU9IlRIVU1CX0lORk8iIHZhbHVlPSLlubvnga/niYfmoIfpopgv5oyB57ut5pe26Ze0Ii8+DQoJCTx1aXRleHQgbmFtZT0iQVRUQUNITkFNRV9IRUFESU5HIiB2YWx1ZT0i5paH5Lu25ZCNIi8+DQoJCTx1aXRleHQgbmFtZT0iQVRUQUNIU0laRV9IRUFESU5HIiB2YWx1ZT0i5aSn5bCPIi8+DQoJCTx1aXRleHQgbmFtZT0iU0xJREVfTk9URVMiIHZhbHVlPSLlubvnga/niYflpIfms6g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DQoNCu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JPGxhbmd1YWdlIGlkPSJ0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F5dCAlbiIvPg0KCQk8IS0tIHN1YnN0aXR1dGlvbjogJW4gPT0gc2xpZGUgbnVtYmVyIC0tPg0KCQk8IS0tIHN1YnN0aXR1dGlvbjogJXQgPT0gdG90YWwgc2xpZGUgY291bnQgLS0+DQoJCTx1aXRleHQgbmFtZT0iU0NSVUJCQVJTVEFUVVNfU0xJREVJTkZPIiB2YWx1ZT0iU2xheXQgJW4gLyAldCB8ICIvPg0KCQk8dWl0ZXh0IG5hbWU9IlNDUlVCQkFSU1RBVFVTX1NUT1BQRUQiIHZhbHVlPSJEdXJkdXJ1bGR1Ii8+DQoJCTx1aXRleHQgbmFtZT0iU0NSVUJCQVJTVEFUVVNfUExBWUlORyIgdmFsdWU9Ik95bmF0xLFsxLF5b3IiLz4NCgkJPHVpdGV4dCBuYW1lPSJTQ1JVQkJBUlNUQVRVU19OT0FVRElPIiB2YWx1ZT0iU2VzIFlvayIvPg0KCQk8dWl0ZXh0IG5hbWU9IlNDUlVCQkFSU1RBVFVTX1ZJRFBMQVlJTkciIHZhbHVlPSJWaWRlbyBPeW5hdMSxbMSxeW9yIi8+DQoJCTx1aXRleHQgbmFtZT0iU0NSVUJCQVJTVEFUVVNfTE9BRElORyIgdmFsdWU9IlnDvGtsZW5peW9yIi8+DQoJCTx1aXRleHQgbmFtZT0iU0NSVUJCQVJTVEFUVVNfQlVGRkVSSU5HIiB2YWx1ZT0iQXJhYmVsbGXEn2UgQWzEsW7EsXlvciIvPg0KCQk8dWl0ZXh0IG5hbWU9IlNDUlVCQkFSU1RBVFVTX1FVRVNUSU9OIiB2YWx1ZT0iU29ydXl1IFlhbsSxdGxhIi8+DQoJCTx1aXRleHQgbmFtZT0iU0NSVUJCQVJTVEFUVVNfUkVWSUVXUVVJWiIgdmFsdWU9IlPEsW5hdiDEsG5jZWxlbml5b3IiLz4NCgkJPCEtLSBzdWJzdGl0dXRpb246ICVtID09IG1pbnV0ZXMgcmVtYWluaW5nIC0tPg0KCQk8IS0tIHN1YnN0aXR1dGlvbjogJXMgPT0gc2Vjb25kcyByZW1haW5pbmcgLS0+DQoJCTx1aXRleHQgbmFtZT0iRUxBUFNFRCIgdmFsdWU9IiVtIERha2lrYSAlcyBTYW5peWUgS2FsZMSxIi8+DQoJCTx1aXRleHQgbmFtZT0iTk9URk9VTkQiIHZhbHVlPSJIZXJoYW5naSBCaXIgxZ5leSBCdWx1bm1hZMSxIi8+DQoJCTx1aXRleHQgbmFtZT0iQVRUQUNITUVOVFMiIHZhbHVlPSJFa2xlci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sSwcnRpYmF0Ii8+DQoJCTx1aXRleHQgbmFtZT0iVEFCX1FVSVoiIHZhbHVlPSJTxLFuYXYiLz4NCgkJPHVpdGV4dCBuYW1lPSJUQUJfT1VUTElORSIgdmFsdWU9IkFuYSBIYXQiLz4NCgkJPHVpdGV4dCBuYW1lPSJUQUJfVEhVTUIiIHZhbHVlPSJSZXNpbSIvPg0KCQk8dWl0ZXh0IG5hbWU9IlRBQl9OT1RFUyIgdmFsdWU9Ik5vdGxhciIvPg0KCQk8dWl0ZXh0IG5hbWU9IlRBQl9TRUFSQ0giIHZhbHVlPSJBcmEiLz4NCgkJPHVpdGV4dCBuYW1lPSJTTElERV9IRUFESU5HIiB2YWx1ZT0iU2xheXQgQmHFn2zEscSfxLEiLz4NCgkJPHVpdGV4dCBuYW1lPSJEVVJBVElPTl9IRUFESU5HIiB2YWx1ZT0iU8O8cmUiLz4NCgkJPHVpdGV4dCBuYW1lPSJTRUFSQ0hfSEVBRElORyIgdmFsdWU9Ik1ldG5pIGFyYToiLz4NCgkJPHVpdGV4dCBuYW1lPSJUSFVNQl9IRUFESU5HIiB2YWx1ZT0iU2xheXQiLz4NCgkJPHVpdGV4dCBuYW1lPSJUSFVNQl9JTkZPIiB2YWx1ZT0iU2xheXQgQmHFn2zEscSfxLEvU8O8cmVzaSIvPg0KCQk8dWl0ZXh0IG5hbWU9IkFUVEFDSE5BTUVfSEVBRElORyIgdmFsdWU9IkRvc3lhIEFkxLEiLz4NCgkJPHVpdGV4dCBuYW1lPSJBVFRBQ0hTSVpFX0hFQURJTkciIHZhbHVlPSJCb3l1dCIvPg0KCQk8dWl0ZXh0IG5hbWU9IlNMSURFX05PVEVTIiB2YWx1ZT0iU2xheXQgTm90bGFyxLE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lPEsW5hdiBEZW5lbWVzaToiLz4NCgkJPHVpdGV4dCBuYW1lPSJRVUlaUE9EX1FVSVpfQVRURU1QVF9WQUxVRSIgdmFsdWU9IiVuLyV0Ii8+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DQoJCTx1aXRleHQgbmFtZT0iUVVJWlBPRF9RVUVTVFlQRV9HUkQiIHZhbHVlPSJCYXNhbWFrbMSxIi8+DQoJCTx1aXRleHQgbmFtZT0iUVVJWlBPRF9RVUVTVFlQRV9TVlkiIHZhbHVlPSJBbmtldCIvPg0KCQk8dWl0ZXh0IG5hbWU9IlFVSVpQT0RfUVVJWkFUTVBUX0lORiIgdmFsdWU9IlPEsW7EsXJzxLF6Ii8+DQoJCTx1aXRleHQgbmFtZT0iUVVJWlBPRF9RVUVTQVRNUFRfSU5GIiB2YWx1ZT0iU8SxbsSxcnPEsXoiLz4NCgkJPHVpdGV4dCBuYW1lPSJXQVJOSU5HTVNHX1lFU1NUUklORyIgdmFsdWU9IkV2ZXQiLz4NCgkJPHVpdGV4dCBuYW1lPSJXQVJOSU5HTVNHX05PU1RSSU5HIiB2YWx1ZT0iSGF5xLFyIi8+DQoJCTx1aXRleHQgbmFtZT0iV0FSTklOR01TR19USVRMRVNUUklORyIgdmFsdWU9IlPEsW5hdiBHZXppbm1lIFV5YXLEsXPEsSIvPg0KCQk8dWl0ZXh0IG5hbWU9IldBUk5JTkdNU0dfTVNHU1RSSU5HIiB2YWx1ZT0iQnUgU8SxbmF2ZGEgZGVuZW5tZW1pxZ8gc29ydWxhciB2YXIuDQoNCk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DQoJCTx1aXRleHQgbmFtZT0iRE9DV1JBUF9QUk9NUFQiIHZhbHVlPSLEsG5kaXJtZWsgacOnaW4gVMSxa2xhdMSxbiIvPg0KCTwvbGFuZ3VhZ2U+DQoJPGxhbmd1YWdlIGlkPSJyd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QodC70LDQudC0ICVuIi8+DQoJCTwhLS0gc3Vic3RpdHV0aW9uOiAlbiA9PSBzbGlkZSBudW1iZXIgLS0+DQoJCTwhLS0gc3Vic3RpdHV0aW9uOiAldCA9PSB0b3RhbCBzbGlkZSBjb3VudCAtLT4NCgkJPHVpdGV4dCBuYW1lPSJTQ1JVQkJBUlNUQVRVU19TTElERUlORk8iIHZhbHVlPSLQodC70LDQudC0ICVuIC8gJXQgfCAiLz4NCgkJPHVpdGV4dCBuYW1lPSJTQ1JVQkJBUlNUQVRVU19TVE9QUEVEIiB2YWx1ZT0i0J7RgdGC0LDQvdC+0LLQu9C10L3QviIvPg0KCQk8dWl0ZXh0IG5hbWU9IlNDUlVCQkFSU1RBVFVTX1BMQVlJTkciIHZhbHVlPSLQktC+0YHQv9GA0L7QuNC30LLQtdC00LXQvdC40LUiLz4NCgkJPHVpdGV4dCBuYW1lPSJTQ1JVQkJBUlNUQVRVU19OT0FVRElPIiB2YWx1ZT0i0J3QtdGCINCw0YPQtNC40L4iLz4NCgkJPHVpdGV4dCBuYW1lPSJTQ1JVQkJBUlNUQVRVU19WSURQTEFZSU5HIiB2YWx1ZT0i0JLQvtGB0L/RgNC+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0L/RgNC+0YEiLz4NCgkJPHVpdGV4dCBuYW1lPSJTQ1JVQkJBUlNUQVRVU19SRVZJRVdRVUlaIiB2YWx1ZT0i0J7QsdC30L7RgCDQvtC/0YDQvtGB0LAiLz4NCgkJPCEtLSBzdWJzdGl0dXRpb246ICVtID09IG1pbnV0ZXMgcmVtYWluaW5nIC0tPg0KCQk8IS0tIHN1YnN0aXR1dGlvbjogJXMgPT0gc2Vjb25kcyByZW1haW5pbmcgLS0+DQoJCTx1aXRleHQgbmFtZT0iRUxBUFNFRCIgdmFsdWU9ItCe0YHRgtCw0LvQvtGB0YwgJW0g0LzQuNC9LiAlcyDRgSIvPg0KCQk8dWl0ZXh0IG5hbWU9Ik5PVEZPVU5EIiB2YWx1ZT0i0J3QuNGH0LXQs9C+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0L3RgtCw0LrRgiIvPg0KCQk8dWl0ZXh0IG5hbWU9IlRBQl9RVUlaIiB2YWx1ZT0i0J7Qv9GA0L7RgSIvPg0KCQk8dWl0ZXh0IG5hbWU9IlRBQl9PVVRMSU5FIiB2YWx1ZT0i0KHRhdC10LzQsCIvPg0KCQk8dWl0ZXh0IG5hbWU9IlRBQl9USFVNQiIgdmFsdWU9ItCR0LXQs9GD0L3QvtC6Ii8+DQoJCTx1aXRleHQgbmFtZT0iVEFCX05PVEVTIiB2YWx1ZT0i0JfQsNC80LXRgtC60LgiLz4NCgkJPHVpdGV4dCBuYW1lPSJUQUJfU0VBUkNIIiB2YWx1ZT0i0J/QvtC40YHQuiIvPg0KCQk8dWl0ZXh0IG5hbWU9IlNMSURFX0hFQURJTkciIHZhbHVlPSLQl9Cw0LPQvtC70L7QstC+0Log0YHQu9Cw0LnQtNCwIi8+DQoJCTx1aXRleHQgbmFtZT0iRFVSQVRJT05fSEVBRElORyIgdmFsdWU9ItCU0LvQuNGCLdGB0YLRjCIvPg0KCQk8dWl0ZXh0IG5hbWU9IlNFQVJDSF9IRUFESU5HIiB2YWx1ZT0i0J/QvtC40YHQuiDRgtC10LrRgdGC0LA6Ii8+DQoJCTx1aXRleHQgbmFtZT0iVEhVTUJfSEVBRElORyIgdmFsdWU9ItCh0LvQsNC50LQiLz4NCgkJPHVpdGV4dCBuYW1lPSJUSFVNQl9JTkZPIiB2YWx1ZT0i0J3QsNC30LLQsNC90LjQtS/QtNC70LjRgi3QvdC+0YHRgtGMIi8+DQoJCTx1aXRleHQgbmFtZT0iQVRUQUNITkFNRV9IRUFESU5HIiB2YWx1ZT0i0JjQvNGPINGE0LDQudC70LAiLz4NCgkJPHVpdGV4dCBuYW1lPSJBVFRBQ0hTSVpFX0hFQURJTkciIHZhbHVlPSLQoNCw0LfQvNC10YAiLz4NCgkJPHVpdGV4dCBuYW1lPSJTTElERV9OT1RFUyIgdmFsdWU9ItCX0LDQvNC10YLQutC4INC6INGB0LvQsNC50LTRgyIvPg0KCQk8dWl0ZXh0IG5hbWU9IkNPVVJTRV9TVEFUVVMiIHZhbHVlPSJNb2R1bGUgU3RhdHVzIi8+DQoJCTx1aXRleHQgbmFtZT0iUEFTU0VEX1NUUklORyIgdmFsdWU9IlBhc3NlZCIvPg0KCQk8dWl0ZXh0IG5hbWU9IkZBSUxFRF9TVFJJTkciIHZhbHVlPSJGYWlsZWQiLz4NCgkJPCEtLXF1aXogcG9kIGFuZCBtZXNzYWdlIGJveCB0ZXh0cy0tPg0KCQk8dWl0ZXh0IG5hbWU9IlFVSVpQT0RfUVVJWl9BVFRFTVBUIiB2YWx1ZT0i0J/QvtC/0YvRgtC60LAg0L/RgNC+0LnRgtC4INC+0L/RgNC+0YE6Ii8+DQoJCTx1aXRleHQgbmFtZT0iUVVJWlBPRF9RVUlaX0FUVEVNUFRfVkFMVUUiIHZhbHVlPSIlbiDQuNC3ICV0Ii8+DQoJCTx1aXRleHQgbmFtZT0iUVVJWlBPRF9RVUlaX1NDT1JFIiB2YWx1ZT0i0J3QsNCx0YDQsNC90L4g0LHQsNC70LvQvtCyOiIvPg0KCQk8dWl0ZXh0IG5hbWU9IlFVSVpQT0RfUVVJWl9QQVNTU0NPUkUiIHZhbHVlPSLQn9GA0L7RhdC+0LTQvdC+0Lkg0YDQtdC30YPQu9GM0YLQsNGCOiIvPg0KCQk8dWl0ZXh0IG5hbWU9IlFVSVpQT0RfUVVJWl9NQVhTQ09SRSIgdmFsdWU9ItCc0LDQutGB0LjQvNCw0LvRjNC90YvQuSDRgNC10LfRg9C70YzRgtCw0YI6Ii8+DQoJCTx1aXRleHQgbmFtZT0iUVVJWlBPRF9RVUVTQVRNUFRfU1RSIiB2YWx1ZT0i0J/QvtC/0YvRgtC60LA6ICVuINC40LcgJXQiLz4NCgkJPHVpdGV4dCBuYW1lPSJRVUlaUE9EX1FVRVNUWVBFX1NUUiIgdmFsdWU9ItCi0LjQvzogJXMiLz4NCgkJPHVpdGV4dCBuYW1lPSJRVUlaUE9EX1FVRVNUWVBFX0dSRCIgdmFsdWU9ItChINC+0YbQtdC90LrQvtC5Ii8+DQoJCTx1aXRleHQgbmFtZT0iUVVJWlBPRF9RVUVTVFlQRV9TVlkiIHZhbHVlPSLQntCx0LfQvtGAIi8+DQoJCTx1aXRleHQgbmFtZT0iUVVJWlBPRF9RVUlaQVRNUFRfSU5GIiB2YWx1ZT0i0JHQvtC70YzRiNC+0LUg0YfQuNGB0LvQviIvPg0KCQk8dWl0ZXh0IG5hbWU9IlFVSVpQT0RfUVVFU0FUTVBUX0lORiIgdmFsdWU9ItCR0L7Qu9GM0YjQvtC1INGH0LjRgdC70L4iLz4NCgkJPHVpdGV4dCBuYW1lPSJXQVJOSU5HTVNHX1lFU1NUUklORyIgdmFsdWU9ItCU0LAiLz4NCgkJPHVpdGV4dCBuYW1lPSJXQVJOSU5HTVNHX05PU1RSSU5HIiB2YWx1ZT0i0J3QtdGCIi8+DQoJCTx1aXRleHQgbmFtZT0iV0FSTklOR01TR19USVRMRVNUUklORyIgdmFsdWU9ItCf0YDQtdC00YPQv9GA0LXQttC00LXQvdC40LUg0L4g0L3QsNCy0LjQs9Cw0YbQuNC4INCyINC+0L/RgNC+0YHQtSIvPg0KCQk8dWl0ZXh0IG5hbWU9IldBUk5JTkdNU0dfTVNHU1RSSU5HIiB2YWx1ZT0i0JIg0L7Qv9GA0L7RgdC1INC+0YHRgtCw0LvQuNGB0Ywg0L3QtdC+0YLQstC10YfQtdC90L3Ri9C1INCy0L7Qv9GA0L7RgdGLLtCd0LDQttCw0YLQuNC1INC60L3QvtC/0LrQuCAmcXVvdDvQlNCwJnF1b3Q7INC/0YDQuNCy0LXQtNC10YIg0Log0LfQsNC60YDRi9GC0LjRjiDQvtC/0YDQvtGB0LAuINCd0LDQttCw0YLQuNC1INC60L3QvtC/0LrQuCAmcXVvdDvQndC10YImcXVvdDsg0L/RgNC+0LTQvtC70LbQuNGCINC+0L/RgNC+0YEuIi8+DQoJCTx1aXRleHQgbmFtZT0iSU5GT1JNQVRJT05fSDI2NF9GTEFTSFBMQVlFUiIgdmFsdWU9ItCi0LXQutGD0YnQsNGPINCy0LXRgNGB0LjRjyDQv9GA0L7QuNCz0YDRi9Cy0LDRgtC10LvRjyBGbGFzaCBQbGF5ZXIsINGD0YHRgtCw0L3QvtCy0LvQtdC90L3QsNGPINC90LAg0Y3RgtC+0Lwg0LrQvtC80L/RjNGO0YLQtdGA0LUsINC90LUg0L/QvtC00LTQtdGA0LbQuNCy0LDQtdGCINGN0YLQviDQstC40LTQtdC+LiDQqdC10LvQutC90LjRgtC1INCyINC+0LHQu9Cw0YHRgtC4INCy0LjQtNC10L4sINGH0YLQvtCx0Ysg0LfQsNCz0YDRg9C30LjRgtGMINC/0L7RgdC70LXQtNC90Y7RjiDQstC10YDRgdC40Y4g0L/RgNC+0LjQs9GA0YvQstCw0YLQtdC70Y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Qn9C+0LrQsNC30YvQstCw0YLRjCDQstGA0LXQt9C60YMg0YPRh9Cw0YHRgtC90LjQutCw0LwiLz4NCgkJPHVpdGV4dCBuYW1lPSJNVVRFIiB2YWx1ZT0i0J7RgtC60LvRjtGH0LjRgtGMINC30LLRg9C6Ii8+DQoJCTx1aXRleHQgbmFtZT0iRE9DV1JBUF9USVRMRSIgdmFsdWU9ItCS0LvQvtC20LXQvdC40LUg0LIg0YTQsNC50LsgQWRvYmUgUHJlc2VudGVyIi8+DQoJCTx1aXRleHQgbmFtZT0iRE9DV1JBUF9NU0ciIHZhbHVlPSLQodC+0YXRgNCw0L3QuNGC0Ywg0LIg0L/QsNC/0LrRgyAmcXVvdDvQnNC+0Lkg0LrQvtC80L/RjNGO0YLQtdGAJnF1b3Q7Ii8+DQoJCTx1aXRleHQgbmFtZT0iRE9DV1JBUF9QUk9NUFQiIHZhbHVlPSLQqdC10LvQutC90YPRgtGMINC00LvRjyDQt9Cw0LPRgNGD0LfQutC4Ii8+DQoJPC9sYW5ndWFnZT4NCjwvY29uZmlndXJhdGlvbj4NCiAg"/>
  <p:tag name="MMPROD_UIDATA" val="&lt;database version=&quot;10.0&quot;&gt;&lt;object type=&quot;1&quot; unique_id=&quot;10001&quot;&gt;&lt;property id=&quot;20141&quot; value=&quot;cycle3_SeT&quot;/&gt;&lt;object type=&quot;2&quot; unique_id=&quot;10002&quot;&gt;&lt;object type=&quot;3&quot; unique_id=&quot;16038&quot;&gt;&lt;property id=&quot;20148&quot; value=&quot;5&quot;/&gt;&lt;property id=&quot;20300&quot; value=&quot;Diapositive 1&quot;/&gt;&lt;property id=&quot;20307&quot; value=&quot;277&quot;/&gt;&lt;/object&gt;&lt;object type=&quot;3&quot; unique_id=&quot;16039&quot;&gt;&lt;property id=&quot;20148&quot; value=&quot;5&quot;/&gt;&lt;property id=&quot;20300&quot; value=&quot;Diapositive 2&quot;/&gt;&lt;property id=&quot;20307&quot; value=&quot;278&quot;/&gt;&lt;/object&gt;&lt;object type=&quot;3&quot; unique_id=&quot;16108&quot;&gt;&lt;property id=&quot;20148&quot; value=&quot;5&quot;/&gt;&lt;property id=&quot;20300&quot; value=&quot;Diapositive 3&quot;/&gt;&lt;property id=&quot;20307&quot; value=&quot;279&quot;/&gt;&lt;/object&gt;&lt;object type=&quot;3&quot; unique_id=&quot;16109&quot;&gt;&lt;property id=&quot;20148&quot; value=&quot;5&quot;/&gt;&lt;property id=&quot;20300&quot; value=&quot;Diapositive 4&quot;/&gt;&lt;property id=&quot;20307&quot; value=&quot;280&quot;/&gt;&lt;/object&gt;&lt;object type=&quot;3&quot; unique_id=&quot;16110&quot;&gt;&lt;property id=&quot;20148&quot; value=&quot;5&quot;/&gt;&lt;property id=&quot;20300&quot; value=&quot;Diapositive 5&quot;/&gt;&lt;property id=&quot;20307&quot; value=&quot;281&quot;/&gt;&lt;/object&gt;&lt;object type=&quot;3&quot; unique_id=&quot;16625&quot;&gt;&lt;property id=&quot;20148&quot; value=&quot;5&quot;/&gt;&lt;property id=&quot;20300&quot; value=&quot;Diapositive 6&quot;/&gt;&lt;property id=&quot;20307&quot; value=&quot;294&quot;/&gt;&lt;/object&gt;&lt;object type=&quot;3&quot; unique_id=&quot;16626&quot;&gt;&lt;property id=&quot;20148&quot; value=&quot;5&quot;/&gt;&lt;property id=&quot;20300&quot; value=&quot;Diapositive 7&quot;/&gt;&lt;property id=&quot;20307&quot; value=&quot;295&quot;/&gt;&lt;/object&gt;&lt;object type=&quot;3&quot; unique_id=&quot;16627&quot;&gt;&lt;property id=&quot;20148&quot; value=&quot;5&quot;/&gt;&lt;property id=&quot;20300&quot; value=&quot;Diapositive 8&quot;/&gt;&lt;property id=&quot;20307&quot; value=&quot;296&quot;/&gt;&lt;/object&gt;&lt;object type=&quot;3&quot; unique_id=&quot;16628&quot;&gt;&lt;property id=&quot;20148&quot; value=&quot;5&quot;/&gt;&lt;property id=&quot;20300&quot; value=&quot;Diapositive 9&quot;/&gt;&lt;property id=&quot;20307&quot; value=&quot;297&quot;/&gt;&lt;/object&gt;&lt;object type=&quot;3&quot; unique_id=&quot;16629&quot;&gt;&lt;property id=&quot;20148&quot; value=&quot;5&quot;/&gt;&lt;property id=&quot;20300&quot; value=&quot;Diapositive 10&quot;/&gt;&lt;property id=&quot;20307&quot; value=&quot;298&quot;/&gt;&lt;/object&gt;&lt;object type=&quot;3&quot; unique_id=&quot;16630&quot;&gt;&lt;property id=&quot;20148&quot; value=&quot;5&quot;/&gt;&lt;property id=&quot;20300&quot; value=&quot;Diapositive 11&quot;/&gt;&lt;property id=&quot;20307&quot; value=&quot;299&quot;/&gt;&lt;/object&gt;&lt;object type=&quot;3&quot; unique_id=&quot;16631&quot;&gt;&lt;property id=&quot;20148&quot; value=&quot;5&quot;/&gt;&lt;property id=&quot;20300&quot; value=&quot;Diapositive 12&quot;/&gt;&lt;property id=&quot;20307&quot; value=&quot;300&quot;/&gt;&lt;/object&gt;&lt;object type=&quot;3&quot; unique_id=&quot;16632&quot;&gt;&lt;property id=&quot;20148&quot; value=&quot;5&quot;/&gt;&lt;property id=&quot;20300&quot; value=&quot;Diapositive 13&quot;/&gt;&lt;property id=&quot;20307&quot; value=&quot;301&quot;/&gt;&lt;/object&gt;&lt;object type=&quot;3&quot; unique_id=&quot;16633&quot;&gt;&lt;property id=&quot;20148&quot; value=&quot;5&quot;/&gt;&lt;property id=&quot;20300&quot; value=&quot;Diapositive 14&quot;/&gt;&lt;property id=&quot;20307&quot; value=&quot;302&quot;/&gt;&lt;/object&gt;&lt;object type=&quot;3&quot; unique_id=&quot;16634&quot;&gt;&lt;property id=&quot;20148&quot; value=&quot;5&quot;/&gt;&lt;property id=&quot;20300&quot; value=&quot;Diapositive 15&quot;/&gt;&lt;property id=&quot;20307&quot; value=&quot;303&quot;/&gt;&lt;/object&gt;&lt;object type=&quot;3&quot; unique_id=&quot;16635&quot;&gt;&lt;property id=&quot;20148&quot; value=&quot;5&quot;/&gt;&lt;property id=&quot;20300&quot; value=&quot;Diapositive 16&quot;/&gt;&lt;property id=&quot;20307&quot; value=&quot;304&quot;/&gt;&lt;/object&gt;&lt;object type=&quot;3&quot; unique_id=&quot;16636&quot;&gt;&lt;property id=&quot;20148&quot; value=&quot;5&quot;/&gt;&lt;property id=&quot;20300&quot; value=&quot;Diapositive 17&quot;/&gt;&lt;property id=&quot;20307&quot; value=&quot;305&quot;/&gt;&lt;/object&gt;&lt;/object&gt;&lt;object type=&quot;8&quot; unique_id=&quot;10016&quot;&gt;&lt;/object&gt;&lt;object type=&quot;4&quot; unique_id=&quot;13231&quot;&gt;&lt;/object&gt;&lt;object type=&quot;10&quot; unique_id=&quot;13232&quot;&gt;&lt;object type=&quot;11&quot; unique_id=&quot;13233&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9&quot;/&gt;&lt;lineCharCount val=&quot;16&quot;/&gt;&lt;lineCharCount val=&quot;17&quot;/&gt;&lt;lineCharCount val=&quot;17&quot;/&gt;&lt;lineCharCount val=&quot;16&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PRESENTER_SHAPEINFO" val="&lt;ThreeDShapeInfo&gt;&lt;uuid val=&quot;{9C486E17-6EDE-4752-AC46-276253035AF6}&quot;/&gt;&lt;isInvalidForFieldText val=&quot;0&quot;/&gt;&lt;Image&gt;&lt;filename val=&quot;C:\Users\elias\AppData\Local\Temp\~Ca21AB\data\asimages\{9C486E17-6EDE-4752-AC46-276253035AF6}_5.png&quot;/&gt;&lt;left val=&quot;63&quot;/&gt;&lt;top val=&quot;-10&quot;/&gt;&lt;width val=&quot;897&quot;/&gt;&lt;height val=&quot;81&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PRESENTER_SHAPEINFO" val="&lt;ThreeDShapeInfo&gt;&lt;uuid val=&quot;{9C486E17-6EDE-4752-AC46-276253035AF6}&quot;/&gt;&lt;isInvalidForFieldText val=&quot;0&quot;/&gt;&lt;Image&gt;&lt;filename val=&quot;C:\Users\elias\AppData\Local\Temp\~Ca21AB\data\asimages\{9C486E17-6EDE-4752-AC46-276253035AF6}_5.png&quot;/&gt;&lt;left val=&quot;63&quot;/&gt;&lt;top val=&quot;-10&quot;/&gt;&lt;width val=&quot;897&quot;/&gt;&lt;height val=&quot;81&quot;/&gt;&lt;hasText val=&quot;1&quot;/&gt;&lt;/Image&gt;&lt;/ThreeDShapeInfo&gt;"/>
</p:tagLst>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2.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3.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4.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5.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6.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7.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8.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9.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Props1.xml><?xml version="1.0" encoding="utf-8"?>
<ds:datastoreItem xmlns:ds="http://schemas.openxmlformats.org/officeDocument/2006/customXml" ds:itemID="{DF18B5BB-5F95-4913-9B5C-04DE5D006AF2}">
  <ds:schemaRefs>
    <ds:schemaRef ds:uri="http://schemas.microsoft.com/edu/athena"/>
  </ds:schemaRefs>
</ds:datastoreItem>
</file>

<file path=customXml/itemProps2.xml><?xml version="1.0" encoding="utf-8"?>
<ds:datastoreItem xmlns:ds="http://schemas.openxmlformats.org/officeDocument/2006/customXml" ds:itemID="{E1544315-15DA-4051-9125-564C99195386}">
  <ds:schemaRefs>
    <ds:schemaRef ds:uri="http://schemas.microsoft.com/edu/athena"/>
  </ds:schemaRefs>
</ds:datastoreItem>
</file>

<file path=customXml/itemProps3.xml><?xml version="1.0" encoding="utf-8"?>
<ds:datastoreItem xmlns:ds="http://schemas.openxmlformats.org/officeDocument/2006/customXml" ds:itemID="{76594AA8-330B-48FC-B77A-708515CB19B3}">
  <ds:schemaRefs>
    <ds:schemaRef ds:uri="http://schemas.microsoft.com/edu/athena"/>
  </ds:schemaRefs>
</ds:datastoreItem>
</file>

<file path=customXml/itemProps4.xml><?xml version="1.0" encoding="utf-8"?>
<ds:datastoreItem xmlns:ds="http://schemas.openxmlformats.org/officeDocument/2006/customXml" ds:itemID="{D830526C-AA2F-4F08-80BF-DFE38EAC85EB}">
  <ds:schemaRefs>
    <ds:schemaRef ds:uri="http://schemas.microsoft.com/edu/athena"/>
  </ds:schemaRefs>
</ds:datastoreItem>
</file>

<file path=customXml/itemProps5.xml><?xml version="1.0" encoding="utf-8"?>
<ds:datastoreItem xmlns:ds="http://schemas.openxmlformats.org/officeDocument/2006/customXml" ds:itemID="{46048C5F-D41B-457A-9960-1EEAD3D38AA5}">
  <ds:schemaRefs>
    <ds:schemaRef ds:uri="http://schemas.microsoft.com/edu/athena"/>
  </ds:schemaRefs>
</ds:datastoreItem>
</file>

<file path=customXml/itemProps6.xml><?xml version="1.0" encoding="utf-8"?>
<ds:datastoreItem xmlns:ds="http://schemas.openxmlformats.org/officeDocument/2006/customXml" ds:itemID="{56A82F42-E2EE-4DCB-8A1B-A4A3A01A2008}">
  <ds:schemaRefs>
    <ds:schemaRef ds:uri="http://schemas.microsoft.com/edu/athena"/>
  </ds:schemaRefs>
</ds:datastoreItem>
</file>

<file path=customXml/itemProps7.xml><?xml version="1.0" encoding="utf-8"?>
<ds:datastoreItem xmlns:ds="http://schemas.openxmlformats.org/officeDocument/2006/customXml" ds:itemID="{0E1F295E-8088-42F2-B02C-0E31A72B3A06}">
  <ds:schemaRefs>
    <ds:schemaRef ds:uri="http://schemas.microsoft.com/edu/athena"/>
  </ds:schemaRefs>
</ds:datastoreItem>
</file>

<file path=customXml/itemProps8.xml><?xml version="1.0" encoding="utf-8"?>
<ds:datastoreItem xmlns:ds="http://schemas.openxmlformats.org/officeDocument/2006/customXml" ds:itemID="{41AA83B7-7F24-4F24-9207-78D768C6A34F}">
  <ds:schemaRefs>
    <ds:schemaRef ds:uri="http://schemas.microsoft.com/edu/athena"/>
  </ds:schemaRefs>
</ds:datastoreItem>
</file>

<file path=customXml/itemProps9.xml><?xml version="1.0" encoding="utf-8"?>
<ds:datastoreItem xmlns:ds="http://schemas.openxmlformats.org/officeDocument/2006/customXml" ds:itemID="{D7DBAB6D-1D44-4337-A0E6-68A9277BE821}">
  <ds:schemaRefs>
    <ds:schemaRef ds:uri="http://schemas.microsoft.com/edu/athena"/>
  </ds:schemaRefs>
</ds:datastoreItem>
</file>

<file path=docProps/app.xml><?xml version="1.0" encoding="utf-8"?>
<Properties xmlns="http://schemas.openxmlformats.org/officeDocument/2006/extended-properties" xmlns:vt="http://schemas.openxmlformats.org/officeDocument/2006/docPropsVTypes">
  <Template/>
  <TotalTime>24065</TotalTime>
  <Words>947</Words>
  <Application>Microsoft Office PowerPoint</Application>
  <PresentationFormat>Grand écran</PresentationFormat>
  <Paragraphs>123</Paragraphs>
  <Slides>19</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19</vt:i4>
      </vt:variant>
    </vt:vector>
  </HeadingPairs>
  <TitlesOfParts>
    <vt:vector size="25" baseType="lpstr">
      <vt:lpstr>Arial</vt:lpstr>
      <vt:lpstr>Calibri</vt:lpstr>
      <vt:lpstr>Calibri Light</vt:lpstr>
      <vt:lpstr>Wingdings</vt:lpstr>
      <vt:lpstr>Wingdings 2</vt:lpstr>
      <vt:lpstr>HDOfficeLightV0</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Fiches connaissances</dc:title>
  <dc:creator>Elias BAZAH</dc:creator>
  <cp:lastModifiedBy>Elias</cp:lastModifiedBy>
  <cp:revision>354</cp:revision>
  <dcterms:created xsi:type="dcterms:W3CDTF">2014-12-17T10:41:27Z</dcterms:created>
  <dcterms:modified xsi:type="dcterms:W3CDTF">2017-01-19T21:19:47Z</dcterms:modified>
</cp:coreProperties>
</file>