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8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0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3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4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5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6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63" r:id="rId18"/>
  </p:sldMasterIdLst>
  <p:notesMasterIdLst>
    <p:notesMasterId r:id="rId36"/>
  </p:notesMasterIdLst>
  <p:sldIdLst>
    <p:sldId id="267" r:id="rId19"/>
    <p:sldId id="280" r:id="rId20"/>
    <p:sldId id="268" r:id="rId21"/>
    <p:sldId id="269" r:id="rId22"/>
    <p:sldId id="270" r:id="rId23"/>
    <p:sldId id="271" r:id="rId24"/>
    <p:sldId id="272" r:id="rId25"/>
    <p:sldId id="281" r:id="rId26"/>
    <p:sldId id="282" r:id="rId27"/>
    <p:sldId id="275" r:id="rId28"/>
    <p:sldId id="276" r:id="rId29"/>
    <p:sldId id="283" r:id="rId30"/>
    <p:sldId id="284" r:id="rId31"/>
    <p:sldId id="277" r:id="rId32"/>
    <p:sldId id="285" r:id="rId33"/>
    <p:sldId id="278" r:id="rId34"/>
    <p:sldId id="279" r:id="rId35"/>
  </p:sldIdLst>
  <p:sldSz cx="12192000" cy="6858000"/>
  <p:notesSz cx="6858000" cy="9144000"/>
  <p:custDataLst>
    <p:tags r:id="rId3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seigner la technologie" id="{AB05E03B-3FBC-497B-955A-020A13430859}">
          <p14:sldIdLst>
            <p14:sldId id="267"/>
            <p14:sldId id="280"/>
            <p14:sldId id="268"/>
            <p14:sldId id="269"/>
            <p14:sldId id="270"/>
            <p14:sldId id="271"/>
            <p14:sldId id="272"/>
            <p14:sldId id="281"/>
            <p14:sldId id="282"/>
            <p14:sldId id="275"/>
            <p14:sldId id="276"/>
            <p14:sldId id="283"/>
            <p14:sldId id="284"/>
            <p14:sldId id="277"/>
            <p14:sldId id="285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D" initials="CD" lastIdx="1" clrIdx="0">
    <p:extLst>
      <p:ext uri="{19B8F6BF-5375-455C-9EA6-DF929625EA0E}">
        <p15:presenceInfo xmlns:p15="http://schemas.microsoft.com/office/powerpoint/2012/main" userId="925dab55d78c3a70" providerId="Windows Live"/>
      </p:ext>
    </p:extLst>
  </p:cmAuthor>
  <p:cmAuthor id="2" name="Elias BAZAH" initials="EB" lastIdx="3" clrIdx="1">
    <p:extLst>
      <p:ext uri="{19B8F6BF-5375-455C-9EA6-DF929625EA0E}">
        <p15:presenceInfo xmlns:p15="http://schemas.microsoft.com/office/powerpoint/2012/main" userId="cf321e29b41abc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23B"/>
    <a:srgbClr val="FFFFFF"/>
    <a:srgbClr val="B2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Master" Target="slideMasters/slideMaster1.xml"/><Relationship Id="rId26" Type="http://schemas.openxmlformats.org/officeDocument/2006/relationships/slide" Target="slides/slide8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6BA4-CC61-4E52-9DF4-9D13B9A73144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EDF2D-88EC-41AB-B9EC-0C1B59EC40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688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4696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8801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7323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333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114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224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76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6454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18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07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98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3463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871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169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25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71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84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20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7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6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1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6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0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D37B8-B677-4826-901C-DF020591D9E0}" type="datetimeFigureOut">
              <a:rPr lang="fr-FR" smtClean="0"/>
              <a:t>28/11/2015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customXml" Target="../../customXml/item1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image" Target="../media/image4.png"/><Relationship Id="rId2" Type="http://schemas.openxmlformats.org/officeDocument/2006/relationships/tags" Target="../tags/tag91.xml"/><Relationship Id="rId1" Type="http://schemas.openxmlformats.org/officeDocument/2006/relationships/customXml" Target="../../customXml/item4.xml"/><Relationship Id="rId6" Type="http://schemas.openxmlformats.org/officeDocument/2006/relationships/tags" Target="../tags/tag95.xml"/><Relationship Id="rId11" Type="http://schemas.openxmlformats.org/officeDocument/2006/relationships/image" Target="../media/image3.png"/><Relationship Id="rId5" Type="http://schemas.openxmlformats.org/officeDocument/2006/relationships/tags" Target="../tags/tag94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image" Target="../media/image3.png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98.xml"/><Relationship Id="rId1" Type="http://schemas.openxmlformats.org/officeDocument/2006/relationships/customXml" Target="../../customXml/item14.xml"/><Relationship Id="rId6" Type="http://schemas.openxmlformats.org/officeDocument/2006/relationships/tags" Target="../tags/tag10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../media/image4.png"/><Relationship Id="rId2" Type="http://schemas.openxmlformats.org/officeDocument/2006/relationships/tags" Target="../tags/tag107.xml"/><Relationship Id="rId1" Type="http://schemas.openxmlformats.org/officeDocument/2006/relationships/customXml" Target="../../customXml/item7.xml"/><Relationship Id="rId6" Type="http://schemas.openxmlformats.org/officeDocument/2006/relationships/tags" Target="../tags/tag111.xml"/><Relationship Id="rId11" Type="http://schemas.openxmlformats.org/officeDocument/2006/relationships/image" Target="../media/image3.png"/><Relationship Id="rId5" Type="http://schemas.openxmlformats.org/officeDocument/2006/relationships/tags" Target="../tags/tag110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109.xml"/><Relationship Id="rId9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" Type="http://schemas.openxmlformats.org/officeDocument/2006/relationships/customXml" Target="../../customXml/item2.xml"/><Relationship Id="rId6" Type="http://schemas.openxmlformats.org/officeDocument/2006/relationships/tags" Target="../tags/tag118.xml"/><Relationship Id="rId11" Type="http://schemas.openxmlformats.org/officeDocument/2006/relationships/image" Target="../media/image4.png"/><Relationship Id="rId5" Type="http://schemas.openxmlformats.org/officeDocument/2006/relationships/tags" Target="../tags/tag117.xml"/><Relationship Id="rId10" Type="http://schemas.openxmlformats.org/officeDocument/2006/relationships/image" Target="../media/image3.png"/><Relationship Id="rId4" Type="http://schemas.openxmlformats.org/officeDocument/2006/relationships/tags" Target="../tags/tag116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2" Type="http://schemas.openxmlformats.org/officeDocument/2006/relationships/tags" Target="../tags/tag120.xml"/><Relationship Id="rId1" Type="http://schemas.openxmlformats.org/officeDocument/2006/relationships/customXml" Target="../../customXml/item8.xml"/><Relationship Id="rId6" Type="http://schemas.openxmlformats.org/officeDocument/2006/relationships/tags" Target="../tags/tag124.xml"/><Relationship Id="rId11" Type="http://schemas.openxmlformats.org/officeDocument/2006/relationships/image" Target="../media/image4.png"/><Relationship Id="rId5" Type="http://schemas.openxmlformats.org/officeDocument/2006/relationships/tags" Target="../tags/tag123.xml"/><Relationship Id="rId10" Type="http://schemas.openxmlformats.org/officeDocument/2006/relationships/image" Target="../media/image3.png"/><Relationship Id="rId4" Type="http://schemas.openxmlformats.org/officeDocument/2006/relationships/tags" Target="../tags/tag122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image" Target="../media/image4.png"/><Relationship Id="rId2" Type="http://schemas.openxmlformats.org/officeDocument/2006/relationships/tags" Target="../tags/tag126.xml"/><Relationship Id="rId1" Type="http://schemas.openxmlformats.org/officeDocument/2006/relationships/customXml" Target="../../customXml/item17.xml"/><Relationship Id="rId6" Type="http://schemas.openxmlformats.org/officeDocument/2006/relationships/tags" Target="../tags/tag130.xml"/><Relationship Id="rId11" Type="http://schemas.openxmlformats.org/officeDocument/2006/relationships/image" Target="../media/image3.png"/><Relationship Id="rId5" Type="http://schemas.openxmlformats.org/officeDocument/2006/relationships/tags" Target="../tags/tag129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128.xml"/><Relationship Id="rId9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tags" Target="../tags/tag133.xml"/><Relationship Id="rId1" Type="http://schemas.openxmlformats.org/officeDocument/2006/relationships/customXml" Target="../../customXml/item9.xml"/><Relationship Id="rId6" Type="http://schemas.openxmlformats.org/officeDocument/2006/relationships/tags" Target="../tags/tag137.xml"/><Relationship Id="rId11" Type="http://schemas.openxmlformats.org/officeDocument/2006/relationships/image" Target="../media/image4.png"/><Relationship Id="rId5" Type="http://schemas.openxmlformats.org/officeDocument/2006/relationships/tags" Target="../tags/tag136.xml"/><Relationship Id="rId10" Type="http://schemas.openxmlformats.org/officeDocument/2006/relationships/image" Target="../media/image3.png"/><Relationship Id="rId4" Type="http://schemas.openxmlformats.org/officeDocument/2006/relationships/tags" Target="../tags/tag135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image" Target="../media/image4.png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image" Target="../media/image3.png"/><Relationship Id="rId2" Type="http://schemas.openxmlformats.org/officeDocument/2006/relationships/tags" Target="../tags/tag139.xml"/><Relationship Id="rId1" Type="http://schemas.openxmlformats.org/officeDocument/2006/relationships/customXml" Target="../../customXml/item15.xml"/><Relationship Id="rId6" Type="http://schemas.openxmlformats.org/officeDocument/2006/relationships/tags" Target="../tags/tag143.xml"/><Relationship Id="rId11" Type="http://schemas.openxmlformats.org/officeDocument/2006/relationships/notesSlide" Target="../notesSlides/notesSlide17.xml"/><Relationship Id="rId5" Type="http://schemas.openxmlformats.org/officeDocument/2006/relationships/tags" Target="../tags/tag142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customXml" Target="../../customXml/item16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4.png"/><Relationship Id="rId4" Type="http://schemas.openxmlformats.org/officeDocument/2006/relationships/tags" Target="../tags/tag1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5.emf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customXml" Target="../../customXml/item3.xml"/><Relationship Id="rId6" Type="http://schemas.openxmlformats.org/officeDocument/2006/relationships/tags" Target="../tags/tag23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2.xml"/><Relationship Id="rId15" Type="http://schemas.openxmlformats.org/officeDocument/2006/relationships/hyperlink" Target="http://www.education.gouv.fr/pid25535/bulletin_officiel.html?cid_bo=90913" TargetMode="Externa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4.png"/><Relationship Id="rId2" Type="http://schemas.openxmlformats.org/officeDocument/2006/relationships/tags" Target="../tags/tag27.xml"/><Relationship Id="rId1" Type="http://schemas.openxmlformats.org/officeDocument/2006/relationships/customXml" Target="../../customXml/item6.xml"/><Relationship Id="rId6" Type="http://schemas.openxmlformats.org/officeDocument/2006/relationships/tags" Target="../tags/tag31.xml"/><Relationship Id="rId11" Type="http://schemas.openxmlformats.org/officeDocument/2006/relationships/image" Target="../media/image6.png"/><Relationship Id="rId5" Type="http://schemas.openxmlformats.org/officeDocument/2006/relationships/tags" Target="../tags/tag30.xml"/><Relationship Id="rId10" Type="http://schemas.openxmlformats.org/officeDocument/2006/relationships/hyperlink" Target="../Cartes%20mentales/cycle3/comp&#233;tences_SC3C_cycle3.docx" TargetMode="External"/><Relationship Id="rId4" Type="http://schemas.openxmlformats.org/officeDocument/2006/relationships/tags" Target="../tags/tag29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6" Type="http://schemas.openxmlformats.org/officeDocument/2006/relationships/image" Target="../media/image4.png"/><Relationship Id="rId1" Type="http://schemas.openxmlformats.org/officeDocument/2006/relationships/customXml" Target="../../customXml/item10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image" Target="../media/image3.png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image" Target="../media/image3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43.xml"/><Relationship Id="rId16" Type="http://schemas.openxmlformats.org/officeDocument/2006/relationships/slideLayout" Target="../slideLayouts/slideLayout1.xml"/><Relationship Id="rId1" Type="http://schemas.openxmlformats.org/officeDocument/2006/relationships/customXml" Target="../../customXml/item5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image" Target="../media/image4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image" Target="../media/image4.png"/><Relationship Id="rId3" Type="http://schemas.openxmlformats.org/officeDocument/2006/relationships/tags" Target="../tags/tag58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8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customXml" Target="../../customXml/item1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7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3.png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customXml" Target="../../customXml/item13.xml"/><Relationship Id="rId6" Type="http://schemas.openxmlformats.org/officeDocument/2006/relationships/tags" Target="../tags/tag80.xml"/><Relationship Id="rId11" Type="http://schemas.openxmlformats.org/officeDocument/2006/relationships/image" Target="../media/image4.png"/><Relationship Id="rId5" Type="http://schemas.openxmlformats.org/officeDocument/2006/relationships/tags" Target="../tags/tag79.xml"/><Relationship Id="rId10" Type="http://schemas.openxmlformats.org/officeDocument/2006/relationships/image" Target="../media/image3.png"/><Relationship Id="rId4" Type="http://schemas.openxmlformats.org/officeDocument/2006/relationships/tags" Target="../tags/tag78.xml"/><Relationship Id="rId9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image" Target="../media/image3.png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82.xml"/><Relationship Id="rId1" Type="http://schemas.openxmlformats.org/officeDocument/2006/relationships/customXml" Target="../../customXml/item11.xml"/><Relationship Id="rId6" Type="http://schemas.openxmlformats.org/officeDocument/2006/relationships/tags" Target="../tags/tag86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1186927" y="1027212"/>
            <a:ext cx="93663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Un programme officiel :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 </a:t>
            </a:r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  <p:pic>
        <p:nvPicPr>
          <p:cNvPr id="7" name="Image 6" descr="logo_blog_resii_20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218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0914" y="4514651"/>
            <a:ext cx="3364286" cy="151521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47467" y="5125463"/>
            <a:ext cx="50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8152" y="3426042"/>
            <a:ext cx="3039035" cy="11079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Consolidation</a:t>
            </a:r>
            <a:endParaRPr lang="fr-F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197" y="5776664"/>
            <a:ext cx="454765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fr-FR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 </a:t>
            </a:r>
            <a:r>
              <a:rPr lang="fr-FR" sz="1600" b="1" dirty="0"/>
              <a:t>26 novembre 2015 arrêté du </a:t>
            </a:r>
            <a:r>
              <a:rPr lang="fr-FR" sz="1600" b="1" dirty="0" smtClean="0"/>
              <a:t>9-11-2015</a:t>
            </a:r>
          </a:p>
          <a:p>
            <a:r>
              <a:rPr lang="fr-FR" sz="1600" b="1" dirty="0" smtClean="0"/>
              <a:t>J.O</a:t>
            </a:r>
            <a:r>
              <a:rPr lang="fr-FR" sz="1600" b="1" dirty="0"/>
              <a:t>. du 24-11-2015 </a:t>
            </a:r>
            <a:endParaRPr lang="fr-FR" sz="1600" b="1" dirty="0" smtClean="0"/>
          </a:p>
          <a:p>
            <a:r>
              <a:rPr lang="fr-FR" sz="1600" b="1" dirty="0" smtClean="0"/>
              <a:t>Bulletin </a:t>
            </a:r>
            <a:r>
              <a:rPr lang="fr-FR" sz="1600" b="1" dirty="0"/>
              <a:t>officiel spécial n°10 du 19 novembre 2015</a:t>
            </a:r>
            <a:endParaRPr lang="fr-FR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454994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62582"/>
            <a:ext cx="4292394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Matière, mouvement, énergie, information</a:t>
            </a:r>
          </a:p>
        </p:txBody>
      </p:sp>
      <p:sp>
        <p:nvSpPr>
          <p:cNvPr id="15" name="Rectangle 14"/>
          <p:cNvSpPr/>
          <p:nvPr>
            <p:custDataLst>
              <p:tags r:id="rId6"/>
            </p:custDataLst>
          </p:nvPr>
        </p:nvSpPr>
        <p:spPr>
          <a:xfrm>
            <a:off x="1160992" y="3603152"/>
            <a:ext cx="3830921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i="1" dirty="0"/>
              <a:t>Identifier un signal et une information</a:t>
            </a:r>
          </a:p>
        </p:txBody>
      </p: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1118310" y="4351706"/>
            <a:ext cx="10685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Introduire de façon simple la notion de signal </a:t>
            </a:r>
            <a:r>
              <a:rPr lang="fr-FR" sz="1600" b="1" dirty="0" smtClean="0"/>
              <a:t>et d’information </a:t>
            </a:r>
            <a:r>
              <a:rPr lang="fr-FR" sz="1600" b="1" dirty="0"/>
              <a:t>en utilisant des situations de la </a:t>
            </a:r>
            <a:r>
              <a:rPr lang="fr-FR" sz="1600" b="1" dirty="0" smtClean="0"/>
              <a:t>vie courante </a:t>
            </a:r>
            <a:r>
              <a:rPr lang="fr-FR" sz="1600" b="1" dirty="0"/>
              <a:t>: feux de circulation, voyant de </a:t>
            </a:r>
            <a:r>
              <a:rPr lang="fr-FR" sz="1600" b="1" dirty="0" smtClean="0"/>
              <a:t>charge d’un </a:t>
            </a:r>
            <a:r>
              <a:rPr lang="fr-FR" sz="1600" b="1" dirty="0"/>
              <a:t>appareil, alarme sonore, téléphone</a:t>
            </a:r>
            <a:r>
              <a:rPr lang="fr-FR" sz="1600" b="1" dirty="0" smtClean="0"/>
              <a:t>… </a:t>
            </a:r>
            <a:endParaRPr lang="fr-FR" sz="1600" b="1" dirty="0"/>
          </a:p>
          <a:p>
            <a:r>
              <a:rPr lang="fr-FR" sz="1600" b="1" dirty="0"/>
              <a:t>Élément minimum d’information (oui/non) </a:t>
            </a:r>
            <a:r>
              <a:rPr lang="fr-FR" sz="1600" b="1" dirty="0" smtClean="0"/>
              <a:t>et représentation </a:t>
            </a:r>
            <a:r>
              <a:rPr lang="fr-FR" sz="1600" b="1" dirty="0"/>
              <a:t>par 0, 1.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22" name="Rectangle 21"/>
          <p:cNvSpPr/>
          <p:nvPr>
            <p:custDataLst>
              <p:tags r:id="rId8"/>
            </p:custDataLst>
          </p:nvPr>
        </p:nvSpPr>
        <p:spPr>
          <a:xfrm>
            <a:off x="1588926" y="2134100"/>
            <a:ext cx="104999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» </a:t>
            </a:r>
            <a:r>
              <a:rPr lang="fr-FR" sz="1400" dirty="0"/>
              <a:t>Exemples de sources d’énergie utilisées par les êtres humains : charbon, pétrole, bois, uranium, aliments, vent, Soleil, eau et barrage, pile… </a:t>
            </a:r>
            <a:endParaRPr lang="fr-FR" sz="1400" dirty="0" smtClean="0"/>
          </a:p>
          <a:p>
            <a:r>
              <a:rPr lang="fr-FR" sz="1400" dirty="0" smtClean="0"/>
              <a:t>» </a:t>
            </a:r>
            <a:r>
              <a:rPr lang="fr-FR" sz="1400" dirty="0"/>
              <a:t>Notion d’énergie renouvelable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» </a:t>
            </a:r>
            <a:r>
              <a:rPr lang="fr-FR" sz="1400" dirty="0"/>
              <a:t>Identifier quelques éléments d’une chaine d’énergie domestique simple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» </a:t>
            </a:r>
            <a:r>
              <a:rPr lang="fr-FR" sz="1400" dirty="0"/>
              <a:t>Quelques dispositifs visant à économiser la consommation d’énergie.</a:t>
            </a:r>
            <a:endParaRPr lang="fr-FR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963705" y="1488160"/>
            <a:ext cx="94712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Reconnaitre les situations où l’énergie est stockée, transformée, utilisée. La fabrication et le fonctionnement d’un objet technique nécessitent de l’énergie. 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693741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58617"/>
            <a:ext cx="103675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Le vivant</a:t>
            </a:r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>
          <a:xfrm>
            <a:off x="1078655" y="1207708"/>
            <a:ext cx="10848886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Classer les organismes, exploiter les liens de parenté pour comprendre et expliquer l’évolution des Organismes</a:t>
            </a: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74958" y="1694519"/>
            <a:ext cx="9731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Unité, diversité des organismes vivants</a:t>
            </a:r>
            <a:endParaRPr lang="fr-FR" sz="1600" b="1" dirty="0" smtClean="0"/>
          </a:p>
        </p:txBody>
      </p:sp>
      <p:sp>
        <p:nvSpPr>
          <p:cNvPr id="6" name="Rectangle 5"/>
          <p:cNvSpPr/>
          <p:nvPr>
            <p:custDataLst>
              <p:tags r:id="rId8"/>
            </p:custDataLst>
          </p:nvPr>
        </p:nvSpPr>
        <p:spPr>
          <a:xfrm>
            <a:off x="1132444" y="3993218"/>
            <a:ext cx="10820338" cy="646331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Expliquer les besoins variables en aliments de l’être humain ; </a:t>
            </a:r>
            <a:r>
              <a:rPr lang="fr-FR" b="1" i="1" dirty="0" smtClean="0"/>
              <a:t>l’origine et </a:t>
            </a:r>
            <a:r>
              <a:rPr lang="fr-FR" b="1" i="1" dirty="0"/>
              <a:t>les techniques mises en œuvre pour transformer et conserver les aliments</a:t>
            </a:r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>
          <a:xfrm>
            <a:off x="1156996" y="4739125"/>
            <a:ext cx="97670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Les fonctions de nutrition qu’elles s’intègrent et répondent aux besoins de l’organisme.</a:t>
            </a:r>
            <a:endParaRPr lang="fr-FR" sz="1600" b="1" dirty="0"/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1553722" y="2012477"/>
            <a:ext cx="1043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Reconnaitre une cellule </a:t>
            </a:r>
            <a:endParaRPr lang="fr-FR" sz="1400" b="1" dirty="0" smtClean="0"/>
          </a:p>
          <a:p>
            <a:r>
              <a:rPr lang="fr-FR" sz="1400" dirty="0" smtClean="0"/>
              <a:t>» </a:t>
            </a:r>
            <a:r>
              <a:rPr lang="fr-FR" sz="1400" dirty="0"/>
              <a:t>La cellule, unité structurelle du </a:t>
            </a:r>
            <a:r>
              <a:rPr lang="fr-FR" sz="1400" dirty="0" smtClean="0"/>
              <a:t>vivant</a:t>
            </a:r>
          </a:p>
          <a:p>
            <a:endParaRPr lang="fr-FR" sz="1400" dirty="0" smtClean="0"/>
          </a:p>
          <a:p>
            <a:r>
              <a:rPr lang="fr-FR" sz="1400" b="1" dirty="0" smtClean="0"/>
              <a:t>Utiliser </a:t>
            </a:r>
            <a:r>
              <a:rPr lang="fr-FR" sz="1400" b="1" dirty="0"/>
              <a:t>différents critères pour classer les êtres vivants ; </a:t>
            </a:r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identifier </a:t>
            </a:r>
            <a:r>
              <a:rPr lang="fr-FR" sz="1400" b="1" dirty="0"/>
              <a:t>des liens de parenté entre des organismes. Identifier les changements des peuplements de la Terre au cours du temps</a:t>
            </a:r>
            <a:r>
              <a:rPr lang="fr-FR" sz="1400" b="1" dirty="0" smtClean="0"/>
              <a:t>.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» Diversités actuelle et passée des espèces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» </a:t>
            </a:r>
            <a:r>
              <a:rPr lang="fr-FR" sz="1400" dirty="0"/>
              <a:t>Évolution des espèces vivantes.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55377" y="5230523"/>
            <a:ext cx="108383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Établir une relation entre l’activité, l’âge, les conditions de l’environnement et les besoins de l’organisme</a:t>
            </a:r>
            <a:r>
              <a:rPr lang="fr-FR" sz="1400" b="1" dirty="0" smtClean="0"/>
              <a:t>.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» Apports alimentaires : qualité et quantité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» Origine des aliments consommés : un exemple d’élevage, un exemple </a:t>
            </a:r>
            <a:r>
              <a:rPr lang="fr-FR" sz="1400" dirty="0" smtClean="0"/>
              <a:t>de culture</a:t>
            </a:r>
            <a:endParaRPr lang="fr-FR" sz="1400" dirty="0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124389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58617"/>
            <a:ext cx="103675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Le vivant</a:t>
            </a:r>
          </a:p>
        </p:txBody>
      </p:sp>
      <p:sp>
        <p:nvSpPr>
          <p:cNvPr id="15" name="Rectangle 14"/>
          <p:cNvSpPr/>
          <p:nvPr>
            <p:custDataLst>
              <p:tags r:id="rId6"/>
            </p:custDataLst>
          </p:nvPr>
        </p:nvSpPr>
        <p:spPr>
          <a:xfrm>
            <a:off x="1092102" y="3443423"/>
            <a:ext cx="8416343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i="1" dirty="0"/>
              <a:t> Décrire comment les êtres vivants se développent et deviennent aptes à se reproduire</a:t>
            </a:r>
          </a:p>
        </p:txBody>
      </p: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1273600" y="4052211"/>
            <a:ext cx="9731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Identifier et caractériser les modifications </a:t>
            </a:r>
            <a:r>
              <a:rPr lang="fr-FR" sz="1600" b="1" dirty="0" smtClean="0"/>
              <a:t>subies par </a:t>
            </a:r>
            <a:r>
              <a:rPr lang="fr-FR" sz="1600" b="1" dirty="0"/>
              <a:t>un organisme vivant (naissance, croissance</a:t>
            </a:r>
            <a:r>
              <a:rPr lang="fr-FR" sz="1600" b="1" dirty="0" smtClean="0"/>
              <a:t>, capacité </a:t>
            </a:r>
            <a:r>
              <a:rPr lang="fr-FR" sz="1600" b="1" dirty="0"/>
              <a:t>à se reproduire, vieillissement, mort) </a:t>
            </a:r>
            <a:r>
              <a:rPr lang="fr-FR" sz="1600" b="1" dirty="0" smtClean="0"/>
              <a:t>au cours </a:t>
            </a:r>
            <a:r>
              <a:rPr lang="fr-FR" sz="1600" b="1" dirty="0"/>
              <a:t>de sa vie</a:t>
            </a:r>
            <a:endParaRPr lang="fr-FR" sz="1600" b="1" dirty="0" smtClean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80616" y="4589275"/>
            <a:ext cx="10333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» Modifications de l’organisation et </a:t>
            </a:r>
            <a:r>
              <a:rPr lang="fr-FR" sz="1400" dirty="0" smtClean="0"/>
              <a:t>du fonctionnement </a:t>
            </a:r>
            <a:r>
              <a:rPr lang="fr-FR" sz="1400" dirty="0"/>
              <a:t>d’une plante ou d’un </a:t>
            </a:r>
            <a:r>
              <a:rPr lang="fr-FR" sz="1400" dirty="0" smtClean="0"/>
              <a:t>animal au </a:t>
            </a:r>
            <a:r>
              <a:rPr lang="fr-FR" sz="1400" dirty="0"/>
              <a:t>cours du temps, en lien avec sa nutrition</a:t>
            </a:r>
          </a:p>
          <a:p>
            <a:r>
              <a:rPr lang="fr-FR" sz="1400" dirty="0"/>
              <a:t>et sa reproduction.</a:t>
            </a:r>
          </a:p>
          <a:p>
            <a:r>
              <a:rPr lang="fr-FR" sz="1400" dirty="0"/>
              <a:t>» Différences morphologiques homme, femme</a:t>
            </a:r>
            <a:r>
              <a:rPr lang="fr-FR" sz="1400" dirty="0" smtClean="0"/>
              <a:t>, garçon</a:t>
            </a:r>
            <a:r>
              <a:rPr lang="fr-FR" sz="1400" dirty="0"/>
              <a:t>, fille.</a:t>
            </a:r>
          </a:p>
          <a:p>
            <a:r>
              <a:rPr lang="fr-FR" sz="1400" dirty="0"/>
              <a:t>» Stades de développement (</a:t>
            </a:r>
            <a:r>
              <a:rPr lang="fr-FR" sz="1400" dirty="0" smtClean="0"/>
              <a:t>graines – germination – fleur - pollinisation, œuf- larve - adulte, œuf – fœtus – bébé – jeune - adulte</a:t>
            </a:r>
            <a:r>
              <a:rPr lang="fr-FR" sz="1400" dirty="0"/>
              <a:t>).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59541" y="1262281"/>
            <a:ext cx="990151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Relier l’approvisionnement des organes aux fonctions de nutrition</a:t>
            </a:r>
            <a:r>
              <a:rPr lang="fr-FR" sz="1400" b="1" dirty="0" smtClean="0"/>
              <a:t>.</a:t>
            </a:r>
          </a:p>
          <a:p>
            <a:pPr marL="363538">
              <a:spcBef>
                <a:spcPts val="600"/>
              </a:spcBef>
            </a:pPr>
            <a:r>
              <a:rPr lang="fr-FR" sz="1400" dirty="0" smtClean="0"/>
              <a:t>» </a:t>
            </a:r>
            <a:r>
              <a:rPr lang="fr-FR" sz="1400" dirty="0"/>
              <a:t>Apports discontinus (repas) et besoins continus 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b="1" dirty="0" smtClean="0"/>
              <a:t>Mettre </a:t>
            </a:r>
            <a:r>
              <a:rPr lang="fr-FR" sz="1400" b="1" dirty="0"/>
              <a:t>en évidence la place des microorganismes dans la production et la conservation des aliments. </a:t>
            </a:r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Mettre </a:t>
            </a:r>
            <a:r>
              <a:rPr lang="fr-FR" sz="1400" b="1" dirty="0"/>
              <a:t>en relation les paramètres physicochimiques lors de la conservation des aliments et la limitation de la prolifération de microorganismes pathogènes. </a:t>
            </a:r>
            <a:endParaRPr lang="fr-FR" sz="1400" b="1" dirty="0" smtClean="0"/>
          </a:p>
          <a:p>
            <a:pPr marL="363538">
              <a:spcBef>
                <a:spcPts val="600"/>
              </a:spcBef>
            </a:pPr>
            <a:r>
              <a:rPr lang="fr-FR" sz="1400" dirty="0" smtClean="0"/>
              <a:t>» </a:t>
            </a:r>
            <a:r>
              <a:rPr lang="fr-FR" sz="1400" dirty="0"/>
              <a:t>Quelques techniques permettant d’éviter la prolifération des microorganismes. » Hygiène alimentaire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151760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58617"/>
            <a:ext cx="103675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Le vivant</a:t>
            </a:r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1067480" y="2837809"/>
            <a:ext cx="7792478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 Expliquer l’origine de la matière organique des êtres vivants et son devenir</a:t>
            </a:r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1143551" y="3529762"/>
            <a:ext cx="96275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Relier les besoins des plantes vertes et leur place particulière dans les réseaux trophiques</a:t>
            </a:r>
            <a:r>
              <a:rPr lang="fr-FR" sz="1400" b="1" dirty="0" smtClean="0"/>
              <a:t>.</a:t>
            </a:r>
          </a:p>
          <a:p>
            <a:pPr marL="268288"/>
            <a:r>
              <a:rPr lang="fr-FR" sz="1400" b="1" dirty="0" smtClean="0"/>
              <a:t> </a:t>
            </a:r>
            <a:r>
              <a:rPr lang="fr-FR" sz="1400" dirty="0"/>
              <a:t>» Besoins des plantes vertes</a:t>
            </a:r>
            <a:r>
              <a:rPr lang="fr-FR" sz="1400" dirty="0" smtClean="0"/>
              <a:t>.</a:t>
            </a:r>
          </a:p>
          <a:p>
            <a:endParaRPr lang="fr-FR" sz="1600" dirty="0"/>
          </a:p>
          <a:p>
            <a:r>
              <a:rPr lang="fr-FR" sz="1600" dirty="0" smtClean="0"/>
              <a:t> </a:t>
            </a:r>
            <a:r>
              <a:rPr lang="fr-FR" sz="1600" b="1" dirty="0"/>
              <a:t>Identifier les matières échangées entre un être vivant et son milieu de vie. </a:t>
            </a:r>
            <a:endParaRPr lang="fr-FR" sz="1600" b="1" dirty="0" smtClean="0"/>
          </a:p>
          <a:p>
            <a:pPr marL="268288"/>
            <a:r>
              <a:rPr lang="fr-FR" sz="1400" dirty="0" smtClean="0"/>
              <a:t>» </a:t>
            </a:r>
            <a:r>
              <a:rPr lang="fr-FR" sz="1400" dirty="0"/>
              <a:t>Besoins alimentaires des animaux</a:t>
            </a:r>
            <a:r>
              <a:rPr lang="fr-FR" sz="1400" dirty="0" smtClean="0"/>
              <a:t>.</a:t>
            </a:r>
          </a:p>
          <a:p>
            <a:pPr marL="268288"/>
            <a:r>
              <a:rPr lang="fr-FR" sz="1400" dirty="0" smtClean="0"/>
              <a:t>» </a:t>
            </a:r>
            <a:r>
              <a:rPr lang="fr-FR" sz="1400" dirty="0"/>
              <a:t>Devenir de la matière organique n’appartenant plus à un organisme vivant</a:t>
            </a:r>
            <a:r>
              <a:rPr lang="fr-FR" sz="1400" dirty="0" smtClean="0"/>
              <a:t>.</a:t>
            </a:r>
          </a:p>
          <a:p>
            <a:pPr marL="268288"/>
            <a:r>
              <a:rPr lang="fr-FR" sz="1400" dirty="0" smtClean="0"/>
              <a:t>» </a:t>
            </a:r>
            <a:r>
              <a:rPr lang="fr-FR" sz="1400" dirty="0"/>
              <a:t>Décomposeurs</a:t>
            </a:r>
            <a:endParaRPr lang="fr-FR" sz="1400" b="1" dirty="0" smtClean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25070" y="1515977"/>
            <a:ext cx="96729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Décrire et identifier les changements du corps au moment de la puberté</a:t>
            </a:r>
            <a:r>
              <a:rPr lang="fr-FR" dirty="0"/>
              <a:t>. </a:t>
            </a:r>
            <a:endParaRPr lang="fr-FR" dirty="0" smtClean="0"/>
          </a:p>
          <a:p>
            <a:pPr marL="268288"/>
            <a:r>
              <a:rPr lang="fr-FR" sz="1400" dirty="0" smtClean="0"/>
              <a:t>» </a:t>
            </a:r>
            <a:r>
              <a:rPr lang="fr-FR" sz="1400" dirty="0"/>
              <a:t>Modifications morphologiques, comportementales et physiologiques lors de la puberté</a:t>
            </a:r>
            <a:r>
              <a:rPr lang="fr-FR" sz="1400" dirty="0" smtClean="0"/>
              <a:t>.</a:t>
            </a:r>
          </a:p>
          <a:p>
            <a:pPr marL="268288"/>
            <a:r>
              <a:rPr lang="fr-FR" sz="1400" dirty="0" smtClean="0"/>
              <a:t>» </a:t>
            </a:r>
            <a:r>
              <a:rPr lang="fr-FR" sz="1400" dirty="0"/>
              <a:t>Rôle respectif des deux sexes dans la reproduction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866273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4458" y="657434"/>
            <a:ext cx="316169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Matériaux et objets techniques</a:t>
            </a:r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>
          <a:xfrm>
            <a:off x="1078655" y="1459027"/>
            <a:ext cx="7956114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Identifier les principales évolutions du besoin et des objets.</a:t>
            </a:r>
          </a:p>
        </p:txBody>
      </p:sp>
      <p:sp>
        <p:nvSpPr>
          <p:cNvPr id="6" name="Rectangle 5"/>
          <p:cNvSpPr/>
          <p:nvPr>
            <p:custDataLst>
              <p:tags r:id="rId7"/>
            </p:custDataLst>
          </p:nvPr>
        </p:nvSpPr>
        <p:spPr>
          <a:xfrm>
            <a:off x="1078655" y="3276648"/>
            <a:ext cx="8585850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Décrire le fonctionnement d’objets techniques, leurs fonctions et leurs constitutions.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84729" y="2016623"/>
            <a:ext cx="93367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Repérer les évolutions d’un objet dans différents contextes (historique</a:t>
            </a:r>
            <a:r>
              <a:rPr lang="fr-FR" sz="1400" b="1" dirty="0" smtClean="0"/>
              <a:t>, économique</a:t>
            </a:r>
            <a:r>
              <a:rPr lang="fr-FR" sz="1400" b="1" dirty="0"/>
              <a:t>, culturel</a:t>
            </a:r>
            <a:r>
              <a:rPr lang="fr-FR" sz="1400" b="1" dirty="0" smtClean="0"/>
              <a:t>).</a:t>
            </a:r>
          </a:p>
          <a:p>
            <a:endParaRPr lang="fr-FR" sz="1400" dirty="0"/>
          </a:p>
          <a:p>
            <a:pPr indent="363538"/>
            <a:r>
              <a:rPr lang="fr-FR" sz="1400" dirty="0"/>
              <a:t>» </a:t>
            </a:r>
            <a:r>
              <a:rPr lang="fr-FR" sz="1400" dirty="0" smtClean="0"/>
              <a:t>des </a:t>
            </a:r>
            <a:r>
              <a:rPr lang="fr-FR" sz="1400" dirty="0"/>
              <a:t>besoins</a:t>
            </a:r>
            <a:r>
              <a:rPr lang="fr-FR" sz="1400" dirty="0" smtClean="0"/>
              <a:t>.</a:t>
            </a:r>
            <a:r>
              <a:rPr lang="fr-FR" sz="1400" dirty="0"/>
              <a:t> l’évolution technologique (innovation, invention, principe technique).</a:t>
            </a:r>
          </a:p>
          <a:p>
            <a:pPr indent="363538"/>
            <a:r>
              <a:rPr lang="fr-FR" sz="1400" dirty="0"/>
              <a:t>» L’évolution </a:t>
            </a:r>
          </a:p>
          <a:p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1555376" y="473831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/>
              <a:t>» </a:t>
            </a:r>
            <a:r>
              <a:rPr lang="fr-FR" sz="1400" dirty="0" smtClean="0"/>
              <a:t>Besoin</a:t>
            </a:r>
            <a:r>
              <a:rPr lang="fr-FR" sz="1400" dirty="0"/>
              <a:t>, fonction d'usage et d'estime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Fonction </a:t>
            </a:r>
            <a:r>
              <a:rPr lang="fr-FR" sz="1400" dirty="0"/>
              <a:t>technique, solutions techniques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Représentation </a:t>
            </a:r>
            <a:r>
              <a:rPr lang="fr-FR" sz="1400" dirty="0"/>
              <a:t>du fonctionnement d’un objet technique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Comparaison </a:t>
            </a:r>
            <a:r>
              <a:rPr lang="fr-FR" sz="1400" dirty="0"/>
              <a:t>de solutions techniques : constitutions, fonctions</a:t>
            </a:r>
            <a:r>
              <a:rPr lang="fr-FR" sz="1400" dirty="0" smtClean="0"/>
              <a:t>, organes</a:t>
            </a:r>
            <a:r>
              <a:rPr lang="fr-FR" sz="1400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37129" y="3794356"/>
            <a:ext cx="114434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Description de l’objet dans son contexte. identifier </a:t>
            </a:r>
            <a:r>
              <a:rPr lang="fr-FR" sz="1400" b="1" i="1" dirty="0"/>
              <a:t>des fonctions assurées </a:t>
            </a:r>
            <a:r>
              <a:rPr lang="fr-FR" sz="1400" b="1" i="1" dirty="0" smtClean="0"/>
              <a:t>et description e </a:t>
            </a:r>
            <a:r>
              <a:rPr lang="fr-FR" sz="1400" b="1" i="1" dirty="0"/>
              <a:t>graphiquement à l’aide de </a:t>
            </a:r>
            <a:r>
              <a:rPr lang="fr-FR" sz="1400" b="1" i="1" dirty="0" smtClean="0"/>
              <a:t>croquis ou </a:t>
            </a:r>
            <a:r>
              <a:rPr lang="fr-FR" sz="1400" b="1" i="1" dirty="0"/>
              <a:t>de </a:t>
            </a:r>
            <a:r>
              <a:rPr lang="fr-FR" sz="1400" b="1" i="1" dirty="0" smtClean="0"/>
              <a:t>schémas.</a:t>
            </a:r>
          </a:p>
          <a:p>
            <a:r>
              <a:rPr lang="fr-FR" sz="1400" b="1" i="1" dirty="0" smtClean="0"/>
              <a:t>Les </a:t>
            </a:r>
            <a:r>
              <a:rPr lang="fr-FR" sz="1400" b="1" i="1" dirty="0"/>
              <a:t>pièces, les constituants, les sous-ensembles sont inventoriés par les élèves. Les différentes parties sont isolées par observation en fonctionnement. Leur rôle respectif est mis en évidence.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255577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>
            <p:custDataLst>
              <p:tags r:id="rId5"/>
            </p:custDataLst>
          </p:nvPr>
        </p:nvSpPr>
        <p:spPr>
          <a:xfrm>
            <a:off x="1182485" y="2830618"/>
            <a:ext cx="10771949" cy="646331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Concevoir et produire tout ou partie d’un objet technique en équipe pour traduire une solution </a:t>
            </a:r>
            <a:r>
              <a:rPr lang="fr-FR" b="1" i="1" dirty="0" smtClean="0"/>
              <a:t>technologique répondant </a:t>
            </a:r>
            <a:r>
              <a:rPr lang="fr-FR" b="1" i="1" dirty="0"/>
              <a:t>à un besoin.</a:t>
            </a: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1431220" y="4197150"/>
            <a:ext cx="7369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» Notion de </a:t>
            </a:r>
            <a:r>
              <a:rPr lang="fr-FR" sz="1400" dirty="0" smtClean="0"/>
              <a:t>con</a:t>
            </a:r>
            <a:r>
              <a:rPr lang="fr-FR" sz="1400" dirty="0"/>
              <a:t>trai</a:t>
            </a:r>
            <a:r>
              <a:rPr lang="fr-FR" sz="1400" dirty="0" smtClean="0"/>
              <a:t>nte</a:t>
            </a:r>
          </a:p>
          <a:p>
            <a:r>
              <a:rPr lang="fr-FR" sz="1400" dirty="0" smtClean="0"/>
              <a:t>» </a:t>
            </a:r>
            <a:r>
              <a:rPr lang="fr-FR" sz="1400" dirty="0"/>
              <a:t>Recherche d’idées (schémas, croquis</a:t>
            </a:r>
            <a:r>
              <a:rPr lang="fr-FR" sz="1400" dirty="0" smtClean="0"/>
              <a:t>...)</a:t>
            </a:r>
          </a:p>
          <a:p>
            <a:r>
              <a:rPr lang="fr-FR" sz="1400" dirty="0" smtClean="0"/>
              <a:t>» </a:t>
            </a:r>
            <a:r>
              <a:rPr lang="fr-FR" sz="1400" dirty="0"/>
              <a:t>Modélisation du réel (maquette, modèles géométrique et numérique), représentation en CAO 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724458" y="657434"/>
            <a:ext cx="316169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Matériaux et objets techniques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15" name="Rectangle 14"/>
          <p:cNvSpPr/>
          <p:nvPr>
            <p:custDataLst>
              <p:tags r:id="rId8"/>
            </p:custDataLst>
          </p:nvPr>
        </p:nvSpPr>
        <p:spPr>
          <a:xfrm>
            <a:off x="1213125" y="1315457"/>
            <a:ext cx="4662430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i="1" dirty="0"/>
              <a:t>Identifier les principales familles de matériaux.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799" y="1887542"/>
            <a:ext cx="83013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» </a:t>
            </a:r>
            <a:r>
              <a:rPr lang="fr-FR" sz="1400" dirty="0" smtClean="0"/>
              <a:t>Familles </a:t>
            </a:r>
            <a:r>
              <a:rPr lang="fr-FR" sz="1400" dirty="0"/>
              <a:t>de matériaux (distinction des matériaux selon les </a:t>
            </a:r>
            <a:r>
              <a:rPr lang="fr-FR" sz="1400" dirty="0" smtClean="0"/>
              <a:t>relations entre </a:t>
            </a:r>
            <a:r>
              <a:rPr lang="fr-FR" sz="1400" dirty="0"/>
              <a:t>formes, fonctions et procédés</a:t>
            </a:r>
            <a:r>
              <a:rPr lang="fr-FR" sz="1400" dirty="0" smtClean="0"/>
              <a:t>).</a:t>
            </a:r>
            <a:r>
              <a:rPr lang="fr-FR" sz="1400" b="1" dirty="0"/>
              <a:t> </a:t>
            </a:r>
            <a:endParaRPr lang="fr-FR" sz="1400" b="1" dirty="0" smtClean="0"/>
          </a:p>
          <a:p>
            <a:r>
              <a:rPr lang="fr-FR" sz="1400" b="1" dirty="0" smtClean="0"/>
              <a:t>»</a:t>
            </a:r>
            <a:r>
              <a:rPr lang="fr-FR" sz="1400" dirty="0" smtClean="0"/>
              <a:t> </a:t>
            </a:r>
            <a:r>
              <a:rPr lang="fr-FR" sz="1400" dirty="0"/>
              <a:t>Caractéristiques et propriétés (aptitude au façonnage, valorisation</a:t>
            </a:r>
            <a:r>
              <a:rPr lang="fr-FR" sz="1400" dirty="0" smtClean="0"/>
              <a:t>).</a:t>
            </a:r>
            <a:r>
              <a:rPr lang="fr-FR" sz="1400" b="1" dirty="0"/>
              <a:t> </a:t>
            </a:r>
            <a:endParaRPr lang="fr-FR" sz="1400" b="1" dirty="0" smtClean="0"/>
          </a:p>
          <a:p>
            <a:r>
              <a:rPr lang="fr-FR" sz="1400" b="1" dirty="0" smtClean="0"/>
              <a:t>»</a:t>
            </a:r>
            <a:r>
              <a:rPr lang="fr-FR" sz="1400" dirty="0" smtClean="0"/>
              <a:t> </a:t>
            </a:r>
            <a:r>
              <a:rPr lang="fr-FR" sz="1400" dirty="0"/>
              <a:t>Impact environnemental.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1" y="532056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dirty="0"/>
              <a:t>» </a:t>
            </a:r>
            <a:r>
              <a:rPr lang="fr-FR" sz="1400" dirty="0" smtClean="0"/>
              <a:t>Processus</a:t>
            </a:r>
            <a:r>
              <a:rPr lang="fr-FR" sz="1400" dirty="0"/>
              <a:t>, planning, protocoles, procédés de réalisation (outils</a:t>
            </a:r>
            <a:r>
              <a:rPr lang="fr-FR" sz="1400" dirty="0" smtClean="0"/>
              <a:t>, machines).</a:t>
            </a:r>
          </a:p>
          <a:p>
            <a:r>
              <a:rPr lang="fr-FR" sz="1400" b="1" dirty="0"/>
              <a:t>» </a:t>
            </a:r>
            <a:r>
              <a:rPr lang="fr-FR" sz="1400" dirty="0" smtClean="0"/>
              <a:t>Choix </a:t>
            </a:r>
            <a:r>
              <a:rPr lang="fr-FR" sz="1400" dirty="0"/>
              <a:t>de matériaux</a:t>
            </a:r>
            <a:r>
              <a:rPr lang="fr-FR" sz="1400" dirty="0" smtClean="0"/>
              <a:t>.</a:t>
            </a:r>
          </a:p>
          <a:p>
            <a:r>
              <a:rPr lang="fr-FR" sz="1400" b="1" dirty="0"/>
              <a:t>» </a:t>
            </a:r>
            <a:r>
              <a:rPr lang="fr-FR" sz="1400" dirty="0" smtClean="0"/>
              <a:t>Maquette</a:t>
            </a:r>
            <a:r>
              <a:rPr lang="fr-FR" sz="1400" dirty="0"/>
              <a:t>, prototype</a:t>
            </a:r>
            <a:r>
              <a:rPr lang="fr-FR" sz="1400" dirty="0" smtClean="0"/>
              <a:t>.</a:t>
            </a:r>
          </a:p>
          <a:p>
            <a:r>
              <a:rPr lang="fr-FR" sz="1400" b="1" dirty="0"/>
              <a:t>» </a:t>
            </a:r>
            <a:r>
              <a:rPr lang="fr-FR" sz="1400" dirty="0" smtClean="0"/>
              <a:t>Vérification </a:t>
            </a:r>
            <a:r>
              <a:rPr lang="fr-FR" sz="1400" dirty="0"/>
              <a:t>et contrôles (dimensions, fonctionnement).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3653135"/>
            <a:ext cx="9444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Résoudre </a:t>
            </a:r>
            <a:r>
              <a:rPr lang="fr-FR" sz="1400" b="1" dirty="0"/>
              <a:t>un problème technique, imaginer et réaliser des solutions techniques en effectuant des choix de matériaux et des moyens de réalisation.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8197" y="4992451"/>
            <a:ext cx="4081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Traduire les solutions </a:t>
            </a:r>
            <a:r>
              <a:rPr lang="fr-FR" sz="1400" b="1" dirty="0"/>
              <a:t>par une réalisation matérielle 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22049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128698" y="1698987"/>
            <a:ext cx="7956114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Repérer et comprendre la communication et la gestion de l’information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538796" y="3469107"/>
            <a:ext cx="97670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Environnement numérique de travail</a:t>
            </a:r>
            <a:r>
              <a:rPr lang="fr-FR" sz="1400" b="1" dirty="0" smtClean="0"/>
              <a:t>.</a:t>
            </a:r>
          </a:p>
          <a:p>
            <a:endParaRPr lang="fr-FR" sz="1400" b="1" dirty="0"/>
          </a:p>
          <a:p>
            <a:pPr indent="268288"/>
            <a:r>
              <a:rPr lang="fr-FR" sz="1400" dirty="0"/>
              <a:t>» Le stockage des données, </a:t>
            </a:r>
            <a:r>
              <a:rPr lang="fr-FR" sz="1400" dirty="0" smtClean="0"/>
              <a:t>notions d’algorithmes</a:t>
            </a:r>
            <a:r>
              <a:rPr lang="fr-FR" sz="1400" dirty="0"/>
              <a:t>, les objets programmables.</a:t>
            </a:r>
          </a:p>
          <a:p>
            <a:pPr indent="268288"/>
            <a:r>
              <a:rPr lang="fr-FR" sz="1400" dirty="0"/>
              <a:t>» Usage des moyens numériques dans </a:t>
            </a:r>
            <a:r>
              <a:rPr lang="fr-FR" sz="1400" dirty="0" smtClean="0"/>
              <a:t>un réseau</a:t>
            </a:r>
            <a:r>
              <a:rPr lang="fr-FR" sz="1400" dirty="0"/>
              <a:t>.</a:t>
            </a:r>
          </a:p>
          <a:p>
            <a:pPr indent="268288"/>
            <a:r>
              <a:rPr lang="fr-FR" sz="1400" dirty="0"/>
              <a:t>» Usage de logiciels usuels.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724458" y="657434"/>
            <a:ext cx="316169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Matériaux et objets techniques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07459" y="2257363"/>
            <a:ext cx="102645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Organisation </a:t>
            </a:r>
            <a:r>
              <a:rPr lang="fr-FR" sz="1400" b="1" dirty="0"/>
              <a:t>d’un </a:t>
            </a:r>
            <a:r>
              <a:rPr lang="fr-FR" sz="1400" b="1" dirty="0" smtClean="0"/>
              <a:t>environnement numérique</a:t>
            </a:r>
            <a:r>
              <a:rPr lang="fr-FR" sz="1400" b="1" dirty="0"/>
              <a:t>. </a:t>
            </a:r>
            <a:r>
              <a:rPr lang="fr-FR" sz="1400" b="1" dirty="0" smtClean="0"/>
              <a:t>Description d’un </a:t>
            </a:r>
            <a:r>
              <a:rPr lang="fr-FR" sz="1400" b="1" dirty="0"/>
              <a:t>système </a:t>
            </a:r>
            <a:r>
              <a:rPr lang="fr-FR" sz="1400" b="1" dirty="0" smtClean="0"/>
              <a:t>technique par </a:t>
            </a:r>
            <a:r>
              <a:rPr lang="fr-FR" sz="1400" b="1" dirty="0"/>
              <a:t>ses composants et leurs relations. </a:t>
            </a:r>
            <a:r>
              <a:rPr lang="fr-FR" sz="1400" b="1" dirty="0" smtClean="0"/>
              <a:t>Découverte de l’algorithme </a:t>
            </a:r>
            <a:r>
              <a:rPr lang="fr-FR" sz="1400" b="1" dirty="0"/>
              <a:t>en utilisant </a:t>
            </a:r>
            <a:r>
              <a:rPr lang="fr-FR" sz="1400" b="1" dirty="0" smtClean="0"/>
              <a:t>des logiciels </a:t>
            </a:r>
            <a:r>
              <a:rPr lang="fr-FR" sz="1400" b="1" dirty="0"/>
              <a:t>d’applications visuelles et ludiques.</a:t>
            </a:r>
          </a:p>
          <a:p>
            <a:r>
              <a:rPr lang="fr-FR" sz="1400" b="1" dirty="0" smtClean="0"/>
              <a:t>Exploiter le moyens </a:t>
            </a:r>
            <a:r>
              <a:rPr lang="fr-FR" sz="1400" b="1" dirty="0"/>
              <a:t>informatiques </a:t>
            </a:r>
            <a:r>
              <a:rPr lang="fr-FR" sz="1400" b="1" dirty="0" smtClean="0"/>
              <a:t>en pratiquant </a:t>
            </a:r>
            <a:r>
              <a:rPr lang="fr-FR" sz="1400" b="1" dirty="0"/>
              <a:t>le travail collaboratif. </a:t>
            </a:r>
            <a:r>
              <a:rPr lang="fr-FR" sz="1400" b="1" dirty="0" smtClean="0"/>
              <a:t>Maitriser le  fonctionnement </a:t>
            </a:r>
            <a:r>
              <a:rPr lang="fr-FR" sz="1400" b="1" dirty="0"/>
              <a:t>de </a:t>
            </a:r>
            <a:r>
              <a:rPr lang="fr-FR" sz="1400" b="1" dirty="0" smtClean="0"/>
              <a:t>logiciels usuels </a:t>
            </a:r>
            <a:r>
              <a:rPr lang="fr-FR" sz="1400" b="1" dirty="0"/>
              <a:t>et s’approprient leur fonctionnement.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282400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>
            <p:custDataLst>
              <p:tags r:id="rId5"/>
            </p:custDataLst>
          </p:nvPr>
        </p:nvSpPr>
        <p:spPr>
          <a:xfrm>
            <a:off x="1290062" y="1459024"/>
            <a:ext cx="8391819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Situer la Terre dans le système solaire et caractériser les conditions de la vie terrestre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1290062" y="3518322"/>
            <a:ext cx="7956114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-Les échanges énergétiques -Les explications géologiques 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1444667" y="4057233"/>
            <a:ext cx="97670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-Les échanges </a:t>
            </a:r>
            <a:r>
              <a:rPr lang="fr-FR" sz="1600" b="1" dirty="0" smtClean="0"/>
              <a:t>énergétiques</a:t>
            </a:r>
          </a:p>
          <a:p>
            <a:r>
              <a:rPr lang="fr-FR" sz="1600" b="1" dirty="0" smtClean="0"/>
              <a:t>-</a:t>
            </a:r>
            <a:r>
              <a:rPr lang="fr-FR" sz="1600" b="1" dirty="0"/>
              <a:t>Les explications géologiques </a:t>
            </a:r>
            <a:endParaRPr lang="fr-FR" sz="1600" b="1" dirty="0" smtClean="0"/>
          </a:p>
          <a:p>
            <a:endParaRPr lang="fr-FR" sz="1600" b="1" dirty="0"/>
          </a:p>
          <a:p>
            <a:r>
              <a:rPr lang="fr-FR" sz="1600" b="1" dirty="0"/>
              <a:t>Repérer certaines opportunités offertes par la géologie pour les activités humaines (nappes phréatiques, carrières, mines</a:t>
            </a:r>
            <a:r>
              <a:rPr lang="fr-FR" sz="1600" b="1" dirty="0" smtClean="0"/>
              <a:t>…).</a:t>
            </a:r>
          </a:p>
          <a:p>
            <a:r>
              <a:rPr lang="fr-FR" sz="1600" b="1" dirty="0" smtClean="0"/>
              <a:t> </a:t>
            </a:r>
            <a:r>
              <a:rPr lang="fr-FR" sz="1600" b="1" dirty="0"/>
              <a:t>» Phénomènes géologiques traduisant activité interne de la Terre (volcanisme, tremblements de Terre…). </a:t>
            </a:r>
            <a:endParaRPr lang="fr-FR" sz="1600" b="1" dirty="0" smtClean="0"/>
          </a:p>
          <a:p>
            <a:r>
              <a:rPr lang="fr-FR" sz="1600" b="1" dirty="0" smtClean="0"/>
              <a:t> </a:t>
            </a:r>
            <a:r>
              <a:rPr lang="fr-FR" sz="1600" b="1" dirty="0"/>
              <a:t>» Phénomènes traduisant l’activité externe de la Terre : phénomènes météorologiques et climatiques ; évènements extrêmes (tempêtes, cyclones, inondations et sècheresses…).tremblements de Terre) à des risques pour les populations</a:t>
            </a:r>
            <a:r>
              <a:rPr lang="fr-FR" sz="1600" b="1" dirty="0" smtClean="0"/>
              <a:t>.</a:t>
            </a:r>
          </a:p>
          <a:p>
            <a:r>
              <a:rPr lang="fr-FR" sz="1600" b="1" dirty="0" smtClean="0"/>
              <a:t>» </a:t>
            </a:r>
            <a:r>
              <a:rPr lang="fr-FR" sz="1600" b="1" dirty="0"/>
              <a:t>Risques et nécessité de protection.</a:t>
            </a:r>
          </a:p>
          <a:p>
            <a:endParaRPr lang="fr-FR" sz="1600" b="1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1444667" y="1996178"/>
            <a:ext cx="8918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La description précise des </a:t>
            </a:r>
            <a:r>
              <a:rPr lang="fr-FR" sz="1400" b="1" dirty="0" smtClean="0"/>
              <a:t>mouvements :</a:t>
            </a:r>
          </a:p>
          <a:p>
            <a:endParaRPr lang="fr-FR" sz="1400" b="1" dirty="0"/>
          </a:p>
          <a:p>
            <a:r>
              <a:rPr lang="fr-FR" sz="1400" b="1" dirty="0"/>
              <a:t>Décrire les mouvements de la Terre (rotation sur elle-même et alternance jour-nuit, autour du Soleil et cycle des saisons). </a:t>
            </a:r>
            <a:endParaRPr lang="fr-FR" sz="1400" b="1" dirty="0" smtClean="0"/>
          </a:p>
          <a:p>
            <a:r>
              <a:rPr lang="fr-FR" sz="1400" b="1" dirty="0" smtClean="0"/>
              <a:t>» </a:t>
            </a:r>
            <a:r>
              <a:rPr lang="fr-FR" sz="1400" b="1" dirty="0"/>
              <a:t>Les mouvements de la Terre sur elle-même et autour du Soleil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/>
              <a:t>» </a:t>
            </a:r>
            <a:r>
              <a:rPr lang="fr-FR" sz="1400" b="1" dirty="0"/>
              <a:t>Représentations géométriques de l’espace et des astres (cercle, sphère) </a:t>
            </a:r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724458" y="657434"/>
            <a:ext cx="5676939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La planète Terre, l’action humaine sur son environnement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435046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Programmes </a:t>
            </a:r>
            <a:r>
              <a:rPr lang="fr-FR" sz="360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lié aux 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compétences </a:t>
            </a:r>
            <a:endParaRPr lang="fr-FR" sz="36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153597" y="3728059"/>
            <a:ext cx="4158536" cy="1419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spcAft>
                <a:spcPts val="1200"/>
              </a:spcAft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1429933" y="1051453"/>
            <a:ext cx="7566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b="1" dirty="0" smtClean="0">
                <a:solidFill>
                  <a:srgbClr val="19A0A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19A0A5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CYCLE 3 </a:t>
            </a:r>
            <a:r>
              <a:rPr lang="fr-FR" b="1" spc="50" dirty="0">
                <a:solidFill>
                  <a:srgbClr val="19A0A5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SCIENCES ET </a:t>
            </a:r>
            <a:r>
              <a:rPr lang="fr-FR" b="1" spc="50" dirty="0" smtClean="0">
                <a:solidFill>
                  <a:srgbClr val="19A0A5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TECHNOLOGIE / </a:t>
            </a:r>
            <a:r>
              <a:rPr lang="fr-FR" sz="2400" dirty="0"/>
              <a:t>cycle de consolidation 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57008" y="1956724"/>
            <a:ext cx="99402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L’enseignement des sciences et de la technologie au cycle 3 a pour objectif de faire acquérir aux élèves une première culture scientifique et technique indispensable à la description et la compréhension du monde et des grands défis de l’humanité.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élèves apprennent à adopter une approche rationnelle du monde en proposant des explications et des solutions à des problèmes d’ordre scientifique et technique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situations où ils mobilisent savoir et savoir-faire pour mener une tâche complexe sont introduites progressivement puis privilégiées, tout comme la démarche de projet qui favorisera l’interaction entre les différents enseignements.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91052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ndir un rectangle avec un coin diagonal 17"/>
          <p:cNvSpPr/>
          <p:nvPr>
            <p:custDataLst>
              <p:tags r:id="rId3"/>
            </p:custDataLst>
          </p:nvPr>
        </p:nvSpPr>
        <p:spPr>
          <a:xfrm>
            <a:off x="8825504" y="2409219"/>
            <a:ext cx="2045696" cy="1409247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// Consolidation // CM1  -  CM2  -  6e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153597" y="3728059"/>
            <a:ext cx="4158536" cy="1419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spcAft>
                <a:spcPts val="1200"/>
              </a:spcAft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>
          <a:xfrm>
            <a:off x="1139532" y="4005256"/>
            <a:ext cx="5853886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 cycle 3 est à cheval sur école et collège : </a:t>
            </a:r>
            <a:r>
              <a:rPr lang="fr-FR" sz="2000" b="1" dirty="0" smtClean="0">
                <a:solidFill>
                  <a:srgbClr val="00B050"/>
                </a:solidFill>
              </a:rPr>
              <a:t>une collaboration à renforcer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dans le cadre, notamment, du </a:t>
            </a:r>
            <a:r>
              <a:rPr lang="fr-FR" sz="2000" b="1" dirty="0" smtClean="0">
                <a:solidFill>
                  <a:srgbClr val="00B050"/>
                </a:solidFill>
              </a:rPr>
              <a:t>conseil école-collège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07"/>
          <a:stretch/>
        </p:blipFill>
        <p:spPr bwMode="auto">
          <a:xfrm>
            <a:off x="9024004" y="1138930"/>
            <a:ext cx="1779463" cy="48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153597" y="939587"/>
            <a:ext cx="5839821" cy="293926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L’établissement peut </a:t>
            </a:r>
            <a:r>
              <a:rPr lang="fr-FR" sz="2000" b="1" dirty="0" smtClean="0">
                <a:solidFill>
                  <a:srgbClr val="00B050"/>
                </a:solidFill>
              </a:rPr>
              <a:t>moduler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 façon pondérée les horaires en respectant :</a:t>
            </a:r>
            <a:b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les totaux disciplinaires sur le cycle ; </a:t>
            </a:r>
            <a:b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les horaires annuels pour les élèves ;</a:t>
            </a:r>
            <a:b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les Obligations Réglementaires de Service des enseignants.</a:t>
            </a:r>
          </a:p>
          <a:p>
            <a:pPr>
              <a:spcBef>
                <a:spcPts val="600"/>
              </a:spcBef>
              <a:defRPr/>
            </a:pP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Cas des </a:t>
            </a:r>
            <a:r>
              <a:rPr lang="fr-FR" sz="2000" b="1" dirty="0" smtClean="0">
                <a:solidFill>
                  <a:srgbClr val="00B050"/>
                </a:solidFill>
              </a:rPr>
              <a:t>sciences expérimentales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et de la </a:t>
            </a:r>
            <a:r>
              <a:rPr lang="fr-FR" sz="2000" b="1" dirty="0" smtClean="0">
                <a:solidFill>
                  <a:srgbClr val="00B050"/>
                </a:solidFill>
              </a:rPr>
              <a:t>technologie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en 6</a:t>
            </a:r>
            <a:r>
              <a:rPr lang="fr-FR" sz="2000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</a:t>
            </a:r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: chaque établissement choisit la répartition, avec possibilité de maintenir ou installer l’EIST.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153597" y="5147322"/>
            <a:ext cx="5853886" cy="16312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Les groupes à effectifs réduits ont vocation à être constitués en priorité pour les sciences expérimentales, la technologie, les langues vivantes étrangères, les langues régionales et l'enseignement moral et civique</a:t>
            </a: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fr-FR" sz="2000" dirty="0" smtClean="0">
                <a:solidFill>
                  <a:schemeClr val="bg1">
                    <a:lumMod val="95000"/>
                  </a:schemeClr>
                </a:solidFill>
                <a:hlinkClick r:id="rId15"/>
              </a:rPr>
              <a:t>Circulaire </a:t>
            </a:r>
            <a:r>
              <a:rPr lang="fr-FR" sz="2000" dirty="0">
                <a:solidFill>
                  <a:schemeClr val="bg1">
                    <a:lumMod val="95000"/>
                  </a:schemeClr>
                </a:solidFill>
                <a:hlinkClick r:id="rId15"/>
              </a:rPr>
              <a:t>n° 2015-106 du 30-6-2015</a:t>
            </a:r>
            <a:r>
              <a:rPr lang="fr-FR" sz="2000" dirty="0" smtClean="0">
                <a:solidFill>
                  <a:schemeClr val="bg1">
                    <a:lumMod val="95000"/>
                  </a:schemeClr>
                </a:solidFill>
                <a:hlinkClick r:id="rId15"/>
              </a:rPr>
              <a:t> </a:t>
            </a:r>
            <a:endParaRPr lang="fr-FR" sz="2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5241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Programmes </a:t>
            </a:r>
            <a:r>
              <a:rPr lang="fr-FR" sz="360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lié aux 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compétences </a:t>
            </a:r>
            <a:endParaRPr lang="fr-FR" sz="36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Espace réservé du contenu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153597" y="3728059"/>
            <a:ext cx="4158536" cy="1419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spcAft>
                <a:spcPts val="1200"/>
              </a:spcAft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4172" y="3429000"/>
            <a:ext cx="3300540" cy="2433918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1429933" y="1051453"/>
            <a:ext cx="7566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b="1" dirty="0" smtClean="0">
                <a:solidFill>
                  <a:srgbClr val="19A0A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19A0A5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CYCLE 3 </a:t>
            </a:r>
            <a:r>
              <a:rPr lang="fr-FR" b="1" spc="50" dirty="0">
                <a:solidFill>
                  <a:srgbClr val="19A0A5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SCIENCES ET TECHNOLOGIE – SC3C Compétences travaillées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53597" y="1929830"/>
            <a:ext cx="85576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Pratiquer des démarches scientifiques et technologiques</a:t>
            </a:r>
          </a:p>
          <a:p>
            <a:r>
              <a:rPr lang="fr-FR" b="1" dirty="0"/>
              <a:t>Concevoir, créer, réaliser</a:t>
            </a:r>
          </a:p>
          <a:p>
            <a:r>
              <a:rPr lang="fr-FR" b="1" dirty="0"/>
              <a:t>S’approprier des outils et des méthodes</a:t>
            </a:r>
          </a:p>
          <a:p>
            <a:r>
              <a:rPr lang="fr-FR" b="1" dirty="0"/>
              <a:t>Pratiquer des langages</a:t>
            </a:r>
          </a:p>
          <a:p>
            <a:r>
              <a:rPr lang="fr-FR" b="1" dirty="0"/>
              <a:t>Mobiliser des outils numériques</a:t>
            </a:r>
          </a:p>
          <a:p>
            <a:r>
              <a:rPr lang="fr-FR" b="1" dirty="0"/>
              <a:t>Adopter un comportement éthique et responsable</a:t>
            </a:r>
          </a:p>
          <a:p>
            <a:r>
              <a:rPr lang="fr-FR" b="1" dirty="0"/>
              <a:t>Se situer dans l’espace et dans le temps</a:t>
            </a:r>
          </a:p>
        </p:txBody>
      </p:sp>
      <p:sp>
        <p:nvSpPr>
          <p:cNvPr id="10" name="Flèche droite à entaille 9"/>
          <p:cNvSpPr/>
          <p:nvPr/>
        </p:nvSpPr>
        <p:spPr>
          <a:xfrm>
            <a:off x="3407676" y="4440427"/>
            <a:ext cx="3640666" cy="11514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compétences détaillées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077136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Programmes // 4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ogner un rectangle à un seul coin 13"/>
          <p:cNvSpPr/>
          <p:nvPr>
            <p:custDataLst>
              <p:tags r:id="rId5"/>
            </p:custDataLst>
          </p:nvPr>
        </p:nvSpPr>
        <p:spPr>
          <a:xfrm>
            <a:off x="1442491" y="2506074"/>
            <a:ext cx="1966058" cy="2416211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structure de matière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à l’échelle Macroscopique, 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mouvement, l’énergie et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l’information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ondir un rectangle avec un coin du même côté 15"/>
          <p:cNvSpPr/>
          <p:nvPr>
            <p:custDataLst>
              <p:tags r:id="rId6"/>
            </p:custDataLst>
          </p:nvPr>
        </p:nvSpPr>
        <p:spPr>
          <a:xfrm>
            <a:off x="8699345" y="2512906"/>
            <a:ext cx="2098021" cy="240254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planète Terre, lieu de vie</a:t>
            </a:r>
            <a:endParaRPr lang="fr-FR" dirty="0"/>
          </a:p>
        </p:txBody>
      </p:sp>
      <p:sp>
        <p:nvSpPr>
          <p:cNvPr id="17" name="Rogner un rectangle à un seul coin 16"/>
          <p:cNvSpPr/>
          <p:nvPr>
            <p:custDataLst>
              <p:tags r:id="rId7"/>
            </p:custDataLst>
          </p:nvPr>
        </p:nvSpPr>
        <p:spPr>
          <a:xfrm>
            <a:off x="6298692" y="2533463"/>
            <a:ext cx="1993443" cy="2388822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objets techniques, leur réalisation et leur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ondir un rectangle avec un coin du même côté 18"/>
          <p:cNvSpPr/>
          <p:nvPr>
            <p:custDataLst>
              <p:tags r:id="rId8"/>
            </p:custDataLst>
          </p:nvPr>
        </p:nvSpPr>
        <p:spPr>
          <a:xfrm>
            <a:off x="3851976" y="2506074"/>
            <a:ext cx="2098021" cy="241621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vivant, sa diversité et les fonctions qui le caractérisent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20" name="Dodécagone 19"/>
          <p:cNvSpPr/>
          <p:nvPr>
            <p:custDataLst>
              <p:tags r:id="rId9"/>
            </p:custDataLst>
          </p:nvPr>
        </p:nvSpPr>
        <p:spPr>
          <a:xfrm>
            <a:off x="1707869" y="1640115"/>
            <a:ext cx="1146628" cy="725714"/>
          </a:xfrm>
          <a:prstGeom prst="dodecagon">
            <a:avLst/>
          </a:prstGeom>
          <a:gradFill>
            <a:gsLst>
              <a:gs pos="0">
                <a:schemeClr val="accent2">
                  <a:tint val="94000"/>
                  <a:satMod val="103000"/>
                  <a:lumMod val="102000"/>
                </a:schemeClr>
              </a:gs>
              <a:gs pos="100000">
                <a:schemeClr val="accent2">
                  <a:shade val="100000"/>
                  <a:satMod val="110000"/>
                  <a:lumMod val="100000"/>
                </a:schemeClr>
              </a:gs>
              <a:gs pos="100000">
                <a:schemeClr val="accent2">
                  <a:shade val="78000"/>
                  <a:satMod val="120000"/>
                  <a:lumMod val="99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Dodécagone 21"/>
          <p:cNvSpPr/>
          <p:nvPr>
            <p:custDataLst>
              <p:tags r:id="rId10"/>
            </p:custDataLst>
          </p:nvPr>
        </p:nvSpPr>
        <p:spPr>
          <a:xfrm>
            <a:off x="4327672" y="1640115"/>
            <a:ext cx="1146628" cy="725714"/>
          </a:xfrm>
          <a:prstGeom prst="dodecagon">
            <a:avLst/>
          </a:prstGeom>
          <a:gradFill>
            <a:gsLst>
              <a:gs pos="0">
                <a:schemeClr val="accent2">
                  <a:tint val="94000"/>
                  <a:satMod val="103000"/>
                  <a:lumMod val="102000"/>
                </a:schemeClr>
              </a:gs>
              <a:gs pos="100000">
                <a:schemeClr val="accent2">
                  <a:shade val="100000"/>
                  <a:satMod val="110000"/>
                  <a:lumMod val="100000"/>
                </a:schemeClr>
              </a:gs>
              <a:gs pos="100000">
                <a:schemeClr val="accent2">
                  <a:shade val="78000"/>
                  <a:satMod val="120000"/>
                  <a:lumMod val="99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3" name="Dodécagone 22"/>
          <p:cNvSpPr/>
          <p:nvPr>
            <p:custDataLst>
              <p:tags r:id="rId11"/>
            </p:custDataLst>
          </p:nvPr>
        </p:nvSpPr>
        <p:spPr>
          <a:xfrm>
            <a:off x="6722099" y="1654630"/>
            <a:ext cx="1146628" cy="725714"/>
          </a:xfrm>
          <a:prstGeom prst="dodecagon">
            <a:avLst/>
          </a:prstGeom>
          <a:gradFill>
            <a:gsLst>
              <a:gs pos="0">
                <a:schemeClr val="accent2">
                  <a:tint val="94000"/>
                  <a:satMod val="103000"/>
                  <a:lumMod val="102000"/>
                </a:schemeClr>
              </a:gs>
              <a:gs pos="100000">
                <a:schemeClr val="accent2">
                  <a:shade val="100000"/>
                  <a:satMod val="110000"/>
                  <a:lumMod val="100000"/>
                </a:schemeClr>
              </a:gs>
              <a:gs pos="100000">
                <a:schemeClr val="accent2">
                  <a:shade val="78000"/>
                  <a:satMod val="120000"/>
                  <a:lumMod val="99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4" name="Dodécagone 23"/>
          <p:cNvSpPr/>
          <p:nvPr>
            <p:custDataLst>
              <p:tags r:id="rId12"/>
            </p:custDataLst>
          </p:nvPr>
        </p:nvSpPr>
        <p:spPr>
          <a:xfrm>
            <a:off x="9175041" y="1640115"/>
            <a:ext cx="1146628" cy="725714"/>
          </a:xfrm>
          <a:prstGeom prst="dodecagon">
            <a:avLst/>
          </a:prstGeom>
          <a:gradFill>
            <a:gsLst>
              <a:gs pos="0">
                <a:schemeClr val="accent2">
                  <a:tint val="94000"/>
                  <a:satMod val="103000"/>
                  <a:lumMod val="102000"/>
                </a:schemeClr>
              </a:gs>
              <a:gs pos="100000">
                <a:schemeClr val="accent2">
                  <a:shade val="100000"/>
                  <a:satMod val="110000"/>
                  <a:lumMod val="100000"/>
                </a:schemeClr>
              </a:gs>
              <a:gs pos="100000">
                <a:schemeClr val="accent2">
                  <a:shade val="78000"/>
                  <a:satMod val="120000"/>
                  <a:lumMod val="99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335296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attendus en fin de cycle. </a:t>
            </a:r>
            <a:endParaRPr lang="fr-FR" sz="3600" dirty="0" smtClean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ogner un rectangle à un seul coin 13"/>
          <p:cNvSpPr/>
          <p:nvPr>
            <p:custDataLst>
              <p:tags r:id="rId5"/>
            </p:custDataLst>
          </p:nvPr>
        </p:nvSpPr>
        <p:spPr>
          <a:xfrm>
            <a:off x="1470746" y="844795"/>
            <a:ext cx="1966058" cy="1593605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mouvement, l’énergie et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l’information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ondir un rectangle avec un coin du même côté 15"/>
          <p:cNvSpPr/>
          <p:nvPr>
            <p:custDataLst>
              <p:tags r:id="rId6"/>
            </p:custDataLst>
          </p:nvPr>
        </p:nvSpPr>
        <p:spPr>
          <a:xfrm>
            <a:off x="9356997" y="844793"/>
            <a:ext cx="2098021" cy="159360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planète Terre, lieu de vie</a:t>
            </a:r>
            <a:endParaRPr lang="fr-FR" dirty="0"/>
          </a:p>
        </p:txBody>
      </p:sp>
      <p:sp>
        <p:nvSpPr>
          <p:cNvPr id="17" name="Rogner un rectangle à un seul coin 16"/>
          <p:cNvSpPr/>
          <p:nvPr>
            <p:custDataLst>
              <p:tags r:id="rId7"/>
            </p:custDataLst>
          </p:nvPr>
        </p:nvSpPr>
        <p:spPr>
          <a:xfrm>
            <a:off x="6733913" y="847209"/>
            <a:ext cx="1993443" cy="1591191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objets techniques, leur réalisation et leur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ondir un rectangle avec un coin du même côté 18"/>
          <p:cNvSpPr/>
          <p:nvPr>
            <p:custDataLst>
              <p:tags r:id="rId8"/>
            </p:custDataLst>
          </p:nvPr>
        </p:nvSpPr>
        <p:spPr>
          <a:xfrm>
            <a:off x="3939371" y="844795"/>
            <a:ext cx="2098021" cy="159360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vivant, sa diversité et les fonctions qui le caractérisent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2" name="Rectangle 1"/>
          <p:cNvSpPr/>
          <p:nvPr>
            <p:custDataLst>
              <p:tags r:id="rId9"/>
            </p:custDataLst>
          </p:nvPr>
        </p:nvSpPr>
        <p:spPr>
          <a:xfrm>
            <a:off x="1418369" y="2731932"/>
            <a:ext cx="219653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Décrire les états et la constitution de la matière à l’échelle macroscopique. </a:t>
            </a:r>
            <a:r>
              <a:rPr lang="fr-FR" sz="1400" dirty="0" smtClean="0"/>
              <a:t> </a:t>
            </a:r>
          </a:p>
          <a:p>
            <a:endParaRPr lang="fr-FR" sz="1400" dirty="0"/>
          </a:p>
          <a:p>
            <a:r>
              <a:rPr lang="fr-FR" sz="1400" dirty="0" smtClean="0"/>
              <a:t>Observer </a:t>
            </a:r>
            <a:r>
              <a:rPr lang="fr-FR" sz="1400" dirty="0"/>
              <a:t>et décrire différents types de mouvements</a:t>
            </a:r>
            <a:r>
              <a:rPr lang="fr-FR" sz="1400" dirty="0" smtClean="0"/>
              <a:t>.</a:t>
            </a:r>
          </a:p>
          <a:p>
            <a:endParaRPr lang="fr-FR" sz="1400" dirty="0"/>
          </a:p>
          <a:p>
            <a:r>
              <a:rPr lang="fr-FR" sz="1400" dirty="0" smtClean="0"/>
              <a:t>Identifier </a:t>
            </a:r>
            <a:r>
              <a:rPr lang="fr-FR" sz="1400" dirty="0"/>
              <a:t>différentes sources d’énergie. 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Identifier </a:t>
            </a:r>
            <a:r>
              <a:rPr lang="fr-FR" sz="1400" dirty="0"/>
              <a:t>un signal et une information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9" name="Rectangle 8"/>
          <p:cNvSpPr/>
          <p:nvPr>
            <p:custDataLst>
              <p:tags r:id="rId10"/>
            </p:custDataLst>
          </p:nvPr>
        </p:nvSpPr>
        <p:spPr>
          <a:xfrm>
            <a:off x="3761402" y="2633905"/>
            <a:ext cx="26037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Classer </a:t>
            </a:r>
            <a:r>
              <a:rPr lang="fr-FR" sz="1400" dirty="0"/>
              <a:t>les organismes, exploiter les liens de parenté pour comprendre et expliquer l’évolution des organismes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r>
              <a:rPr lang="fr-FR" sz="1400" dirty="0" smtClean="0"/>
              <a:t>Expliquer </a:t>
            </a:r>
            <a:r>
              <a:rPr lang="fr-FR" sz="1400" dirty="0"/>
              <a:t>les besoins variables en aliments de l’être humain ; l’origine et les techniques mises en œuvre pour transformer et conserver les </a:t>
            </a:r>
            <a:r>
              <a:rPr lang="fr-FR" sz="1400" dirty="0" smtClean="0"/>
              <a:t>aliments</a:t>
            </a:r>
          </a:p>
          <a:p>
            <a:endParaRPr lang="fr-FR" sz="1400" dirty="0"/>
          </a:p>
          <a:p>
            <a:r>
              <a:rPr lang="fr-FR" sz="1400" dirty="0" smtClean="0"/>
              <a:t>Décrire </a:t>
            </a:r>
            <a:r>
              <a:rPr lang="fr-FR" sz="1400" dirty="0"/>
              <a:t>comment les êtres vivants se développent et deviennent aptes à se reproduire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r>
              <a:rPr lang="fr-FR" sz="1400" dirty="0" smtClean="0"/>
              <a:t>Expliquer </a:t>
            </a:r>
            <a:r>
              <a:rPr lang="fr-FR" sz="1400" dirty="0"/>
              <a:t>l’origine de la matière organique des êtres vivants et son devenir.</a:t>
            </a:r>
          </a:p>
        </p:txBody>
      </p:sp>
      <p:sp>
        <p:nvSpPr>
          <p:cNvPr id="10" name="Rectangle 9"/>
          <p:cNvSpPr/>
          <p:nvPr>
            <p:custDataLst>
              <p:tags r:id="rId11"/>
            </p:custDataLst>
          </p:nvPr>
        </p:nvSpPr>
        <p:spPr>
          <a:xfrm>
            <a:off x="3614906" y="844795"/>
            <a:ext cx="110731" cy="6013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6339612" y="844794"/>
            <a:ext cx="110731" cy="6013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8960832" y="844793"/>
            <a:ext cx="110731" cy="6013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6557915" y="2544171"/>
            <a:ext cx="24947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Identifier les principales évolutions du besoin et des objets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r>
              <a:rPr lang="fr-FR" sz="1400" dirty="0" smtClean="0"/>
              <a:t>Décrire </a:t>
            </a:r>
            <a:r>
              <a:rPr lang="fr-FR" sz="1400" dirty="0"/>
              <a:t>le fonctionnement d’objets techniques, leurs fonctions et leurs constitutions. 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Identifier </a:t>
            </a:r>
            <a:r>
              <a:rPr lang="fr-FR" sz="1400" dirty="0"/>
              <a:t>les principales familles de matériaux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r>
              <a:rPr lang="fr-FR" sz="1400" dirty="0" smtClean="0"/>
              <a:t>Concevoir </a:t>
            </a:r>
            <a:r>
              <a:rPr lang="fr-FR" sz="1400" dirty="0"/>
              <a:t>et produire tout ou partie d’un objet technique en équipe pour traduire une solution technologique répondant à un besoin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r>
              <a:rPr lang="fr-FR" sz="1400" dirty="0" smtClean="0"/>
              <a:t>Repérer </a:t>
            </a:r>
            <a:r>
              <a:rPr lang="fr-FR" sz="1400" dirty="0"/>
              <a:t>et comprendre la communication et la gestion de l’information.</a:t>
            </a:r>
          </a:p>
        </p:txBody>
      </p:sp>
      <p:sp>
        <p:nvSpPr>
          <p:cNvPr id="30" name="Rectangle 29"/>
          <p:cNvSpPr/>
          <p:nvPr>
            <p:custDataLst>
              <p:tags r:id="rId15"/>
            </p:custDataLst>
          </p:nvPr>
        </p:nvSpPr>
        <p:spPr>
          <a:xfrm>
            <a:off x="9322411" y="2792973"/>
            <a:ext cx="26719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Situer la Terre dans le système solaire et caractériser les conditions de la vie terrestre. 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Identifier </a:t>
            </a:r>
            <a:r>
              <a:rPr lang="fr-FR" sz="1400" dirty="0"/>
              <a:t>des enjeux liés à l’environnement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68784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Une démarche : l’investigation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2" name="Groupe 31"/>
          <p:cNvGrpSpPr/>
          <p:nvPr>
            <p:custDataLst>
              <p:tags r:id="rId5"/>
            </p:custDataLst>
          </p:nvPr>
        </p:nvGrpSpPr>
        <p:grpSpPr>
          <a:xfrm>
            <a:off x="811368" y="815926"/>
            <a:ext cx="11380632" cy="5921396"/>
            <a:chOff x="811368" y="815926"/>
            <a:chExt cx="11380632" cy="5921396"/>
          </a:xfrm>
        </p:grpSpPr>
        <p:cxnSp>
          <p:nvCxnSpPr>
            <p:cNvPr id="33" name="Connecteur droit 32"/>
            <p:cNvCxnSpPr>
              <a:stCxn id="34" idx="6"/>
            </p:cNvCxnSpPr>
            <p:nvPr/>
          </p:nvCxnSpPr>
          <p:spPr>
            <a:xfrm flipV="1">
              <a:off x="2575362" y="3336280"/>
              <a:ext cx="7289592" cy="12463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>
              <p:custDataLst>
                <p:tags r:id="rId6"/>
              </p:custDataLst>
            </p:nvPr>
          </p:nvSpPr>
          <p:spPr>
            <a:xfrm>
              <a:off x="847907" y="2520273"/>
              <a:ext cx="1727455" cy="165693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Objectifs pédagogiques</a:t>
              </a:r>
              <a:endPara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5" name="ZoneTexte 34"/>
            <p:cNvSpPr txBox="1"/>
            <p:nvPr>
              <p:custDataLst>
                <p:tags r:id="rId7"/>
              </p:custDataLst>
            </p:nvPr>
          </p:nvSpPr>
          <p:spPr>
            <a:xfrm>
              <a:off x="2636940" y="2196296"/>
              <a:ext cx="461665" cy="225652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/>
              <a:r>
                <a:rPr lang="fr-FR" dirty="0"/>
                <a:t>Situation déclenchante</a:t>
              </a:r>
            </a:p>
          </p:txBody>
        </p:sp>
        <p:sp>
          <p:nvSpPr>
            <p:cNvPr id="36" name="ZoneTexte 35"/>
            <p:cNvSpPr txBox="1"/>
            <p:nvPr>
              <p:custDataLst>
                <p:tags r:id="rId8"/>
              </p:custDataLst>
            </p:nvPr>
          </p:nvSpPr>
          <p:spPr>
            <a:xfrm>
              <a:off x="3211374" y="2208016"/>
              <a:ext cx="461665" cy="225652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/>
              <a:r>
                <a:rPr lang="fr-FR" dirty="0"/>
                <a:t>Situation </a:t>
              </a:r>
              <a:r>
                <a:rPr lang="fr-FR" dirty="0" smtClean="0"/>
                <a:t>problème</a:t>
              </a:r>
              <a:endParaRPr lang="fr-FR" dirty="0"/>
            </a:p>
          </p:txBody>
        </p:sp>
        <p:sp>
          <p:nvSpPr>
            <p:cNvPr id="37" name="Rectangle à coins arrondis 36"/>
            <p:cNvSpPr/>
            <p:nvPr>
              <p:custDataLst>
                <p:tags r:id="rId9"/>
              </p:custDataLst>
            </p:nvPr>
          </p:nvSpPr>
          <p:spPr>
            <a:xfrm>
              <a:off x="3774164" y="2494568"/>
              <a:ext cx="2869809" cy="18515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Activités d’apprentissage basées sur :</a:t>
              </a:r>
            </a:p>
            <a:p>
              <a:pPr algn="ctr"/>
              <a:r>
                <a:rPr lang="fr-FR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la démarche d’investigation ou résolution de problèmes</a:t>
              </a: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6757405" y="2559011"/>
              <a:ext cx="2853917" cy="1812258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>
              <p:custDataLst>
                <p:tags r:id="rId10"/>
              </p:custDataLst>
            </p:nvPr>
          </p:nvSpPr>
          <p:spPr>
            <a:xfrm>
              <a:off x="6818048" y="2601285"/>
              <a:ext cx="268032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dirty="0" smtClean="0"/>
                <a:t>Restitution écrite / orale</a:t>
              </a:r>
            </a:p>
            <a:p>
              <a:r>
                <a:rPr lang="fr-FR" sz="2200" dirty="0" smtClean="0"/>
                <a:t>Confrontation et échanges argumentés</a:t>
              </a:r>
              <a:endParaRPr lang="fr-FR" sz="2200" dirty="0"/>
            </a:p>
          </p:txBody>
        </p:sp>
        <p:sp>
          <p:nvSpPr>
            <p:cNvPr id="40" name="ZoneTexte 39"/>
            <p:cNvSpPr txBox="1"/>
            <p:nvPr>
              <p:custDataLst>
                <p:tags r:id="rId11"/>
              </p:custDataLst>
            </p:nvPr>
          </p:nvSpPr>
          <p:spPr>
            <a:xfrm>
              <a:off x="9864954" y="2803348"/>
              <a:ext cx="2050380" cy="76944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Synthèse des connaissances</a:t>
              </a:r>
              <a:endParaRPr lang="fr-FR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Rogner un rectangle avec un coin diagonal 40"/>
            <p:cNvSpPr/>
            <p:nvPr>
              <p:custDataLst>
                <p:tags r:id="rId12"/>
              </p:custDataLst>
            </p:nvPr>
          </p:nvSpPr>
          <p:spPr>
            <a:xfrm>
              <a:off x="5150396" y="4620764"/>
              <a:ext cx="2337338" cy="271418"/>
            </a:xfrm>
            <a:prstGeom prst="snip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Evaluation formative</a:t>
              </a:r>
              <a:endParaRPr lang="fr-FR" b="1" dirty="0"/>
            </a:p>
          </p:txBody>
        </p:sp>
        <p:pic>
          <p:nvPicPr>
            <p:cNvPr id="42" name="Image 41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0106078" y="4094891"/>
              <a:ext cx="1369406" cy="193963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43" name="ZoneTexte 42"/>
            <p:cNvSpPr txBox="1"/>
            <p:nvPr>
              <p:custDataLst>
                <p:tags r:id="rId13"/>
              </p:custDataLst>
            </p:nvPr>
          </p:nvSpPr>
          <p:spPr>
            <a:xfrm>
              <a:off x="10028418" y="4429560"/>
              <a:ext cx="1555867" cy="1200329"/>
            </a:xfrm>
            <a:prstGeom prst="rect">
              <a:avLst/>
            </a:prstGeom>
            <a:noFill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fr-FR" dirty="0"/>
                <a:t>Structuration à l’aide des fiches  connaissances</a:t>
              </a:r>
            </a:p>
          </p:txBody>
        </p:sp>
        <p:sp>
          <p:nvSpPr>
            <p:cNvPr id="44" name="Flèche droite rayée 43"/>
            <p:cNvSpPr/>
            <p:nvPr>
              <p:custDataLst>
                <p:tags r:id="rId14"/>
              </p:custDataLst>
            </p:nvPr>
          </p:nvSpPr>
          <p:spPr>
            <a:xfrm>
              <a:off x="8068052" y="5491081"/>
              <a:ext cx="1788138" cy="893101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Apprendre</a:t>
              </a:r>
              <a:endParaRPr lang="fr-FR" dirty="0"/>
            </a:p>
          </p:txBody>
        </p:sp>
        <p:sp>
          <p:nvSpPr>
            <p:cNvPr id="45" name="Parchemin horizontal 44"/>
            <p:cNvSpPr/>
            <p:nvPr>
              <p:custDataLst>
                <p:tags r:id="rId15"/>
              </p:custDataLst>
            </p:nvPr>
          </p:nvSpPr>
          <p:spPr>
            <a:xfrm>
              <a:off x="3774164" y="5453550"/>
              <a:ext cx="3512901" cy="878772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Evaluation sommative / par compétences</a:t>
              </a:r>
              <a:endParaRPr lang="fr-FR" dirty="0"/>
            </a:p>
          </p:txBody>
        </p:sp>
        <p:sp>
          <p:nvSpPr>
            <p:cNvPr id="46" name="Rectangle à coins arrondis 45"/>
            <p:cNvSpPr/>
            <p:nvPr>
              <p:custDataLst>
                <p:tags r:id="rId16"/>
              </p:custDataLst>
            </p:nvPr>
          </p:nvSpPr>
          <p:spPr>
            <a:xfrm>
              <a:off x="811368" y="815926"/>
              <a:ext cx="11380632" cy="5921396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noFill/>
              </a:endParaRPr>
            </a:p>
          </p:txBody>
        </p:sp>
        <p:sp>
          <p:nvSpPr>
            <p:cNvPr id="47" name="Organigramme : Données stockées 46"/>
            <p:cNvSpPr/>
            <p:nvPr>
              <p:custDataLst>
                <p:tags r:id="rId17"/>
              </p:custDataLst>
            </p:nvPr>
          </p:nvSpPr>
          <p:spPr>
            <a:xfrm>
              <a:off x="2401684" y="1201999"/>
              <a:ext cx="2081044" cy="962145"/>
            </a:xfrm>
            <a:prstGeom prst="flowChartOnlineStorag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S’approprier</a:t>
              </a:r>
            </a:p>
          </p:txBody>
        </p:sp>
        <p:sp>
          <p:nvSpPr>
            <p:cNvPr id="48" name="Organigramme : Données stockées 47"/>
            <p:cNvSpPr/>
            <p:nvPr>
              <p:custDataLst>
                <p:tags r:id="rId18"/>
              </p:custDataLst>
            </p:nvPr>
          </p:nvSpPr>
          <p:spPr>
            <a:xfrm>
              <a:off x="4076965" y="1186908"/>
              <a:ext cx="3097558" cy="992328"/>
            </a:xfrm>
            <a:prstGeom prst="flowChartOnlineStorage">
              <a:avLst/>
            </a:prstGeom>
            <a:solidFill>
              <a:srgbClr val="B2CFA4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Découvrir</a:t>
              </a:r>
              <a:endPara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Comprendre</a:t>
              </a:r>
            </a:p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Résoudre</a:t>
              </a:r>
              <a:endParaRPr lang="fr-FR" dirty="0"/>
            </a:p>
          </p:txBody>
        </p:sp>
        <p:sp>
          <p:nvSpPr>
            <p:cNvPr id="49" name="Organigramme : Données stockées 48"/>
            <p:cNvSpPr/>
            <p:nvPr>
              <p:custDataLst>
                <p:tags r:id="rId19"/>
              </p:custDataLst>
            </p:nvPr>
          </p:nvSpPr>
          <p:spPr>
            <a:xfrm>
              <a:off x="6643972" y="1186907"/>
              <a:ext cx="3293466" cy="992328"/>
            </a:xfrm>
            <a:prstGeom prst="flowChartOnlineStorage">
              <a:avLst/>
            </a:prstGeom>
            <a:solidFill>
              <a:srgbClr val="FFFF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Expliciter</a:t>
              </a:r>
              <a:endParaRPr lang="fr-FR" dirty="0"/>
            </a:p>
          </p:txBody>
        </p:sp>
        <p:sp>
          <p:nvSpPr>
            <p:cNvPr id="50" name="Organigramme : Données stockées 49"/>
            <p:cNvSpPr/>
            <p:nvPr>
              <p:custDataLst>
                <p:tags r:id="rId20"/>
              </p:custDataLst>
            </p:nvPr>
          </p:nvSpPr>
          <p:spPr>
            <a:xfrm>
              <a:off x="9359213" y="1178853"/>
              <a:ext cx="2556121" cy="992328"/>
            </a:xfrm>
            <a:prstGeom prst="flowChartOnlineStorage">
              <a:avLst/>
            </a:prstGeom>
            <a:solidFill>
              <a:srgbClr val="F4823B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Structurer / Synthétiser</a:t>
              </a:r>
              <a:endPara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51" name="Connecteur droit avec flèche 50"/>
            <p:cNvCxnSpPr/>
            <p:nvPr/>
          </p:nvCxnSpPr>
          <p:spPr>
            <a:xfrm flipV="1">
              <a:off x="5150397" y="4362694"/>
              <a:ext cx="1" cy="2650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>
            <a:xfrm flipV="1">
              <a:off x="7507856" y="4370095"/>
              <a:ext cx="1" cy="2650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5150397" y="4614899"/>
              <a:ext cx="2365079" cy="128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en arc 53"/>
            <p:cNvCxnSpPr/>
            <p:nvPr/>
          </p:nvCxnSpPr>
          <p:spPr>
            <a:xfrm rot="10800000">
              <a:off x="1416706" y="4412597"/>
              <a:ext cx="1961393" cy="1671567"/>
            </a:xfrm>
            <a:prstGeom prst="curvedConnector3">
              <a:avLst>
                <a:gd name="adj1" fmla="val 39579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4197114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62582"/>
            <a:ext cx="4292394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Matière, mouvement, énergie, information</a:t>
            </a:r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>
          <a:xfrm>
            <a:off x="811368" y="1364623"/>
            <a:ext cx="7209666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i="1" dirty="0"/>
              <a:t>Décrire les états et la constitution de la matière à l’échelle macroscopique</a:t>
            </a: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956946" y="2174917"/>
            <a:ext cx="9731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Mettre en œuvre des observations et des expériences pour caractériser un échantillon de </a:t>
            </a:r>
            <a:r>
              <a:rPr lang="fr-FR" sz="1600" b="1" dirty="0" smtClean="0"/>
              <a:t>matière.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54742" y="2842335"/>
            <a:ext cx="9480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» </a:t>
            </a:r>
            <a:r>
              <a:rPr lang="fr-FR" dirty="0"/>
              <a:t>Diversité de la matière : métaux, minéraux, verres, plastiques, matière organique sous différentes formes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» </a:t>
            </a:r>
            <a:r>
              <a:rPr lang="fr-FR" dirty="0"/>
              <a:t>L’état physique d’un échantillon de matière dépend de conditions externes, notamment de sa température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» </a:t>
            </a:r>
            <a:r>
              <a:rPr lang="fr-FR" dirty="0"/>
              <a:t>Quelques propriétés de la matière solide ou liquide (par exemple: densité, solubilité, élasticité</a:t>
            </a:r>
            <a:r>
              <a:rPr lang="fr-FR" dirty="0" smtClean="0"/>
              <a:t>…).</a:t>
            </a:r>
          </a:p>
          <a:p>
            <a:r>
              <a:rPr lang="fr-FR" dirty="0" smtClean="0"/>
              <a:t>» </a:t>
            </a:r>
            <a:r>
              <a:rPr lang="fr-FR" dirty="0"/>
              <a:t>La matière à grande échelle : Terre, planètes, Univers. » La masse est une grandeur physique qui caractérise un échantillon de matière. Identifier à partir de ressources documentaires les différents constituants d’un mélange. Mettre en œuvre un protocole de séparation de constituants d’un mélange</a:t>
            </a:r>
            <a:r>
              <a:rPr lang="fr-FR" dirty="0" smtClean="0"/>
              <a:t>.</a:t>
            </a:r>
          </a:p>
          <a:p>
            <a:r>
              <a:rPr lang="fr-FR" dirty="0" smtClean="0"/>
              <a:t>» </a:t>
            </a:r>
            <a:r>
              <a:rPr lang="fr-FR" dirty="0"/>
              <a:t>Réaliser des mélanges peut provoquer des transformations de la matière (dissolution, réaction</a:t>
            </a:r>
            <a:r>
              <a:rPr lang="fr-FR" dirty="0" smtClean="0"/>
              <a:t>).</a:t>
            </a:r>
          </a:p>
          <a:p>
            <a:r>
              <a:rPr lang="fr-FR" dirty="0" smtClean="0"/>
              <a:t>» </a:t>
            </a:r>
            <a:r>
              <a:rPr lang="fr-FR" dirty="0"/>
              <a:t>La matière qui nous entoure (à l’état solide, liquide ou gazeux), résultat d’un mélange de différents constituants.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8716838" y="1582287"/>
            <a:ext cx="40578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9600" b="1" cap="none" spc="0" dirty="0" smtClean="0">
                <a:ln/>
                <a:solidFill>
                  <a:schemeClr val="accent4"/>
                </a:solidFill>
                <a:effectLst/>
              </a:rPr>
              <a:t>CM2</a:t>
            </a:r>
            <a:endParaRPr lang="fr-FR" sz="96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626607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Des compétences associées aux thèmes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3 – Sciences et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722333" y="662582"/>
            <a:ext cx="4292394" cy="36933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/>
              <a:t>Matière, mouvement, énergie, information</a:t>
            </a:r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>
          <a:xfrm>
            <a:off x="811368" y="1364623"/>
            <a:ext cx="5172506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i="1" dirty="0"/>
              <a:t>Observer et décrire différents types de mouvements</a:t>
            </a: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835922" y="2470750"/>
            <a:ext cx="9731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Décrire un mouvement et identifier les différences entre mouvements circulaire ou rectiligne</a:t>
            </a:r>
            <a:endParaRPr lang="fr-FR" sz="1600" b="1" dirty="0" smtClean="0"/>
          </a:p>
        </p:txBody>
      </p:sp>
      <p:sp>
        <p:nvSpPr>
          <p:cNvPr id="6" name="Rectangle 5"/>
          <p:cNvSpPr/>
          <p:nvPr>
            <p:custDataLst>
              <p:tags r:id="rId8"/>
            </p:custDataLst>
          </p:nvPr>
        </p:nvSpPr>
        <p:spPr>
          <a:xfrm>
            <a:off x="838262" y="4030898"/>
            <a:ext cx="8265397" cy="36933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shade val="50000"/>
              </a:schemeClr>
            </a:solidFill>
            <a:prstDash val="solid"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i="1" dirty="0"/>
              <a:t>Identifier différentes sources d’énergie et connaître quelques conversions d’énergie</a:t>
            </a:r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>
          <a:xfrm>
            <a:off x="1342397" y="5007286"/>
            <a:ext cx="97670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» </a:t>
            </a:r>
            <a:r>
              <a:rPr lang="fr-FR" sz="1400" dirty="0" smtClean="0"/>
              <a:t>L’énergie </a:t>
            </a:r>
            <a:r>
              <a:rPr lang="fr-FR" sz="1400" dirty="0"/>
              <a:t>existe sous différentes formes (énergie associée à un objet en mouvement, énergie thermique, électrique…).</a:t>
            </a:r>
            <a:endParaRPr lang="fr-FR" sz="1400" b="1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3"/>
            <a:ext cx="1462745" cy="656825"/>
          </a:xfrm>
          <a:prstGeom prst="rect">
            <a:avLst/>
          </a:prstGeom>
        </p:spPr>
      </p:pic>
      <p:sp>
        <p:nvSpPr>
          <p:cNvPr id="21" name="Rectangle 20"/>
          <p:cNvSpPr/>
          <p:nvPr>
            <p:custDataLst>
              <p:tags r:id="rId10"/>
            </p:custDataLst>
          </p:nvPr>
        </p:nvSpPr>
        <p:spPr>
          <a:xfrm>
            <a:off x="1258005" y="2819681"/>
            <a:ext cx="106038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» </a:t>
            </a:r>
            <a:r>
              <a:rPr lang="fr-FR" sz="1400" dirty="0" smtClean="0"/>
              <a:t>Mouvement </a:t>
            </a:r>
            <a:r>
              <a:rPr lang="fr-FR" sz="1400" dirty="0"/>
              <a:t>d’un objet (trajectoire et vitesse : unités et ordres de grandeur</a:t>
            </a:r>
            <a:r>
              <a:rPr lang="fr-FR" sz="1400" dirty="0" smtClean="0"/>
              <a:t>).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Exemples </a:t>
            </a:r>
            <a:r>
              <a:rPr lang="fr-FR" sz="1400" dirty="0"/>
              <a:t>de mouvements simples : rectiligne, circulaire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Élaborer </a:t>
            </a:r>
            <a:r>
              <a:rPr lang="fr-FR" sz="1400" dirty="0"/>
              <a:t>et mettre en œuvre un protocole pour appréhender la notion de mouvement et de mesure de la valeur de la vitesse d’un objet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» </a:t>
            </a:r>
            <a:r>
              <a:rPr lang="fr-FR" sz="1400" dirty="0" smtClean="0"/>
              <a:t>Mouvements </a:t>
            </a:r>
            <a:r>
              <a:rPr lang="fr-FR" sz="1400" dirty="0"/>
              <a:t>dont la valeur de la vitesse (module) est constante ou variable (accélération, décélération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9055" y="4562144"/>
            <a:ext cx="409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Identifier des sources d’énergie et des formes.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3705" y="5364942"/>
            <a:ext cx="9094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Prendre conscience que l’être humain a besoin d’énergie pour vivre, se chauffer, se déplacer, s’éclairer…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0271" y="1821668"/>
            <a:ext cx="10094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L’élève part d’une situation où il est acteur qui </a:t>
            </a:r>
            <a:r>
              <a:rPr lang="fr-FR" sz="1400" dirty="0" smtClean="0"/>
              <a:t>observe à </a:t>
            </a:r>
            <a:r>
              <a:rPr lang="fr-FR" sz="1400" dirty="0"/>
              <a:t>celles où il n’est qu’observateur </a:t>
            </a:r>
            <a:r>
              <a:rPr lang="fr-FR" sz="1400" dirty="0" smtClean="0"/>
              <a:t>jusqu’à </a:t>
            </a:r>
            <a:r>
              <a:rPr lang="fr-FR" sz="1400" dirty="0"/>
              <a:t>l’observation </a:t>
            </a:r>
            <a:r>
              <a:rPr lang="fr-FR" sz="1400" dirty="0" smtClean="0"/>
              <a:t>du ciel à partir de données fournies par des logiciels de simulation). </a:t>
            </a:r>
            <a:endParaRPr lang="fr-FR" sz="1400" dirty="0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273876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dWl0ZXh0IG5hbWU9IkNPVVJTRV9TVEFUVVMiIHZhbHVlPSJTdGF0dXQgZHUgbW9kdWxlIi8+DQoJCTx1aXRleHQgbmFtZT0iUEFTU0VEX1NUUklORyIgdmFsdWU9IlLDqXVzc2kiLz4NCgkJPHVpdGV4dCBuYW1lPSJGQUlMRURfU1RSSU5HIiB2YWx1ZT0iRWNob3XDqS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+DQoJCTx1aXRleHQgbmFtZT0iUEFTU0VEX1NUUklORyIgdmFsdWU9Iu2VqeqyqSIvPg0KCQk8dWl0ZXh0IG5hbWU9IkZBSUxFRF9TVFJJTkciIHZhbHVlPSLrtojtlanqsqk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dWl0ZXh0IG5hbWU9IkNPVVJTRV9TVEFUVVMiIHZhbHVlPSJFc3RhZG8gZGUgbW9kdWxvIi8+DQoJCTx1aXRleHQgbmFtZT0iUEFTU0VEX1NUUklORyIgdmFsdWU9IkFwcm9iYWRvIi8+DQoJCTx1aXRleHQgbmFtZT0iRkFJTEVEX1NUUklORyIgdmFsdWU9IlN1c3BlbnNv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g0KDQp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MMPROD_UIDATA" val="&lt;database version=&quot;10.0&quot;&gt;&lt;object type=&quot;1&quot; unique_id=&quot;10001&quot;&gt;&lt;property id=&quot;20141&quot; value=&quot;cycle3_SeT&quot;/&gt;&lt;object type=&quot;2&quot; unique_id=&quot;10002&quot;&gt;&lt;object type=&quot;3&quot; unique_id=&quot;10324&quot;&gt;&lt;property id=&quot;20148&quot; value=&quot;5&quot;/&gt;&lt;property id=&quot;20300&quot; value=&quot;Diapositive 1&quot;/&gt;&lt;property id=&quot;20307&quot; value=&quot;267&quot;/&gt;&lt;property id=&quot;20309&quot; value=&quot;-1&quot;/&gt;&lt;/object&gt;&lt;object type=&quot;3&quot; unique_id=&quot;11480&quot;&gt;&lt;property id=&quot;20148&quot; value=&quot;5&quot;/&gt;&lt;property id=&quot;20300&quot; value=&quot;Diapositive 3&quot;/&gt;&lt;property id=&quot;20307&quot; value=&quot;268&quot;/&gt;&lt;property id=&quot;20309&quot; value=&quot;-1&quot;/&gt;&lt;/object&gt;&lt;object type=&quot;3&quot; unique_id=&quot;11894&quot;&gt;&lt;property id=&quot;20148&quot; value=&quot;5&quot;/&gt;&lt;property id=&quot;20300&quot; value=&quot;Diapositive 4&quot;/&gt;&lt;property id=&quot;20307&quot; value=&quot;269&quot;/&gt;&lt;property id=&quot;20309&quot; value=&quot;-1&quot;/&gt;&lt;/object&gt;&lt;object type=&quot;3&quot; unique_id=&quot;11916&quot;&gt;&lt;property id=&quot;20148&quot; value=&quot;5&quot;/&gt;&lt;property id=&quot;20300&quot; value=&quot;Diapositive 5&quot;/&gt;&lt;property id=&quot;20307&quot; value=&quot;270&quot;/&gt;&lt;property id=&quot;20309&quot; value=&quot;-1&quot;/&gt;&lt;/object&gt;&lt;object type=&quot;3&quot; unique_id=&quot;11941&quot;&gt;&lt;property id=&quot;20148&quot; value=&quot;5&quot;/&gt;&lt;property id=&quot;20300&quot; value=&quot;Diapositive 6&quot;/&gt;&lt;property id=&quot;20307&quot; value=&quot;271&quot;/&gt;&lt;property id=&quot;20309&quot; value=&quot;-1&quot;/&gt;&lt;/object&gt;&lt;object type=&quot;3&quot; unique_id=&quot;11977&quot;&gt;&lt;property id=&quot;20148&quot; value=&quot;5&quot;/&gt;&lt;property id=&quot;20300&quot; value=&quot;Diapositive 7&quot;/&gt;&lt;property id=&quot;20307&quot; value=&quot;272&quot;/&gt;&lt;property id=&quot;20309&quot; value=&quot;-1&quot;/&gt;&lt;/object&gt;&lt;object type=&quot;3&quot; unique_id=&quot;12918&quot;&gt;&lt;property id=&quot;20148&quot; value=&quot;5&quot;/&gt;&lt;property id=&quot;20300&quot; value=&quot;Diapositive 10&quot;/&gt;&lt;property id=&quot;20307&quot; value=&quot;275&quot;/&gt;&lt;property id=&quot;20309&quot; value=&quot;-1&quot;/&gt;&lt;/object&gt;&lt;object type=&quot;3&quot; unique_id=&quot;12919&quot;&gt;&lt;property id=&quot;20148&quot; value=&quot;5&quot;/&gt;&lt;property id=&quot;20300&quot; value=&quot;Diapositive 11&quot;/&gt;&lt;property id=&quot;20307&quot; value=&quot;276&quot;/&gt;&lt;property id=&quot;20309&quot; value=&quot;-1&quot;/&gt;&lt;/object&gt;&lt;object type=&quot;3&quot; unique_id=&quot;12951&quot;&gt;&lt;property id=&quot;20148&quot; value=&quot;5&quot;/&gt;&lt;property id=&quot;20300&quot; value=&quot;Diapositive 14&quot;/&gt;&lt;property id=&quot;20307&quot; value=&quot;277&quot;/&gt;&lt;property id=&quot;20309&quot; value=&quot;-1&quot;/&gt;&lt;/object&gt;&lt;object type=&quot;3&quot; unique_id=&quot;12985&quot;&gt;&lt;property id=&quot;20148&quot; value=&quot;5&quot;/&gt;&lt;property id=&quot;20300&quot; value=&quot;Diapositive 16&quot;/&gt;&lt;property id=&quot;20307&quot; value=&quot;278&quot;/&gt;&lt;property id=&quot;20309&quot; value=&quot;-1&quot;/&gt;&lt;/object&gt;&lt;object type=&quot;3&quot; unique_id=&quot;13022&quot;&gt;&lt;property id=&quot;20148&quot; value=&quot;5&quot;/&gt;&lt;property id=&quot;20300&quot; value=&quot;Diapositive 17&quot;/&gt;&lt;property id=&quot;20307&quot; value=&quot;279&quot;/&gt;&lt;property id=&quot;20309&quot; value=&quot;-1&quot;/&gt;&lt;/object&gt;&lt;object type=&quot;3&quot; unique_id=&quot;13282&quot;&gt;&lt;property id=&quot;20148&quot; value=&quot;5&quot;/&gt;&lt;property id=&quot;20300&quot; value=&quot;Diapositive 2&quot;/&gt;&lt;property id=&quot;20307&quot; value=&quot;280&quot;/&gt;&lt;/object&gt;&lt;object type=&quot;3&quot; unique_id=&quot;14665&quot;&gt;&lt;property id=&quot;20148&quot; value=&quot;5&quot;/&gt;&lt;property id=&quot;20300&quot; value=&quot;Diapositive 8&quot;/&gt;&lt;property id=&quot;20307&quot; value=&quot;281&quot;/&gt;&lt;/object&gt;&lt;object type=&quot;3&quot; unique_id=&quot;14756&quot;&gt;&lt;property id=&quot;20148&quot; value=&quot;5&quot;/&gt;&lt;property id=&quot;20300&quot; value=&quot;Diapositive 9&quot;/&gt;&lt;property id=&quot;20307&quot; value=&quot;282&quot;/&gt;&lt;/object&gt;&lt;object type=&quot;3&quot; unique_id=&quot;14833&quot;&gt;&lt;property id=&quot;20148&quot; value=&quot;5&quot;/&gt;&lt;property id=&quot;20300&quot; value=&quot;Diapositive 12&quot;/&gt;&lt;property id=&quot;20307&quot; value=&quot;283&quot;/&gt;&lt;/object&gt;&lt;object type=&quot;3&quot; unique_id=&quot;14834&quot;&gt;&lt;property id=&quot;20148&quot; value=&quot;5&quot;/&gt;&lt;property id=&quot;20300&quot; value=&quot;Diapositive 13&quot;/&gt;&lt;property id=&quot;20307&quot; value=&quot;284&quot;/&gt;&lt;/object&gt;&lt;object type=&quot;3&quot; unique_id=&quot;14940&quot;&gt;&lt;property id=&quot;20148&quot; value=&quot;5&quot;/&gt;&lt;property id=&quot;20300&quot; value=&quot;Diapositive 15&quot;/&gt;&lt;property id=&quot;20307&quot; value=&quot;285&quot;/&gt;&lt;/object&gt;&lt;/object&gt;&lt;object type=&quot;8&quot; unique_id=&quot;10016&quot;&gt;&lt;/object&gt;&lt;object type=&quot;4&quot; unique_id=&quot;13231&quot;&gt;&lt;/object&gt;&lt;object type=&quot;10&quot; unique_id=&quot;13232&quot;&gt;&lt;object type=&quot;11&quot; unique_id=&quot;13233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4805F5CA-9A8F-4866-87FF-B49EA946BE6E}&quot;/&gt;&lt;isInvalidForFieldText val=&quot;0&quot;/&gt;&lt;Image&gt;&lt;filename val=&quot;C:\Users\elias\AppData\Local\Temp\~Ca21AB\data\asimages\{4805F5CA-9A8F-4866-87FF-B49EA946BE6E}_8.png&quot;/&gt;&lt;left val=&quot;-23&quot;/&gt;&lt;top val=&quot;30&quot;/&gt;&lt;width val=&quot;90&quot;/&gt;&lt;height val=&quot;533&quot;/&gt;&lt;hasText val=&quot;1&quot;/&gt;&lt;/Image&gt;&lt;/ThreeDShape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9801EDBF-967B-422F-9211-B2453C72DC75}_8.png&quot;/&gt;&lt;left val=&quot;52&quot;/&gt;&lt;top val=&quot;49&quot;/&gt;&lt;width val=&quot;89&quot;/&gt;&lt;height val=&quot;39&quot;/&gt;&lt;hasText val=&quot;1&quot;/&gt;&lt;/Image&gt;&lt;/ThreeDShape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74&quot;/&gt;&lt;lineCharCount val=&quot;3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5CC0217-BF53-490A-ADE3-5F713316F139}_8.png&quot;/&gt;&lt;left val=&quot;80&quot;/&gt;&lt;top val=&quot;92&quot;/&gt;&lt;width val=&quot;631&quot;/&gt;&lt;height val=&quot;60&quot;/&gt;&lt;hasText val=&quot;1&quot;/&gt;&lt;/Image&gt;&lt;/ThreeDShape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72A1A523-DEC7-4D12-8896-33B50C74DA41}_8.png&quot;/&gt;&lt;left val=&quot;92&quot;/&gt;&lt;top val=&quot;149&quot;/&gt;&lt;width val=&quot;769&quot;/&gt;&lt;height val=&quot;34&quot;/&gt;&lt;hasText val=&quot;1&quot;/&gt;&lt;/Image&gt;&lt;/ThreeDShape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1&quot;/&gt;&lt;lineCharCount val=&quot;3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E092513D-EDFE-416D-81E0-DC083C268228}_8.png&quot;/&gt;&lt;left val=&quot;80&quot;/&gt;&lt;top val=&quot;232&quot;/&gt;&lt;width val=&quot;856&quot;/&gt;&lt;height val=&quot;60&quot;/&gt;&lt;hasText val=&quot;1&quot;/&gt;&lt;/Image&gt;&lt;/ThreeDShape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8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5A261669-DBF1-48F7-A380-F939A7F2A758}_8.png&quot;/&gt;&lt;left val=&quot;91&quot;/&gt;&lt;top val=&quot;299&quot;/&gt;&lt;width val=&quot;772&quot;/&gt;&lt;height val=&quot;34&quot;/&gt;&lt;hasText val=&quot;1&quot;/&gt;&lt;/Image&gt;&lt;/ThreeDShape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4&quot;/&gt;&lt;lineCharCount val=&quot;11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4333490C-F476-4403-9D22-08E1170A01DC}_8.png&quot;/&gt;&lt;left val=&quot;120&quot;/&gt;&lt;top val=&quot;174&quot;/&gt;&lt;width val=&quot;824&quot;/&gt;&lt;height val=&quot;47&quot;/&gt;&lt;hasText val=&quot;1&quot;/&gt;&lt;/Image&gt;&lt;/ThreeDShape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2E90A58C-E9CA-44D3-802A-963375DBA3F2}&quot;/&gt;&lt;isInvalidForFieldText val=&quot;0&quot;/&gt;&lt;Image&gt;&lt;filename val=&quot;C:\Users\elias\AppData\Local\Temp\~Ca21AB\data\asimages\{2E90A58C-E9CA-44D3-802A-963375DBA3F2}_8.png&quot;/&gt;&lt;left val=&quot;63&quot;/&gt;&lt;top val=&quot;-10&quot;/&gt;&lt;width val=&quot;897&quot;/&gt;&lt;height val=&quot;81&quot;/&gt;&lt;hasText val=&quot;1&quot;/&gt;&lt;/Image&gt;&lt;/ThreeDShape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4805F5CA-9A8F-4866-87FF-B49EA946BE6E}&quot;/&gt;&lt;isInvalidForFieldText val=&quot;0&quot;/&gt;&lt;Image&gt;&lt;filename val=&quot;C:\Users\elias\AppData\Local\Temp\~Ca21AB\data\asimages\{4805F5CA-9A8F-4866-87FF-B49EA946BE6E}_8.png&quot;/&gt;&lt;left val=&quot;-23&quot;/&gt;&lt;top val=&quot;30&quot;/&gt;&lt;width val=&quot;90&quot;/&gt;&lt;height val=&quot;533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9801EDBF-967B-422F-9211-B2453C72DC75}_8.png&quot;/&gt;&lt;left val=&quot;52&quot;/&gt;&lt;top val=&quot;49&quot;/&gt;&lt;width val=&quot;89&quot;/&gt;&lt;height val=&quot;39&quot;/&gt;&lt;hasText val=&quot;1&quot;/&gt;&lt;/Image&gt;&lt;/ThreeDShape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5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B92EC07B-9279-49B5-B88C-891364A36D70}_8.png&quot;/&gt;&lt;left val=&quot;84&quot;/&gt;&lt;top val=&quot;348&quot;/&gt;&lt;width val=&quot;663&quot;/&gt;&lt;height val=&quot;39&quot;/&gt;&lt;hasText val=&quot;1&quot;/&gt;&lt;/Image&gt;&lt;/ThreeDShape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3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2AF73A22-E005-431C-85F2-404837BE4A9A}_8.png&quot;/&gt;&lt;left val=&quot;94&quot;/&gt;&lt;top val=&quot;391&quot;/&gt;&lt;width val=&quot;769&quot;/&gt;&lt;height val=&quot;34&quot;/&gt;&lt;hasText val=&quot;1&quot;/&gt;&lt;/Image&gt;&lt;/ThreeDShape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791E9866-D73B-48A3-A372-181177438CB6}_8.png&quot;/&gt;&lt;left val=&quot;121&quot;/&gt;&lt;top val=&quot;421&quot;/&gt;&lt;width val=&quot;726&quot;/&gt;&lt;height val=&quot;30&quot;/&gt;&lt;hasText val=&quot;1&quot;/&gt;&lt;/Image&gt;&lt;/ThreeDShape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2E90A58C-E9CA-44D3-802A-963375DBA3F2}&quot;/&gt;&lt;isInvalidForFieldText val=&quot;0&quot;/&gt;&lt;Image&gt;&lt;filename val=&quot;C:\Users\elias\AppData\Local\Temp\~Ca21AB\data\asimages\{2E90A58C-E9CA-44D3-802A-963375DBA3F2}_8.png&quot;/&gt;&lt;left val=&quot;63&quot;/&gt;&lt;top val=&quot;-10&quot;/&gt;&lt;width val=&quot;897&quot;/&gt;&lt;height val=&quot;81&quot;/&gt;&lt;hasText val=&quot;1&quot;/&gt;&lt;/Image&gt;&lt;/ThreeDShape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4805F5CA-9A8F-4866-87FF-B49EA946BE6E}&quot;/&gt;&lt;isInvalidForFieldText val=&quot;0&quot;/&gt;&lt;Image&gt;&lt;filename val=&quot;C:\Users\elias\AppData\Local\Temp\~Ca21AB\data\asimages\{4805F5CA-9A8F-4866-87FF-B49EA946BE6E}_8.png&quot;/&gt;&lt;left val=&quot;-23&quot;/&gt;&lt;top val=&quot;30&quot;/&gt;&lt;width val=&quot;90&quot;/&gt;&lt;height val=&quot;533&quot;/&gt;&lt;hasText val=&quot;1&quot;/&gt;&lt;/Image&gt;&lt;/ThreeDShape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9801EDBF-967B-422F-9211-B2453C72DC75}_8.png&quot;/&gt;&lt;left val=&quot;52&quot;/&gt;&lt;top val=&quot;49&quot;/&gt;&lt;width val=&quot;89&quot;/&gt;&lt;height val=&quot;39&quot;/&gt;&lt;hasText val=&quot;1&quot;/&gt;&lt;/Image&gt;&lt;/ThreeDShape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697D4A7A-5B99-49F0-B648-AD65CD7DD6BE}_8.png&quot;/&gt;&lt;left val=&quot;84&quot;/&gt;&lt;top val=&quot;456&quot;/&gt;&lt;width val=&quot;614&quot;/&gt;&lt;height val=&quot;39&quot;/&gt;&lt;hasText val=&quot;1&quot;/&gt;&lt;/Image&gt;&lt;/ThreeDShape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22CFE1C3-C6A2-40FE-840E-C16084A3BEFA}_8.png&quot;/&gt;&lt;left val=&quot;91&quot;/&gt;&lt;top val=&quot;497&quot;/&gt;&lt;width val=&quot;258&quot;/&gt;&lt;height val=&quot;34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C2DAEC89-A713-41E8-8AC0-A4D0E2A3F98E}&quot;/&gt;&lt;isInvalidForFieldText val=&quot;0&quot;/&gt;&lt;Image&gt;&lt;filename val=&quot;C:\Users\elias\AppData\Local\Temp\~Ca21AB\data\asimages\{C2DAEC89-A713-41E8-8AC0-A4D0E2A3F98E}_9.png&quot;/&gt;&lt;left val=&quot;63&quot;/&gt;&lt;top val=&quot;-10&quot;/&gt;&lt;width val=&quot;897&quot;/&gt;&lt;height val=&quot;81&quot;/&gt;&lt;hasText val=&quot;1&quot;/&gt;&lt;/Image&gt;&lt;/ThreeDShape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0A0895A0-EEF9-474D-97E7-7C9203630AE2}&quot;/&gt;&lt;isInvalidForFieldText val=&quot;0&quot;/&gt;&lt;Image&gt;&lt;filename val=&quot;C:\Users\elias\AppData\Local\Temp\~Ca21AB\data\asimages\{0A0895A0-EEF9-474D-97E7-7C9203630AE2}_9.png&quot;/&gt;&lt;left val=&quot;-23&quot;/&gt;&lt;top val=&quot;30&quot;/&gt;&lt;width val=&quot;90&quot;/&gt;&lt;height val=&quot;533&quot;/&gt;&lt;hasText val=&quot;1&quot;/&gt;&lt;/Image&gt;&lt;/ThreeDShape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B63A3D5-1084-4909-AFC4-130551C8EFCA}_9.png&quot;/&gt;&lt;left val=&quot;52&quot;/&gt;&lt;top val=&quot;49&quot;/&gt;&lt;width val=&quot;255&quot;/&gt;&lt;height val=&quot;39&quot;/&gt;&lt;hasText val=&quot;1&quot;/&gt;&lt;/Image&gt;&lt;/ThreeDShape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2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7BEA7AAA-9262-4557-8F05-5AC40A058107}_9.png&quot;/&gt;&lt;left val=&quot;80&quot;/&gt;&lt;top val=&quot;112&quot;/&gt;&lt;width val=&quot;631&quot;/&gt;&lt;height val=&quot;39&quot;/&gt;&lt;hasText val=&quot;1&quot;/&gt;&lt;/Image&gt;&lt;/ThreeDShape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505AA6D-61AC-4DB7-812C-93E5BC2BC0E8}_9.png&quot;/&gt;&lt;left val=&quot;84&quot;/&gt;&lt;top val=&quot;209&quot;/&gt;&lt;width val=&quot;677&quot;/&gt;&lt;height val=&quot;39&quot;/&gt;&lt;hasText val=&quot;1&quot;/&gt;&lt;/Image&gt;&lt;/ThreeDShape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26982B86-CA79-4271-90F9-1BAFDA316D35}&quot;/&gt;&lt;isInvalidForFieldText val=&quot;0&quot;/&gt;&lt;Image&gt;&lt;filename val=&quot;C:\Users\elias\AppData\Local\Temp\~Ca21AB\data\asimages\{26982B86-CA79-4271-90F9-1BAFDA316D35}_10.png&quot;/&gt;&lt;left val=&quot;63&quot;/&gt;&lt;top val=&quot;-10&quot;/&gt;&lt;width val=&quot;897&quot;/&gt;&lt;height val=&quot;81&quot;/&gt;&lt;hasText val=&quot;1&quot;/&gt;&lt;/Image&gt;&lt;/ThreeDShape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9B569C00-FB54-4B46-A6C4-2E278B96365E}&quot;/&gt;&lt;isInvalidForFieldText val=&quot;0&quot;/&gt;&lt;Image&gt;&lt;filename val=&quot;C:\Users\elias\AppData\Local\Temp\~Ca21AB\data\asimages\{9B569C00-FB54-4B46-A6C4-2E278B96365E}_10.png&quot;/&gt;&lt;left val=&quot;-23&quot;/&gt;&lt;top val=&quot;30&quot;/&gt;&lt;width val=&quot;90&quot;/&gt;&lt;height val=&quot;533&quot;/&gt;&lt;hasText val=&quot;1&quot;/&gt;&lt;/Image&gt;&lt;/ThreeDShape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3&quot;/&gt;&lt;lineCharCount val=&quot;4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6E76AE73-3F3D-4465-BD62-FCA7986D67F7}_10.png&quot;/&gt;&lt;left val=&quot;97&quot;/&gt;&lt;top val=&quot;112&quot;/&gt;&lt;width val=&quot;634&quot;/&gt;&lt;height val=&quot;60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5&quot;/&gt;&lt;lineCharCount val=&quot;1&quot;/&gt;&lt;lineCharCount val=&quot;2&quot;/&gt;&lt;lineCharCount val=&quot;1&quot;/&gt;&lt;lineCharCount val=&quot;1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5678F17E-0BDD-4961-9384-421AF1674FF3}_1.png&quot;/&gt;&lt;left val=&quot;89&quot;/&gt;&lt;top val=&quot;78&quot;/&gt;&lt;width val=&quot;742&quot;/&gt;&lt;height val=&quot;141&quot;/&gt;&lt;hasText val=&quot;1&quot;/&gt;&lt;/Image&gt;&lt;/ThreeDShape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64&quot;/&gt;&lt;lineCharCount val=&quot;1&quot;/&gt;&lt;lineCharCount val=&quot;91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C5662717-960D-45A3-B6F8-B768400AB55A}_10.png&quot;/&gt;&lt;left val=&quot;111&quot;/&gt;&lt;top val=&quot;183&quot;/&gt;&lt;width val=&quot;582&quot;/&gt;&lt;height val=&quot;63&quot;/&gt;&lt;hasText val=&quot;1&quot;/&gt;&lt;/Image&gt;&lt;/ThreeDShape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9AE9455-3661-4D75-BE73-E9255E6EA771}_10.png&quot;/&gt;&lt;left val=&quot;52&quot;/&gt;&lt;top val=&quot;49&quot;/&gt;&lt;width val=&quot;255&quot;/&gt;&lt;height val=&quot;39&quot;/&gt;&lt;hasText val=&quot;1&quot;/&gt;&lt;/Image&gt;&lt;/ThreeDShape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8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CE041CC3-BE5F-498E-BAF4-9D62BAC04614}_9.png&quot;/&gt;&lt;left val=&quot;80&quot;/&gt;&lt;top val=&quot;378&quot;/&gt;&lt;width val=&quot;367&quot;/&gt;&lt;height val=&quot;39&quot;/&gt;&lt;hasText val=&quot;1&quot;/&gt;&lt;/Image&gt;&lt;/ThreeDShape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26982B86-CA79-4271-90F9-1BAFDA316D35}&quot;/&gt;&lt;isInvalidForFieldText val=&quot;0&quot;/&gt;&lt;Image&gt;&lt;filename val=&quot;C:\Users\elias\AppData\Local\Temp\~Ca21AB\data\asimages\{26982B86-CA79-4271-90F9-1BAFDA316D35}_10.png&quot;/&gt;&lt;left val=&quot;63&quot;/&gt;&lt;top val=&quot;-10&quot;/&gt;&lt;width val=&quot;897&quot;/&gt;&lt;height val=&quot;81&quot;/&gt;&lt;hasText val=&quot;1&quot;/&gt;&lt;/Image&gt;&lt;/ThreeDShape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9B569C00-FB54-4B46-A6C4-2E278B96365E}&quot;/&gt;&lt;isInvalidForFieldText val=&quot;0&quot;/&gt;&lt;Image&gt;&lt;filename val=&quot;C:\Users\elias\AppData\Local\Temp\~Ca21AB\data\asimages\{9B569C00-FB54-4B46-A6C4-2E278B96365E}_10.png&quot;/&gt;&lt;left val=&quot;-23&quot;/&gt;&lt;top val=&quot;30&quot;/&gt;&lt;width val=&quot;90&quot;/&gt;&lt;height val=&quot;533&quot;/&gt;&lt;hasText val=&quot;1&quot;/&gt;&lt;/Image&gt;&lt;/ThreeDShape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BE2A4E44-DC5E-4D38-B533-270CD96E38A1}_10.png&quot;/&gt;&lt;left val=&quot;97&quot;/&gt;&lt;top val=&quot;273&quot;/&gt;&lt;width val=&quot;631&quot;/&gt;&lt;height val=&quot;39&quot;/&gt;&lt;hasText val=&quot;1&quot;/&gt;&lt;/Image&gt;&lt;/ThreeDShape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34&quot;/&gt;&lt;lineCharCount val=&quot;1&quot;/&gt;&lt;lineCharCount val=&quot;82&quot;/&gt;&lt;lineCharCount val=&quot;73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A327F169-920D-4562-BEDC-9F4C5765342A}_10.png&quot;/&gt;&lt;left val=&quot;110&quot;/&gt;&lt;top val=&quot;323&quot;/&gt;&lt;width val=&quot;772&quot;/&gt;&lt;height val=&quot;92&quot;/&gt;&lt;hasText val=&quot;1&quot;/&gt;&lt;/Image&gt;&lt;/ThreeDShape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9AE9455-3661-4D75-BE73-E9255E6EA771}_10.png&quot;/&gt;&lt;left val=&quot;52&quot;/&gt;&lt;top val=&quot;49&quot;/&gt;&lt;width val=&quot;255&quot;/&gt;&lt;height val=&quot;39&quot;/&gt;&lt;hasText val=&quot;1&quot;/&gt;&lt;/Image&gt;&lt;/ThreeDShape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881B3304-16C1-47F8-B7E6-FA3D62710487}&quot;/&gt;&lt;isInvalidForFieldText val=&quot;0&quot;/&gt;&lt;Image&gt;&lt;filename val=&quot;C:\Users\elias\AppData\Local\Temp\~Ca21AB\data\asimages\{881B3304-16C1-47F8-B7E6-FA3D62710487}_11.png&quot;/&gt;&lt;left val=&quot;63&quot;/&gt;&lt;top val=&quot;-10&quot;/&gt;&lt;width val=&quot;897&quot;/&gt;&lt;height val=&quot;81&quot;/&gt;&lt;hasText val=&quot;1&quot;/&gt;&lt;/Image&gt;&lt;/ThreeDShape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A4ABCBE0-A9D9-4AF5-8B41-D4CA11BE6E92}&quot;/&gt;&lt;isInvalidForFieldText val=&quot;0&quot;/&gt;&lt;Image&gt;&lt;filename val=&quot;C:\Users\elias\AppData\Local\Temp\~Ca21AB\data\asimages\{A4ABCBE0-A9D9-4AF5-8B41-D4CA11BE6E92}_11.png&quot;/&gt;&lt;left val=&quot;-23&quot;/&gt;&lt;top val=&quot;30&quot;/&gt;&lt;width val=&quot;90&quot;/&gt;&lt;height val=&quot;533&quot;/&gt;&lt;hasText val=&quot;1&quot;/&gt;&lt;/Image&gt;&lt;/ThreeDShape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20D09357-2F21-4886-9C90-73A6202DB197}_11.png&quot;/&gt;&lt;left val=&quot;97&quot;/&gt;&lt;top val=&quot;112&quot;/&gt;&lt;width val=&quot;665&quot;/&gt;&lt;height val=&quot;39&quot;/&gt;&lt;hasText val=&quot;1&quot;/&gt;&lt;/Image&gt;&lt;/ThreeDShape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D2350FC-DDC5-44F4-BEB0-01BD1D4B629A}_11.png&quot;/&gt;&lt;left val=&quot;97&quot;/&gt;&lt;top val=&quot;274&quot;/&gt;&lt;width val=&quot;631&quot;/&gt;&lt;height val=&quot;39&quot;/&gt;&lt;hasText val=&quot;1&quot;/&gt;&lt;/Image&gt;&lt;/ThreeDShape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0&quot;/&gt;&lt;lineCharCount val=&quot;27&quot;/&gt;&lt;lineCharCount val=&quot;31&quot;/&gt;&lt;lineCharCount val=&quot;1&quot;/&gt;&lt;lineCharCount val=&quot;105&quot;/&gt;&lt;lineCharCount val=&quot;20&quot;/&gt;&lt;lineCharCount val=&quot;105&quot;/&gt;&lt;lineCharCount val=&quot;102&quot;/&gt;&lt;lineCharCount val=&quot;107&quot;/&gt;&lt;lineCharCount val=&quot;22&quot;/&gt;&lt;lineCharCount val=&quot;38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6B410BC4-5FE6-48B7-9619-B98FF76517AB}_11.png&quot;/&gt;&lt;left val=&quot;110&quot;/&gt;&lt;top val=&quot;317&quot;/&gt;&lt;width val=&quot;772&quot;/&gt;&lt;height val=&quot;222&quot;/&gt;&lt;hasText val=&quot;1&quot;/&gt;&lt;/Image&gt;&lt;/ThreeDShape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40&quot;/&gt;&lt;lineCharCount val=&quot;1&quot;/&gt;&lt;lineCharCount val=&quot;114&quot;/&gt;&lt;lineCharCount val=&quot;11&quot;/&gt;&lt;lineCharCount val=&quot;64&quot;/&gt;&lt;lineCharCount val=&quot;74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516BB553-7A8A-46C2-9D93-C0C4DA36CB98}_11.png&quot;/&gt;&lt;left val=&quot;111&quot;/&gt;&lt;top val=&quot;156&quot;/&gt;&lt;width val=&quot;704&quot;/&gt;&lt;height val=&quot;114&quot;/&gt;&lt;hasText val=&quot;1&quot;/&gt;&lt;/Image&gt;&lt;/ThreeDShape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725B7DCA-0948-4B6B-91DA-1E81573BD090}_11.png&quot;/&gt;&lt;left val=&quot;52&quot;/&gt;&lt;top val=&quot;49&quot;/&gt;&lt;width val=&quot;451&quot;/&gt;&lt;height val=&quot;39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B6CA3F4F-47D3-49D5-BEE4-3AA7DFA26B66}&quot;/&gt;&lt;isInvalidForFieldText val=&quot;0&quot;/&gt;&lt;Image&gt;&lt;filename val=&quot;C:\Users\elias\AppData\Local\Temp\~Ca21AB\data\asimages\{B6CA3F4F-47D3-49D5-BEE4-3AA7DFA26B66}_3.png&quot;/&gt;&lt;left val=&quot;63&quot;/&gt;&lt;top val=&quot;-10&quot;/&gt;&lt;width val=&quot;897&quot;/&gt;&lt;height val=&quot;81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3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2EC4DDC0-49D7-4408-B860-017EB8AECE45}_3.png&quot;/&gt;&lt;left val=&quot;110&quot;/&gt;&lt;top val=&quot;80&quot;/&gt;&lt;width val=&quot;598&quot;/&gt;&lt;height val=&quot;39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6&quot;/&gt;&lt;/TableIndex&gt;&lt;/ShapeTextInfo&gt;"/>
  <p:tag name="PRESENTER_SHAPEINFO" val="&lt;ThreeDShapeInfo&gt;&lt;uuid val=&quot;{1283DB4F-E2B8-4E6C-8CAB-D5EC77A44A70}&quot;/&gt;&lt;isInvalidForFieldText val=&quot;0&quot;/&gt;&lt;Image&gt;&lt;filename val=&quot;C:\Users\elias\AppData\Local\Temp\~Ca21AB\data\asimages\{1283DB4F-E2B8-4E6C-8CAB-D5EC77A44A70}_2.png&quot;/&gt;&lt;left val=&quot;63&quot;/&gt;&lt;top val=&quot;-10&quot;/&gt;&lt;width val=&quot;897&quot;/&gt;&lt;height val=&quot;81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984995EC-7798-4BF4-A27E-EC27C4A8BD21}&quot;/&gt;&lt;isInvalidForFieldText val=&quot;0&quot;/&gt;&lt;Image&gt;&lt;filename val=&quot;C:\Users\elias\AppData\Local\Temp\~Ca21AB\data\asimages\{984995EC-7798-4BF4-A27E-EC27C4A8BD21}_2.png&quot;/&gt;&lt;left val=&quot;-23&quot;/&gt;&lt;top val=&quot;30&quot;/&gt;&lt;width val=&quot;90&quot;/&gt;&lt;height val=&quot;533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51&quot;/&gt;&lt;lineCharCount val=&quot;52&quot;/&gt;&lt;lineCharCount val=&quot;25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B0AB083-69F7-489F-AD0B-FF51D40E01CA}_2.png&quot;/&gt;&lt;left val=&quot;84&quot;/&gt;&lt;top val=&quot;374&quot;/&gt;&lt;width val=&quot;466&quot;/&gt;&lt;height val=&quot;91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51&quot;/&gt;&lt;lineCharCount val=&quot;25&quot;/&gt;&lt;lineCharCount val=&quot;44&quot;/&gt;&lt;lineCharCount val=&quot;41&quot;/&gt;&lt;lineCharCount val=&quot;48&quot;/&gt;&lt;lineCharCount val=&quot;13&quot;/&gt;&lt;lineCharCount val=&quot;53&quot;/&gt;&lt;lineCharCount val=&quot;53&quot;/&gt;&lt;lineCharCount val=&quot;5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3A4EB866-7E83-4AEA-8EC7-EF95F930A0D1}_2.png&quot;/&gt;&lt;left val=&quot;85&quot;/&gt;&lt;top val=&quot;71&quot;/&gt;&lt;width val=&quot;465&quot;/&gt;&lt;height val=&quot;241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51&quot;/&gt;&lt;lineCharCount val=&quot;52&quot;/&gt;&lt;lineCharCount val=&quot;25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B0AB083-69F7-489F-AD0B-FF51D40E01CA}_2.png&quot;/&gt;&lt;left val=&quot;84&quot;/&gt;&lt;top val=&quot;374&quot;/&gt;&lt;width val=&quot;466&quot;/&gt;&lt;height val=&quot;91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B6CA3F4F-47D3-49D5-BEE4-3AA7DFA26B66}&quot;/&gt;&lt;isInvalidForFieldText val=&quot;0&quot;/&gt;&lt;Image&gt;&lt;filename val=&quot;C:\Users\elias\AppData\Local\Temp\~Ca21AB\data\asimages\{B6CA3F4F-47D3-49D5-BEE4-3AA7DFA26B66}_3.png&quot;/&gt;&lt;left val=&quot;63&quot;/&gt;&lt;top val=&quot;-10&quot;/&gt;&lt;width val=&quot;897&quot;/&gt;&lt;height val=&quot;81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9&quot;/&gt;&lt;lineCharCount val=&quot;16&quot;/&gt;&lt;lineCharCount val=&quot;17&quot;/&gt;&lt;lineCharCount val=&quot;17&quot;/&gt;&lt;lineCharCount val=&quot;16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3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2EC4DDC0-49D7-4408-B860-017EB8AECE45}_3.png&quot;/&gt;&lt;left val=&quot;110&quot;/&gt;&lt;top val=&quot;80&quot;/&gt;&lt;width val=&quot;598&quot;/&gt;&lt;height val=&quot;39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2&quot;/&gt;&lt;/TableIndex&gt;&lt;/ShapeTextInfo&gt;"/>
  <p:tag name="PRESENTER_SHAPEINFO" val="&lt;ThreeDShapeInfo&gt;&lt;uuid val=&quot;{F64455F9-384A-41FB-A4B5-063FBA4DD5B0}&quot;/&gt;&lt;isInvalidForFieldText val=&quot;0&quot;/&gt;&lt;Image&gt;&lt;filename val=&quot;C:\Users\elias\AppData\Local\Temp\~Ca21AB\data\asimages\{F64455F9-384A-41FB-A4B5-063FBA4DD5B0}_4.png&quot;/&gt;&lt;left val=&quot;63&quot;/&gt;&lt;top val=&quot;-10&quot;/&gt;&lt;width val=&quot;897&quot;/&gt;&lt;height val=&quot;81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E1C9C3B-499B-4AD6-B851-D64B6E9AB7B4}&quot;/&gt;&lt;isInvalidForFieldText val=&quot;0&quot;/&gt;&lt;Image&gt;&lt;filename val=&quot;C:\Users\elias\AppData\Local\Temp\~Ca21AB\data\asimages\{DE1C9C3B-499B-4AD6-B851-D64B6E9AB7B4}_4.png&quot;/&gt;&lt;left val=&quot;-23&quot;/&gt;&lt;top val=&quot;30&quot;/&gt;&lt;width val=&quot;90&quot;/&gt;&lt;height val=&quot;533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18&quot;/&gt;&lt;/TableIndex&gt;&lt;/ShapeTextInfo&gt;"/>
  <p:tag name="PRESENTER_SHAPEINFO" val="&lt;ThreeDShapeInfo&gt;&lt;uuid val=&quot;{706879BA-2A54-492C-BFE3-4F72A86420B5}&quot;/&gt;&lt;isInvalidForFieldText val=&quot;0&quot;/&gt;&lt;Image&gt;&lt;filename val=&quot;C:\Users\elias\AppData\Local\Temp\~Ca21AB\data\asimages\{706879BA-2A54-492C-BFE3-4F72A86420B5}_4.png&quot;/&gt;&lt;left val=&quot;684&quot;/&gt;&lt;top val=&quot;196&quot;/&gt;&lt;width val=&quot;167&quot;/&gt;&lt;height val=&quot;191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1&quot;/&gt;&lt;lineCharCount val=&quot;17&quot;/&gt;&lt;lineCharCount val=&quot;15&quot;/&gt;&lt;lineCharCount val=&quot;13&quot;/&gt;&lt;/TableIndex&gt;&lt;/ShapeTextInfo&gt;"/>
  <p:tag name="PRESENTER_SHAPEINFO" val="&lt;ThreeDShapeInfo&gt;&lt;uuid val=&quot;{B5E00413-A9E0-4D48-BFF8-C7DFF913A9DF}&quot;/&gt;&lt;isInvalidForFieldText val=&quot;0&quot;/&gt;&lt;Image&gt;&lt;filename val=&quot;C:\Users\elias\AppData\Local\Temp\~Ca21AB\data\asimages\{B5E00413-A9E0-4D48-BFF8-C7DFF913A9DF}_4.png&quot;/&gt;&lt;left val=&quot;492&quot;/&gt;&lt;top val=&quot;198&quot;/&gt;&lt;width val=&quot;161&quot;/&gt;&lt;height val=&quot;190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4&quot;/&gt;&lt;lineCharCount val=&quot;17&quot;/&gt;&lt;lineCharCount val=&quot;17&quot;/&gt;&lt;lineCharCount val=&quot;14&quot;/&gt;&lt;/TableIndex&gt;&lt;/ShapeTextInfo&gt;"/>
  <p:tag name="PRESENTER_SHAPEINFO" val="&lt;ThreeDShapeInfo&gt;&lt;uuid val=&quot;{017F1271-FF38-408C-AA7B-F3D6322C57F1}&quot;/&gt;&lt;isInvalidForFieldText val=&quot;0&quot;/&gt;&lt;Image&gt;&lt;filename val=&quot;C:\Users\elias\AppData\Local\Temp\~Ca21AB\data\asimages\{017F1271-FF38-408C-AA7B-F3D6322C57F1}_4.png&quot;/&gt;&lt;left val=&quot;302&quot;/&gt;&lt;top val=&quot;196&quot;/&gt;&lt;width val=&quot;167&quot;/&gt;&lt;height val=&quot;192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PRESENTER_SHAPEINFO" val="&lt;ThreeDShapeInfo&gt;&lt;uuid val=&quot;{95922D97-1C3F-4197-85C7-D87022DA7C60}&quot;/&gt;&lt;isInvalidForFieldText val=&quot;0&quot;/&gt;&lt;Image&gt;&lt;filename val=&quot;C:\Users\elias\AppData\Local\Temp\~Ca21AB\data\asimages\{95922D97-1C3F-4197-85C7-D87022DA7C60}_4.png&quot;/&gt;&lt;left val=&quot;133&quot;/&gt;&lt;top val=&quot;128&quot;/&gt;&lt;width val=&quot;91&quot;/&gt;&lt;height val=&quot;58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PRESENTER_SHAPEINFO" val="&lt;ThreeDShapeInfo&gt;&lt;uuid val=&quot;{34DBFBBE-DA1F-498B-94F8-3630134A1FC6}&quot;/&gt;&lt;isInvalidForFieldText val=&quot;0&quot;/&gt;&lt;Image&gt;&lt;filename val=&quot;C:\Users\elias\AppData\Local\Temp\~Ca21AB\data\asimages\{34DBFBBE-DA1F-498B-94F8-3630134A1FC6}_4.png&quot;/&gt;&lt;left val=&quot;339&quot;/&gt;&lt;top val=&quot;128&quot;/&gt;&lt;width val=&quot;91&quot;/&gt;&lt;height val=&quot;58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PRESENTER_SHAPEINFO" val="&lt;ThreeDShapeInfo&gt;&lt;uuid val=&quot;{E9F3E665-4034-402A-8777-9DD11FE70F2C}&quot;/&gt;&lt;isInvalidForFieldText val=&quot;0&quot;/&gt;&lt;Image&gt;&lt;filename val=&quot;C:\Users\elias\AppData\Local\Temp\~Ca21AB\data\asimages\{E9F3E665-4034-402A-8777-9DD11FE70F2C}_4.png&quot;/&gt;&lt;left val=&quot;528&quot;/&gt;&lt;top val=&quot;129&quot;/&gt;&lt;width val=&quot;91&quot;/&gt;&lt;height val=&quot;58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PRESENTER_SHAPEINFO" val="&lt;ThreeDShapeInfo&gt;&lt;uuid val=&quot;{6BB287AB-C23F-4D06-A745-BDC848592EA3}&quot;/&gt;&lt;isInvalidForFieldText val=&quot;0&quot;/&gt;&lt;Image&gt;&lt;filename val=&quot;C:\Users\elias\AppData\Local\Temp\~Ca21AB\data\asimages\{6BB287AB-C23F-4D06-A745-BDC848592EA3}_4.png&quot;/&gt;&lt;left val=&quot;721&quot;/&gt;&lt;top val=&quot;128&quot;/&gt;&lt;width val=&quot;91&quot;/&gt;&lt;height val=&quot;58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5D553A3C-52DA-46E5-8DA1-15BBBD1EEF46}&quot;/&gt;&lt;isInvalidForFieldText val=&quot;0&quot;/&gt;&lt;Image&gt;&lt;filename val=&quot;C:\Users\elias\AppData\Local\Temp\~Ca21AB\data\asimages\{5D553A3C-52DA-46E5-8DA1-15BBBD1EEF46}_5.png&quot;/&gt;&lt;left val=&quot;-23&quot;/&gt;&lt;top val=&quot;30&quot;/&gt;&lt;width val=&quot;90&quot;/&gt;&lt;height val=&quot;533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4&quot;/&gt;&lt;lineCharCount val=&quot;13&quot;/&gt;&lt;lineCharCount val=&quot;13&quot;/&gt;&lt;/TableIndex&gt;&lt;/ShapeTextInfo&gt;"/>
  <p:tag name="PRESENTER_SHAPEINFO" val="&lt;ThreeDShapeInfo&gt;&lt;uuid val=&quot;{4345DA40-ED6E-4A0D-B257-F5541081D94F}&quot;/&gt;&lt;isInvalidForFieldText val=&quot;0&quot;/&gt;&lt;Image&gt;&lt;filename val=&quot;C:\Users\elias\AppData\Local\Temp\~Ca21AB\data\asimages\{4345DA40-ED6E-4A0D-B257-F5541081D94F}_5.png&quot;/&gt;&lt;left val=&quot;113&quot;/&gt;&lt;top val=&quot;65&quot;/&gt;&lt;width val=&quot;158&quot;/&gt;&lt;height val=&quot;127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8&quot;/&gt;&lt;lineCharCount val=&quot;11&quot;/&gt;&lt;/TableIndex&gt;&lt;/ShapeTextInfo&gt;"/>
  <p:tag name="PRESENTER_SHAPEINFO" val="&lt;ThreeDShapeInfo&gt;&lt;uuid val=&quot;{12152987-5997-45CA-ABE4-82327C81992C}&quot;/&gt;&lt;isInvalidForFieldText val=&quot;0&quot;/&gt;&lt;Image&gt;&lt;filename val=&quot;C:\Users\elias\AppData\Local\Temp\~Ca21AB\data\asimages\{12152987-5997-45CA-ABE4-82327C81992C}_5.png&quot;/&gt;&lt;left val=&quot;735&quot;/&gt;&lt;top val=&quot;65&quot;/&gt;&lt;width val=&quot;168&quot;/&gt;&lt;height val=&quot;127&quot;/&gt;&lt;hasText val=&quot;1&quot;/&gt;&lt;/Image&gt;&lt;/ThreeDShape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1&quot;/&gt;&lt;lineCharCount val=&quot;17&quot;/&gt;&lt;lineCharCount val=&quot;15&quot;/&gt;&lt;lineCharCount val=&quot;13&quot;/&gt;&lt;/TableIndex&gt;&lt;/ShapeTextInfo&gt;"/>
  <p:tag name="PRESENTER_SHAPEINFO" val="&lt;ThreeDShapeInfo&gt;&lt;uuid val=&quot;{4A545FF5-3706-4F1C-8BEA-E04FDA07574F}&quot;/&gt;&lt;isInvalidForFieldText val=&quot;0&quot;/&gt;&lt;Image&gt;&lt;filename val=&quot;C:\Users\elias\AppData\Local\Temp\~Ca21AB\data\asimages\{4A545FF5-3706-4F1C-8BEA-E04FDA07574F}_5.png&quot;/&gt;&lt;left val=&quot;527&quot;/&gt;&lt;top val=&quot;65&quot;/&gt;&lt;width val=&quot;160&quot;/&gt;&lt;height val=&quot;127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4&quot;/&gt;&lt;lineCharCount val=&quot;17&quot;/&gt;&lt;lineCharCount val=&quot;17&quot;/&gt;&lt;lineCharCount val=&quot;14&quot;/&gt;&lt;/TableIndex&gt;&lt;/ShapeTextInfo&gt;"/>
  <p:tag name="PRESENTER_SHAPEINFO" val="&lt;ThreeDShapeInfo&gt;&lt;uuid val=&quot;{36D7E8CD-A7C2-44B0-8F58-52D8772F2CF6}&quot;/&gt;&lt;isInvalidForFieldText val=&quot;0&quot;/&gt;&lt;Image&gt;&lt;filename val=&quot;C:\Users\elias\AppData\Local\Temp\~Ca21AB\data\asimages\{36D7E8CD-A7C2-44B0-8F58-52D8772F2CF6}_5.png&quot;/&gt;&lt;left val=&quot;309&quot;/&gt;&lt;top val=&quot;65&quot;/&gt;&lt;width val=&quot;167&quot;/&gt;&lt;height val=&quot;127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0&quot;/&gt;&lt;lineCharCount val=&quot;20&quot;/&gt;&lt;lineCharCount val=&quot;1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9B823A70-610D-4FFB-B955-06C84A83FF15}_5.png&quot;/&gt;&lt;left val=&quot;110&quot;/&gt;&lt;top val=&quot;213&quot;/&gt;&lt;width val=&quot;175&quot;/&gt;&lt;height val=&quot;64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34&quot;/&gt;&lt;lineCharCount val=&quot;26&quot;/&gt;&lt;lineCharCount val=&quot;24&quot;/&gt;&lt;lineCharCount val=&quot;2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CBF19373-FD70-40C1-A4FF-BE250615FD60}_5.png&quot;/&gt;&lt;left val=&quot;294&quot;/&gt;&lt;top val=&quot;206&quot;/&gt;&lt;width val=&quot;207&quot;/&gt;&lt;height val=&quot;80&quot;/&gt;&lt;hasText val=&quot;1&quot;/&gt;&lt;/Image&gt;&lt;/ThreeDShape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27&quot;/&gt;&lt;lineCharCount val=&quot;28&quot;/&gt;&lt;lineCharCount val=&quot;8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F49D60EF-78E4-4606-962A-D5B4E6EF366F}_5.png&quot;/&gt;&lt;left val=&quot;514&quot;/&gt;&lt;top val=&quot;199&quot;/&gt;&lt;width val=&quot;198&quot;/&gt;&lt;height val=&quot;64&quot;/&gt;&lt;hasText val=&quot;1&quot;/&gt;&lt;/Image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2&quot;/&gt;&lt;lineCharCount val=&quot;28&quot;/&gt;&lt;lineCharCount val=&quot;3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354F079-179E-46AB-95BD-3088CEB1A25E}_5.png&quot;/&gt;&lt;left val=&quot;732&quot;/&gt;&lt;top val=&quot;218&quot;/&gt;&lt;width val=&quot;212&quot;/&gt;&lt;height val=&quot;64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F8AB793E-13E4-4685-BE02-0D6764BB3A25}&quot;/&gt;&lt;isInvalidForFieldText val=&quot;0&quot;/&gt;&lt;Image&gt;&lt;filename val=&quot;C:\Users\elias\AppData\Local\Temp\~Ca21AB\data\asimages\{F8AB793E-13E4-4685-BE02-0D6764BB3A25}_6.png&quot;/&gt;&lt;left val=&quot;63&quot;/&gt;&lt;top val=&quot;-10&quot;/&gt;&lt;width val=&quot;897&quot;/&gt;&lt;height val=&quot;81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06C35563-C2A3-4451-936C-BF019089BCEB}&quot;/&gt;&lt;isInvalidForFieldText val=&quot;0&quot;/&gt;&lt;Image&gt;&lt;filename val=&quot;C:\Users\elias\AppData\Local\Temp\~Ca21AB\data\asimages\{06C35563-C2A3-4451-936C-BF019089BCEB}_6.png&quot;/&gt;&lt;left val=&quot;-23&quot;/&gt;&lt;top val=&quot;30&quot;/&gt;&lt;width val=&quot;90&quot;/&gt;&lt;height val=&quot;533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F796B70-DA23-41F3-A721-E6082061DBAE}&quot;/&gt;&lt;isInvalidForFieldText val=&quot;1&quot;/&gt;&lt;Image&gt;&lt;filename val=&quot;C:\Users\elias\AppData\Local\Temp\~Ca21AB\data\asimages\{6F796B70-DA23-41F3-A721-E6082061DBAE}_6.png&quot;/&gt;&lt;left val=&quot;61&quot;/&gt;&lt;top val=&quot;63&quot;/&gt;&lt;width val=&quot;899&quot;/&gt;&lt;height val=&quot;468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0&quot;/&gt;&lt;lineCharCount val=&quot;12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6&quot;/&gt;&lt;lineCharCount val=&quot;13&quot;/&gt;&lt;lineCharCount val=&quot;13&quot;/&gt;&lt;lineCharCount val=&quot;19&quot;/&gt;&lt;lineCharCount val=&quot;23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21&quot;/&gt;&lt;lineCharCount val=&quot;6&quot;/&gt;&lt;lineCharCount val=&quot;17&quot;/&gt;&lt;lineCharCount val=&quot;19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3&quot;/&gt;&lt;lineCharCount val=&quot;13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4&quot;/&gt;&lt;lineCharCount val=&quot;13&quot;/&gt;&lt;lineCharCount val=&quot;8&quot;/&gt;&lt;lineCharCount val=&quot;13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11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&quot;/&gt;&lt;lineCharCount val=&quot;11&quot;/&gt;&lt;lineCharCount val=&quot;8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3&quot;/&gt;&lt;lineCharCount val=&quot;11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13DF8F83-20DA-4F93-9245-86FACF0AD7E0}&quot;/&gt;&lt;isInvalidForFieldText val=&quot;0&quot;/&gt;&lt;Image&gt;&lt;filename val=&quot;C:\Users\elias\AppData\Local\Temp\~Ca21AB\data\asimages\{13DF8F83-20DA-4F93-9245-86FACF0AD7E0}_7.png&quot;/&gt;&lt;left val=&quot;63&quot;/&gt;&lt;top val=&quot;-10&quot;/&gt;&lt;width val=&quot;897&quot;/&gt;&lt;height val=&quot;81&quot;/&gt;&lt;hasText val=&quot;1&quot;/&gt;&lt;/Image&gt;&lt;/ThreeDShape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ECEEF8D8-1037-4199-AB78-DE0AE9D4CA68}&quot;/&gt;&lt;isInvalidForFieldText val=&quot;0&quot;/&gt;&lt;Image&gt;&lt;filename val=&quot;C:\Users\elias\AppData\Local\Temp\~Ca21AB\data\asimages\{ECEEF8D8-1037-4199-AB78-DE0AE9D4CA68}_7.png&quot;/&gt;&lt;left val=&quot;-23&quot;/&gt;&lt;top val=&quot;30&quot;/&gt;&lt;width val=&quot;90&quot;/&gt;&lt;height val=&quot;533&quot;/&gt;&lt;hasText val=&quot;1&quot;/&gt;&lt;/Image&gt;&lt;/ThreeDShape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36D69AF2-3C05-40B5-9696-CFC68EBAE3A6}_7.png&quot;/&gt;&lt;left val=&quot;52&quot;/&gt;&lt;top val=&quot;49&quot;/&gt;&lt;width val=&quot;343&quot;/&gt;&lt;height val=&quot;39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BFDEC0B6-3D2B-44BC-8888-0406EF1E86B8}_7.png&quot;/&gt;&lt;left val=&quot;59&quot;/&gt;&lt;top val=&quot;105&quot;/&gt;&lt;width val=&quot;411&quot;/&gt;&lt;height val=&quot;38&quot;/&gt;&lt;hasText val=&quot;1&quot;/&gt;&lt;/Image&gt;&lt;/ThreeDShape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9&quot;/&gt;&lt;lineCharCount val=&quot;116&quot;/&gt;&lt;lineCharCount val=&quot;9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4B8823CA-8859-450B-B83E-956BEE9C10F5}_7.png&quot;/&gt;&lt;left val=&quot;70&quot;/&gt;&lt;top val=&quot;151&quot;/&gt;&lt;width val=&quot;777&quot;/&gt;&lt;height val=&quot;73&quot;/&gt;&lt;hasText val=&quot;1&quot;/&gt;&lt;/Image&gt;&lt;/ThreeDShape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13DF8F83-20DA-4F93-9245-86FACF0AD7E0}&quot;/&gt;&lt;isInvalidForFieldText val=&quot;0&quot;/&gt;&lt;Image&gt;&lt;filename val=&quot;C:\Users\elias\AppData\Local\Temp\~Ca21AB\data\asimages\{13DF8F83-20DA-4F93-9245-86FACF0AD7E0}_7.png&quot;/&gt;&lt;left val=&quot;63&quot;/&gt;&lt;top val=&quot;-10&quot;/&gt;&lt;width val=&quot;897&quot;/&gt;&lt;height val=&quot;81&quot;/&gt;&lt;hasText val=&quot;1&quot;/&gt;&lt;/Image&gt;&lt;/ThreeDShape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ECEEF8D8-1037-4199-AB78-DE0AE9D4CA68}&quot;/&gt;&lt;isInvalidForFieldText val=&quot;0&quot;/&gt;&lt;Image&gt;&lt;filename val=&quot;C:\Users\elias\AppData\Local\Temp\~Ca21AB\data\asimages\{ECEEF8D8-1037-4199-AB78-DE0AE9D4CA68}_7.png&quot;/&gt;&lt;left val=&quot;-23&quot;/&gt;&lt;top val=&quot;30&quot;/&gt;&lt;width val=&quot;90&quot;/&gt;&lt;height val=&quot;533&quot;/&gt;&lt;hasText val=&quot;1&quot;/&gt;&lt;/Image&gt;&lt;/ThreeDShape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36D69AF2-3C05-40B5-9696-CFC68EBAE3A6}_7.png&quot;/&gt;&lt;left val=&quot;52&quot;/&gt;&lt;top val=&quot;49&quot;/&gt;&lt;width val=&quot;343&quot;/&gt;&lt;height val=&quot;39&quot;/&gt;&lt;hasText val=&quot;1&quot;/&gt;&lt;/Image&gt;&lt;/ThreeDShape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BFDEC0B6-3D2B-44BC-8888-0406EF1E86B8}_7.png&quot;/&gt;&lt;left val=&quot;59&quot;/&gt;&lt;top val=&quot;105&quot;/&gt;&lt;width val=&quot;411&quot;/&gt;&lt;height val=&quot;38&quot;/&gt;&lt;hasText val=&quot;1&quot;/&gt;&lt;/Image&gt;&lt;/ThreeDShape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9&quot;/&gt;&lt;lineCharCount val=&quot;116&quot;/&gt;&lt;lineCharCount val=&quot;9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4B8823CA-8859-450B-B83E-956BEE9C10F5}_7.png&quot;/&gt;&lt;left val=&quot;70&quot;/&gt;&lt;top val=&quot;151&quot;/&gt;&lt;width val=&quot;777&quot;/&gt;&lt;height val=&quot;73&quot;/&gt;&lt;hasText val=&quot;1&quot;/&gt;&lt;/Image&gt;&lt;/ThreeDShape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4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11BEF623-3B9F-4FD1-AB91-6D9BB90F4768}_7.png&quot;/&gt;&lt;left val=&quot;59&quot;/&gt;&lt;top val=&quot;231&quot;/&gt;&lt;width val=&quot;655&quot;/&gt;&lt;height val=&quot;39&quot;/&gt;&lt;hasText val=&quot;1&quot;/&gt;&lt;/Image&gt;&lt;/ThreeDShape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2&quot;/&gt;&lt;lineCharCount val=&quot;8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A3D9314-8CBA-43CC-90DC-298A32527A59}_7.png&quot;/&gt;&lt;left val=&quot;68&quot;/&gt;&lt;top val=&quot;273&quot;/&gt;&lt;width val=&quot;772&quot;/&gt;&lt;height val=&quot;54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145&quot;/&gt;&lt;lineCharCount val=&quot;14&quot;/&gt;&lt;lineCharCount val=&quot;146&quot;/&gt;&lt;lineCharCount val=&quot;33&quot;/&gt;&lt;lineCharCount val=&quot;73&quot;/&gt;&lt;lineCharCount val=&quot;68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9AAA78AD-C019-4560-8746-B58F5EE23CE9}_7.png&quot;/&gt;&lt;left val=&quot;92&quot;/&gt;&lt;top val=&quot;315&quot;/&gt;&lt;width val=&quot;840&quot;/&gt;&lt;height val=&quot;114&quot;/&gt;&lt;hasText val=&quot;1&quot;/&gt;&lt;/Image&gt;&lt;/ThreeDShape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13DF8F83-20DA-4F93-9245-86FACF0AD7E0}&quot;/&gt;&lt;isInvalidForFieldText val=&quot;0&quot;/&gt;&lt;Image&gt;&lt;filename val=&quot;C:\Users\elias\AppData\Local\Temp\~Ca21AB\data\asimages\{13DF8F83-20DA-4F93-9245-86FACF0AD7E0}_7.png&quot;/&gt;&lt;left val=&quot;63&quot;/&gt;&lt;top val=&quot;-10&quot;/&gt;&lt;width val=&quot;897&quot;/&gt;&lt;height val=&quot;81&quot;/&gt;&lt;hasText val=&quot;1&quot;/&gt;&lt;/Image&gt;&lt;/ThreeDShape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ECEEF8D8-1037-4199-AB78-DE0AE9D4CA68}&quot;/&gt;&lt;isInvalidForFieldText val=&quot;0&quot;/&gt;&lt;Image&gt;&lt;filename val=&quot;C:\Users\elias\AppData\Local\Temp\~Ca21AB\data\asimages\{ECEEF8D8-1037-4199-AB78-DE0AE9D4CA68}_7.png&quot;/&gt;&lt;left val=&quot;-23&quot;/&gt;&lt;top val=&quot;30&quot;/&gt;&lt;width val=&quot;90&quot;/&gt;&lt;height val=&quot;533&quot;/&gt;&lt;hasText val=&quot;1&quot;/&gt;&lt;/Image&gt;&lt;/ThreeDShape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0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36D69AF2-3C05-40B5-9696-CFC68EBAE3A6}_7.png&quot;/&gt;&lt;left val=&quot;52&quot;/&gt;&lt;top val=&quot;49&quot;/&gt;&lt;width val=&quot;343&quot;/&gt;&lt;height val=&quot;39&quot;/&gt;&lt;hasText val=&quot;1&quot;/&gt;&lt;/Image&gt;&lt;/ThreeDShape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9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13F70A46-0AB6-42A2-8956-9D663FEC9FE8}_7.png&quot;/&gt;&lt;left val=&quot;59&quot;/&gt;&lt;top val=&quot;429&quot;/&gt;&lt;width val=&quot;307&quot;/&gt;&lt;height val=&quot;38&quot;/&gt;&lt;hasText val=&quot;1&quot;/&gt;&lt;/Image&gt;&lt;/ThreeDShape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6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49C23C0B-71AC-43CB-B14E-7F5B17F3BC0C}_7.png&quot;/&gt;&lt;left val=&quot;85&quot;/&gt;&lt;top val=&quot;471&quot;/&gt;&lt;width val=&quot;844&quot;/&gt;&lt;height val=&quot;34&quot;/&gt;&lt;hasText val=&quot;1&quot;/&gt;&lt;/Image&gt;&lt;/ThreeDShape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2&quot;/&gt;&lt;lineCharCount val=&quot;87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DA3D9314-8CBA-43CC-90DC-298A32527A59}_7.png&quot;/&gt;&lt;left val=&quot;68&quot;/&gt;&lt;top val=&quot;273&quot;/&gt;&lt;width val=&quot;772&quot;/&gt;&lt;height val=&quot;54&quot;/&gt;&lt;hasText val=&quot;1&quot;/&gt;&lt;/Image&gt;&lt;/ThreeDShape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  <p:tag name="PRESENTER_SHAPEINFO" val="&lt;ThreeDShapeInfo&gt;&lt;uuid val=&quot;{2E90A58C-E9CA-44D3-802A-963375DBA3F2}&quot;/&gt;&lt;isInvalidForFieldText val=&quot;0&quot;/&gt;&lt;Image&gt;&lt;filename val=&quot;C:\Users\elias\AppData\Local\Temp\~Ca21AB\data\asimages\{2E90A58C-E9CA-44D3-802A-963375DBA3F2}_8.png&quot;/&gt;&lt;left val=&quot;63&quot;/&gt;&lt;top val=&quot;-10&quot;/&gt;&lt;width val=&quot;897&quot;/&gt;&lt;height val=&quot;81&quot;/&gt;&lt;hasText val=&quot;1&quot;/&gt;&lt;/Image&gt;&lt;/ThreeDShapeInfo&gt;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0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8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9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Props1.xml><?xml version="1.0" encoding="utf-8"?>
<ds:datastoreItem xmlns:ds="http://schemas.openxmlformats.org/officeDocument/2006/customXml" ds:itemID="{C4D356E4-668C-41BD-91FE-ED825DE21B47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11894D52-1A21-4D58-A798-6D524D8D0BAD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407D47DA-FA1D-43F3-A998-CBD0D24F82FB}">
  <ds:schemaRefs>
    <ds:schemaRef ds:uri="http://schemas.microsoft.com/edu/athena"/>
  </ds:schemaRefs>
</ds:datastoreItem>
</file>

<file path=customXml/itemProps12.xml><?xml version="1.0" encoding="utf-8"?>
<ds:datastoreItem xmlns:ds="http://schemas.openxmlformats.org/officeDocument/2006/customXml" ds:itemID="{F43A042D-4447-4777-B30E-C035853708C5}">
  <ds:schemaRefs>
    <ds:schemaRef ds:uri="http://schemas.microsoft.com/edu/athena"/>
  </ds:schemaRefs>
</ds:datastoreItem>
</file>

<file path=customXml/itemProps13.xml><?xml version="1.0" encoding="utf-8"?>
<ds:datastoreItem xmlns:ds="http://schemas.openxmlformats.org/officeDocument/2006/customXml" ds:itemID="{C6EBA8B5-57CD-41DF-A3A4-5F4BD6B005E5}">
  <ds:schemaRefs>
    <ds:schemaRef ds:uri="http://schemas.microsoft.com/edu/athena"/>
  </ds:schemaRefs>
</ds:datastoreItem>
</file>

<file path=customXml/itemProps14.xml><?xml version="1.0" encoding="utf-8"?>
<ds:datastoreItem xmlns:ds="http://schemas.openxmlformats.org/officeDocument/2006/customXml" ds:itemID="{1639BC6C-789A-4AEC-9635-1583BD2C8D5F}">
  <ds:schemaRefs>
    <ds:schemaRef ds:uri="http://schemas.microsoft.com/edu/athena"/>
  </ds:schemaRefs>
</ds:datastoreItem>
</file>

<file path=customXml/itemProps15.xml><?xml version="1.0" encoding="utf-8"?>
<ds:datastoreItem xmlns:ds="http://schemas.openxmlformats.org/officeDocument/2006/customXml" ds:itemID="{F7BDD607-FD21-40D3-A882-76BCAF3686E7}">
  <ds:schemaRefs>
    <ds:schemaRef ds:uri="http://schemas.microsoft.com/edu/athena"/>
  </ds:schemaRefs>
</ds:datastoreItem>
</file>

<file path=customXml/itemProps16.xml><?xml version="1.0" encoding="utf-8"?>
<ds:datastoreItem xmlns:ds="http://schemas.openxmlformats.org/officeDocument/2006/customXml" ds:itemID="{256C7A10-67ED-4F08-A14F-55B5C284A7A6}">
  <ds:schemaRefs>
    <ds:schemaRef ds:uri="http://schemas.microsoft.com/edu/athena"/>
  </ds:schemaRefs>
</ds:datastoreItem>
</file>

<file path=customXml/itemProps17.xml><?xml version="1.0" encoding="utf-8"?>
<ds:datastoreItem xmlns:ds="http://schemas.openxmlformats.org/officeDocument/2006/customXml" ds:itemID="{D4DEA21F-83EF-4A26-828B-E71EEE5839E3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531DCB8E-CC35-430A-B919-E7E4D152A3F6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A8522AE3-52AE-4221-B1D0-480093CD5906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4BBBC8E2-1992-4818-A2C7-C192E77CE4F3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3BD676CC-4CF7-427F-AFA6-3720F3E646D9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9201E56F-E56C-4628-9EC8-8F18A8EA8F6B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2CFEF366-1E42-42E9-98F4-D254363A875B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33BA6A80-8C26-418E-B179-D0AFC9D71F5C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F74B88B3-5B59-4DB3-A376-AD07616CE098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21034</TotalTime>
  <Words>2293</Words>
  <Application>Microsoft Office PowerPoint</Application>
  <PresentationFormat>Grand écran</PresentationFormat>
  <Paragraphs>259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Times New Roman</vt:lpstr>
      <vt:lpstr>Wingdings 2</vt:lpstr>
      <vt:lpstr>HDOfficeLightV0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Fiches connaissances</dc:title>
  <dc:creator>Christophe D</dc:creator>
  <cp:lastModifiedBy>Elias BAZAH</cp:lastModifiedBy>
  <cp:revision>257</cp:revision>
  <dcterms:created xsi:type="dcterms:W3CDTF">2014-12-17T10:41:27Z</dcterms:created>
  <dcterms:modified xsi:type="dcterms:W3CDTF">2015-11-28T10:34:37Z</dcterms:modified>
</cp:coreProperties>
</file>