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3.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8.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9.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0.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1.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2.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3.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14.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863" r:id="rId16"/>
  </p:sldMasterIdLst>
  <p:notesMasterIdLst>
    <p:notesMasterId r:id="rId32"/>
  </p:notesMasterIdLst>
  <p:sldIdLst>
    <p:sldId id="267" r:id="rId17"/>
    <p:sldId id="269" r:id="rId18"/>
    <p:sldId id="268" r:id="rId19"/>
    <p:sldId id="287" r:id="rId20"/>
    <p:sldId id="280" r:id="rId21"/>
    <p:sldId id="281" r:id="rId22"/>
    <p:sldId id="282" r:id="rId23"/>
    <p:sldId id="270" r:id="rId24"/>
    <p:sldId id="271" r:id="rId25"/>
    <p:sldId id="286" r:id="rId26"/>
    <p:sldId id="272" r:id="rId27"/>
    <p:sldId id="275" r:id="rId28"/>
    <p:sldId id="283" r:id="rId29"/>
    <p:sldId id="284" r:id="rId30"/>
    <p:sldId id="285" r:id="rId31"/>
  </p:sldIdLst>
  <p:sldSz cx="12192000" cy="6858000"/>
  <p:notesSz cx="6858000" cy="9144000"/>
  <p:custDataLst>
    <p:tags r:id="rId33"/>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nseigner la technologie" id="{AB05E03B-3FBC-497B-955A-020A13430859}">
          <p14:sldIdLst>
            <p14:sldId id="267"/>
            <p14:sldId id="269"/>
            <p14:sldId id="268"/>
            <p14:sldId id="287"/>
            <p14:sldId id="280"/>
            <p14:sldId id="281"/>
            <p14:sldId id="282"/>
            <p14:sldId id="270"/>
            <p14:sldId id="271"/>
            <p14:sldId id="286"/>
            <p14:sldId id="272"/>
            <p14:sldId id="275"/>
            <p14:sldId id="283"/>
            <p14:sldId id="284"/>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 D" initials="CD" lastIdx="1" clrIdx="0">
    <p:extLst>
      <p:ext uri="{19B8F6BF-5375-455C-9EA6-DF929625EA0E}">
        <p15:presenceInfo xmlns:p15="http://schemas.microsoft.com/office/powerpoint/2012/main" userId="925dab55d78c3a70" providerId="Windows Live"/>
      </p:ext>
    </p:extLst>
  </p:cmAuthor>
  <p:cmAuthor id="2" name="Elias BAZAH" initials="EB" lastIdx="3" clrIdx="1">
    <p:extLst>
      <p:ext uri="{19B8F6BF-5375-455C-9EA6-DF929625EA0E}">
        <p15:presenceInfo xmlns:p15="http://schemas.microsoft.com/office/powerpoint/2012/main" userId="cf321e29b41abc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23B"/>
    <a:srgbClr val="FFFFFF"/>
    <a:srgbClr val="B2CF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156" y="294"/>
      </p:cViewPr>
      <p:guideLst/>
    </p:cSldViewPr>
  </p:slideViewPr>
  <p:notesTextViewPr>
    <p:cViewPr>
      <p:scale>
        <a:sx n="1" d="1"/>
        <a:sy n="1" d="1"/>
      </p:scale>
      <p:origin x="0" y="0"/>
    </p:cViewPr>
  </p:notesTextViewPr>
  <p:notesViewPr>
    <p:cSldViewPr snapToGrid="0">
      <p:cViewPr varScale="1">
        <p:scale>
          <a:sx n="54" d="100"/>
          <a:sy n="54" d="100"/>
        </p:scale>
        <p:origin x="2640"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slide" Target="slides/slide5.xml"/><Relationship Id="rId34" Type="http://schemas.openxmlformats.org/officeDocument/2006/relationships/commentAuthors" Target="commentAuthor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8.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viewProps" Target="viewProps.xml"/><Relationship Id="rId10" Type="http://schemas.openxmlformats.org/officeDocument/2006/relationships/customXml" Target="../customXml/item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76BA4-CC61-4E52-9DF4-9D13B9A73144}" type="datetimeFigureOut">
              <a:rPr lang="fr-FR" smtClean="0"/>
              <a:t>21/01/2016</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EDF2D-88EC-41AB-B9EC-0C1B59EC40A3}" type="slidenum">
              <a:rPr lang="fr-FR" smtClean="0"/>
              <a:t>‹N°›</a:t>
            </a:fld>
            <a:endParaRPr lang="fr-FR" dirty="0"/>
          </a:p>
        </p:txBody>
      </p:sp>
    </p:spTree>
    <p:extLst>
      <p:ext uri="{BB962C8B-B14F-4D97-AF65-F5344CB8AC3E}">
        <p14:creationId xmlns:p14="http://schemas.microsoft.com/office/powerpoint/2010/main" val="416273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a:t>
            </a:fld>
            <a:endParaRPr lang="fr-FR" dirty="0"/>
          </a:p>
        </p:txBody>
      </p:sp>
    </p:spTree>
    <p:extLst>
      <p:ext uri="{BB962C8B-B14F-4D97-AF65-F5344CB8AC3E}">
        <p14:creationId xmlns:p14="http://schemas.microsoft.com/office/powerpoint/2010/main" val="2970688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10</a:t>
            </a:fld>
            <a:endParaRPr lang="fr-FR" dirty="0"/>
          </a:p>
        </p:txBody>
      </p:sp>
    </p:spTree>
    <p:extLst>
      <p:ext uri="{BB962C8B-B14F-4D97-AF65-F5344CB8AC3E}">
        <p14:creationId xmlns:p14="http://schemas.microsoft.com/office/powerpoint/2010/main" val="36160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11</a:t>
            </a:fld>
            <a:endParaRPr lang="fr-FR" dirty="0"/>
          </a:p>
        </p:txBody>
      </p:sp>
    </p:spTree>
    <p:extLst>
      <p:ext uri="{BB962C8B-B14F-4D97-AF65-F5344CB8AC3E}">
        <p14:creationId xmlns:p14="http://schemas.microsoft.com/office/powerpoint/2010/main" val="2997169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12</a:t>
            </a:fld>
            <a:endParaRPr lang="fr-FR" dirty="0"/>
          </a:p>
        </p:txBody>
      </p:sp>
    </p:spTree>
    <p:extLst>
      <p:ext uri="{BB962C8B-B14F-4D97-AF65-F5344CB8AC3E}">
        <p14:creationId xmlns:p14="http://schemas.microsoft.com/office/powerpoint/2010/main" val="2374696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13</a:t>
            </a:fld>
            <a:endParaRPr lang="fr-FR" dirty="0"/>
          </a:p>
        </p:txBody>
      </p:sp>
    </p:spTree>
    <p:extLst>
      <p:ext uri="{BB962C8B-B14F-4D97-AF65-F5344CB8AC3E}">
        <p14:creationId xmlns:p14="http://schemas.microsoft.com/office/powerpoint/2010/main" val="1221877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14</a:t>
            </a:fld>
            <a:endParaRPr lang="fr-FR" dirty="0"/>
          </a:p>
        </p:txBody>
      </p:sp>
    </p:spTree>
    <p:extLst>
      <p:ext uri="{BB962C8B-B14F-4D97-AF65-F5344CB8AC3E}">
        <p14:creationId xmlns:p14="http://schemas.microsoft.com/office/powerpoint/2010/main" val="989577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15</a:t>
            </a:fld>
            <a:endParaRPr lang="fr-FR" dirty="0"/>
          </a:p>
        </p:txBody>
      </p:sp>
    </p:spTree>
    <p:extLst>
      <p:ext uri="{BB962C8B-B14F-4D97-AF65-F5344CB8AC3E}">
        <p14:creationId xmlns:p14="http://schemas.microsoft.com/office/powerpoint/2010/main" val="1712582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2</a:t>
            </a:fld>
            <a:endParaRPr lang="fr-FR" dirty="0"/>
          </a:p>
        </p:txBody>
      </p:sp>
    </p:spTree>
    <p:extLst>
      <p:ext uri="{BB962C8B-B14F-4D97-AF65-F5344CB8AC3E}">
        <p14:creationId xmlns:p14="http://schemas.microsoft.com/office/powerpoint/2010/main" val="323998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3</a:t>
            </a:fld>
            <a:endParaRPr lang="fr-FR" dirty="0"/>
          </a:p>
        </p:txBody>
      </p:sp>
    </p:spTree>
    <p:extLst>
      <p:ext uri="{BB962C8B-B14F-4D97-AF65-F5344CB8AC3E}">
        <p14:creationId xmlns:p14="http://schemas.microsoft.com/office/powerpoint/2010/main" val="207307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4</a:t>
            </a:fld>
            <a:endParaRPr lang="fr-FR" dirty="0"/>
          </a:p>
        </p:txBody>
      </p:sp>
    </p:spTree>
    <p:extLst>
      <p:ext uri="{BB962C8B-B14F-4D97-AF65-F5344CB8AC3E}">
        <p14:creationId xmlns:p14="http://schemas.microsoft.com/office/powerpoint/2010/main" val="100524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5</a:t>
            </a:fld>
            <a:endParaRPr lang="fr-FR" dirty="0"/>
          </a:p>
        </p:txBody>
      </p:sp>
    </p:spTree>
    <p:extLst>
      <p:ext uri="{BB962C8B-B14F-4D97-AF65-F5344CB8AC3E}">
        <p14:creationId xmlns:p14="http://schemas.microsoft.com/office/powerpoint/2010/main" val="3659084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6</a:t>
            </a:fld>
            <a:endParaRPr lang="fr-FR" dirty="0"/>
          </a:p>
        </p:txBody>
      </p:sp>
    </p:spTree>
    <p:extLst>
      <p:ext uri="{BB962C8B-B14F-4D97-AF65-F5344CB8AC3E}">
        <p14:creationId xmlns:p14="http://schemas.microsoft.com/office/powerpoint/2010/main" val="3172007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7</a:t>
            </a:fld>
            <a:endParaRPr lang="fr-FR" dirty="0"/>
          </a:p>
        </p:txBody>
      </p:sp>
    </p:spTree>
    <p:extLst>
      <p:ext uri="{BB962C8B-B14F-4D97-AF65-F5344CB8AC3E}">
        <p14:creationId xmlns:p14="http://schemas.microsoft.com/office/powerpoint/2010/main" val="3399451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8</a:t>
            </a:fld>
            <a:endParaRPr lang="fr-FR" dirty="0"/>
          </a:p>
        </p:txBody>
      </p:sp>
    </p:spTree>
    <p:extLst>
      <p:ext uri="{BB962C8B-B14F-4D97-AF65-F5344CB8AC3E}">
        <p14:creationId xmlns:p14="http://schemas.microsoft.com/office/powerpoint/2010/main" val="3173463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9</a:t>
            </a:fld>
            <a:endParaRPr lang="fr-FR" dirty="0"/>
          </a:p>
        </p:txBody>
      </p:sp>
    </p:spTree>
    <p:extLst>
      <p:ext uri="{BB962C8B-B14F-4D97-AF65-F5344CB8AC3E}">
        <p14:creationId xmlns:p14="http://schemas.microsoft.com/office/powerpoint/2010/main" val="1104871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524000" y="1124530"/>
            <a:ext cx="9144000" cy="2387600"/>
          </a:xfrm>
        </p:spPr>
        <p:txBody>
          <a:bodyPr anchor="b">
            <a:normAutofit/>
          </a:bodyPr>
          <a:lstStyle>
            <a:lvl1pPr algn="ctr">
              <a:defRPr sz="6000"/>
            </a:lvl1pPr>
          </a:lstStyle>
          <a:p>
            <a:r>
              <a:rPr lang="fr-FR" smtClean="0"/>
              <a:t>Modifiez le style du titre</a:t>
            </a:r>
            <a:endParaRPr lang="en-US" dirty="0"/>
          </a:p>
        </p:txBody>
      </p:sp>
      <p:sp>
        <p:nvSpPr>
          <p:cNvPr id="3" name="Subtitle 2"/>
          <p:cNvSpPr>
            <a:spLocks noGrp="1"/>
          </p:cNvSpPr>
          <p:nvPr>
            <p:ph type="subTitle" idx="1"/>
            <p:custDataLst>
              <p:tags r:id="rId2"/>
            </p:custDataLst>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custDataLst>
              <p:tags r:id="rId3"/>
            </p:custDataLst>
          </p:nvPr>
        </p:nvSpPr>
        <p:spPr/>
        <p:txBody>
          <a:bodyPr/>
          <a:lstStyle/>
          <a:p>
            <a:fld id="{BF1D37B8-B677-4826-901C-DF020591D9E0}" type="datetimeFigureOut">
              <a:rPr lang="fr-FR" smtClean="0"/>
              <a:t>21/01/2016</a:t>
            </a:fld>
            <a:endParaRPr lang="fr-FR" dirty="0"/>
          </a:p>
        </p:txBody>
      </p:sp>
      <p:sp>
        <p:nvSpPr>
          <p:cNvPr id="5" name="Footer Placeholder 4"/>
          <p:cNvSpPr>
            <a:spLocks noGrp="1"/>
          </p:cNvSpPr>
          <p:nvPr>
            <p:ph type="ftr" sz="quarter" idx="11"/>
            <p:custDataLst>
              <p:tags r:id="rId4"/>
            </p:custDataLst>
          </p:nvPr>
        </p:nvSpPr>
        <p:spPr/>
        <p:txBody>
          <a:bodyPr/>
          <a:lstStyle/>
          <a:p>
            <a:endParaRPr lang="fr-FR" dirty="0"/>
          </a:p>
        </p:txBody>
      </p:sp>
      <p:sp>
        <p:nvSpPr>
          <p:cNvPr id="6" name="Slide Number Placeholder 5"/>
          <p:cNvSpPr>
            <a:spLocks noGrp="1"/>
          </p:cNvSpPr>
          <p:nvPr>
            <p:ph type="sldNum" sz="quarter" idx="12"/>
            <p:custDataLst>
              <p:tags r:id="rId5"/>
            </p:custDataLst>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83684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39620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98670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27147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smtClean="0"/>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64170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93364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7DCF6EDD-9295-40BE-9E76-19EFA79C8EA7}" type="slidenum">
              <a:rPr lang="fr-FR" smtClean="0"/>
              <a:t>‹N°›</a:t>
            </a:fld>
            <a:endParaRPr lang="fr-FR" dirty="0"/>
          </a:p>
        </p:txBody>
      </p:sp>
      <p:sp>
        <p:nvSpPr>
          <p:cNvPr id="10" name="Title 9"/>
          <p:cNvSpPr>
            <a:spLocks noGrp="1"/>
          </p:cNvSpPr>
          <p:nvPr>
            <p:ph type="title"/>
          </p:nvPr>
        </p:nvSpPr>
        <p:spPr/>
        <p:txBody>
          <a:bodyPr/>
          <a:lstStyle/>
          <a:p>
            <a:r>
              <a:rPr lang="fr-FR" smtClean="0"/>
              <a:t>Modifiez le style du titre</a:t>
            </a:r>
            <a:endParaRPr lang="en-US" dirty="0"/>
          </a:p>
        </p:txBody>
      </p:sp>
    </p:spTree>
    <p:extLst>
      <p:ext uri="{BB962C8B-B14F-4D97-AF65-F5344CB8AC3E}">
        <p14:creationId xmlns:p14="http://schemas.microsoft.com/office/powerpoint/2010/main" val="117799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DCF6EDD-9295-40BE-9E76-19EFA79C8EA7}" type="slidenum">
              <a:rPr lang="fr-FR" smtClean="0"/>
              <a:t>‹N°›</a:t>
            </a:fld>
            <a:endParaRPr lang="fr-FR" dirty="0"/>
          </a:p>
        </p:txBody>
      </p:sp>
      <p:sp>
        <p:nvSpPr>
          <p:cNvPr id="6" name="Title 5"/>
          <p:cNvSpPr>
            <a:spLocks noGrp="1"/>
          </p:cNvSpPr>
          <p:nvPr>
            <p:ph type="title"/>
          </p:nvPr>
        </p:nvSpPr>
        <p:spPr/>
        <p:txBody>
          <a:bodyPr/>
          <a:lstStyle/>
          <a:p>
            <a:r>
              <a:rPr lang="fr-FR" smtClean="0"/>
              <a:t>Modifiez le style du titre</a:t>
            </a:r>
            <a:endParaRPr lang="en-US"/>
          </a:p>
        </p:txBody>
      </p:sp>
    </p:spTree>
    <p:extLst>
      <p:ext uri="{BB962C8B-B14F-4D97-AF65-F5344CB8AC3E}">
        <p14:creationId xmlns:p14="http://schemas.microsoft.com/office/powerpoint/2010/main" val="20149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168817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smtClean="0"/>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93669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t>21/01/2016</a:t>
            </a:fld>
            <a:endParaRPr lang="fr-FR"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04908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845127" y="365760"/>
            <a:ext cx="10515600" cy="132556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custDataLst>
              <p:tags r:id="rId14"/>
            </p:custDataLst>
          </p:nvPr>
        </p:nvSpPr>
        <p:spPr>
          <a:xfrm>
            <a:off x="845127" y="1828800"/>
            <a:ext cx="10515600" cy="435133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custDataLst>
              <p:tags r:id="rId15"/>
            </p:custDataLst>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F1D37B8-B677-4826-901C-DF020591D9E0}" type="datetimeFigureOut">
              <a:rPr lang="fr-FR" smtClean="0"/>
              <a:t>21/01/2016</a:t>
            </a:fld>
            <a:endParaRPr lang="fr-FR" dirty="0"/>
          </a:p>
        </p:txBody>
      </p:sp>
      <p:sp>
        <p:nvSpPr>
          <p:cNvPr id="5" name="Footer Placeholder 4"/>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dirty="0"/>
          </a:p>
        </p:txBody>
      </p:sp>
      <p:sp>
        <p:nvSpPr>
          <p:cNvPr id="6" name="Slide Number Placeholder 5"/>
          <p:cNvSpPr>
            <a:spLocks noGrp="1"/>
          </p:cNvSpPr>
          <p:nvPr>
            <p:ph type="sldNum" sz="quarter" idx="4"/>
            <p:custDataLst>
              <p:tags r:id="rId17"/>
            </p:custDataLst>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DCF6EDD-9295-40BE-9E76-19EFA79C8EA7}" type="slidenum">
              <a:rPr lang="fr-FR" smtClean="0"/>
              <a:t>‹N°›</a:t>
            </a:fld>
            <a:endParaRPr lang="fr-FR" dirty="0"/>
          </a:p>
        </p:txBody>
      </p:sp>
    </p:spTree>
    <p:extLst>
      <p:ext uri="{BB962C8B-B14F-4D97-AF65-F5344CB8AC3E}">
        <p14:creationId xmlns:p14="http://schemas.microsoft.com/office/powerpoint/2010/main" val="2099225994"/>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png"/><Relationship Id="rId2" Type="http://schemas.openxmlformats.org/officeDocument/2006/relationships/tags" Target="../tags/tag12.xml"/><Relationship Id="rId1" Type="http://schemas.openxmlformats.org/officeDocument/2006/relationships/customXml" Target="../../customXml/item3.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67.xml"/><Relationship Id="rId7" Type="http://schemas.openxmlformats.org/officeDocument/2006/relationships/image" Target="../media/image3.png"/><Relationship Id="rId2" Type="http://schemas.openxmlformats.org/officeDocument/2006/relationships/tags" Target="../tags/tag66.xml"/><Relationship Id="rId1" Type="http://schemas.openxmlformats.org/officeDocument/2006/relationships/customXml" Target="../../customXml/item13.xml"/><Relationship Id="rId6" Type="http://schemas.openxmlformats.org/officeDocument/2006/relationships/notesSlide" Target="../notesSlides/notesSlide10.xml"/><Relationship Id="rId5" Type="http://schemas.openxmlformats.org/officeDocument/2006/relationships/slideLayout" Target="../slideLayouts/slideLayout1.xml"/><Relationship Id="rId10" Type="http://schemas.openxmlformats.org/officeDocument/2006/relationships/image" Target="../media/image8.png"/><Relationship Id="rId4" Type="http://schemas.openxmlformats.org/officeDocument/2006/relationships/tags" Target="../tags/tag68.xml"/><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tags" Target="../tags/tag80.xml"/><Relationship Id="rId18" Type="http://schemas.openxmlformats.org/officeDocument/2006/relationships/tags" Target="../tags/tag85.xml"/><Relationship Id="rId26" Type="http://schemas.openxmlformats.org/officeDocument/2006/relationships/image" Target="../media/image2.png"/><Relationship Id="rId3" Type="http://schemas.openxmlformats.org/officeDocument/2006/relationships/tags" Target="../tags/tag70.xml"/><Relationship Id="rId21" Type="http://schemas.openxmlformats.org/officeDocument/2006/relationships/slideLayout" Target="../slideLayouts/slideLayout1.xml"/><Relationship Id="rId7" Type="http://schemas.openxmlformats.org/officeDocument/2006/relationships/tags" Target="../tags/tag74.xml"/><Relationship Id="rId12" Type="http://schemas.openxmlformats.org/officeDocument/2006/relationships/tags" Target="../tags/tag79.xml"/><Relationship Id="rId17" Type="http://schemas.openxmlformats.org/officeDocument/2006/relationships/tags" Target="../tags/tag84.xml"/><Relationship Id="rId25" Type="http://schemas.openxmlformats.org/officeDocument/2006/relationships/image" Target="../media/image10.png"/><Relationship Id="rId2" Type="http://schemas.openxmlformats.org/officeDocument/2006/relationships/tags" Target="../tags/tag69.xml"/><Relationship Id="rId16" Type="http://schemas.openxmlformats.org/officeDocument/2006/relationships/tags" Target="../tags/tag83.xml"/><Relationship Id="rId20" Type="http://schemas.openxmlformats.org/officeDocument/2006/relationships/tags" Target="../tags/tag87.xml"/><Relationship Id="rId1" Type="http://schemas.openxmlformats.org/officeDocument/2006/relationships/customXml" Target="../../customXml/item4.xml"/><Relationship Id="rId6" Type="http://schemas.openxmlformats.org/officeDocument/2006/relationships/tags" Target="../tags/tag73.xml"/><Relationship Id="rId11" Type="http://schemas.openxmlformats.org/officeDocument/2006/relationships/tags" Target="../tags/tag78.xml"/><Relationship Id="rId24" Type="http://schemas.openxmlformats.org/officeDocument/2006/relationships/image" Target="../media/image9.png"/><Relationship Id="rId5" Type="http://schemas.openxmlformats.org/officeDocument/2006/relationships/tags" Target="../tags/tag72.xml"/><Relationship Id="rId15" Type="http://schemas.openxmlformats.org/officeDocument/2006/relationships/tags" Target="../tags/tag82.xml"/><Relationship Id="rId23" Type="http://schemas.openxmlformats.org/officeDocument/2006/relationships/image" Target="../media/image3.png"/><Relationship Id="rId10" Type="http://schemas.openxmlformats.org/officeDocument/2006/relationships/tags" Target="../tags/tag77.xml"/><Relationship Id="rId19" Type="http://schemas.openxmlformats.org/officeDocument/2006/relationships/tags" Target="../tags/tag86.xml"/><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tags" Target="../tags/tag81.xml"/><Relationship Id="rId2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9.xml"/><Relationship Id="rId7" Type="http://schemas.openxmlformats.org/officeDocument/2006/relationships/notesSlide" Target="../notesSlides/notesSlide12.xml"/><Relationship Id="rId2" Type="http://schemas.openxmlformats.org/officeDocument/2006/relationships/tags" Target="../tags/tag88.xml"/><Relationship Id="rId1" Type="http://schemas.openxmlformats.org/officeDocument/2006/relationships/customXml" Target="../../customXml/item15.xml"/><Relationship Id="rId6" Type="http://schemas.openxmlformats.org/officeDocument/2006/relationships/slideLayout" Target="../slideLayouts/slideLayout1.xml"/><Relationship Id="rId5" Type="http://schemas.openxmlformats.org/officeDocument/2006/relationships/tags" Target="../tags/tag91.xml"/><Relationship Id="rId10" Type="http://schemas.openxmlformats.org/officeDocument/2006/relationships/image" Target="../media/image3.png"/><Relationship Id="rId4" Type="http://schemas.openxmlformats.org/officeDocument/2006/relationships/tags" Target="../tags/tag90.xml"/><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93.xml"/><Relationship Id="rId7" Type="http://schemas.openxmlformats.org/officeDocument/2006/relationships/notesSlide" Target="../notesSlides/notesSlide13.xml"/><Relationship Id="rId2" Type="http://schemas.openxmlformats.org/officeDocument/2006/relationships/tags" Target="../tags/tag92.xml"/><Relationship Id="rId1" Type="http://schemas.openxmlformats.org/officeDocument/2006/relationships/customXml" Target="../../customXml/item10.xml"/><Relationship Id="rId6" Type="http://schemas.openxmlformats.org/officeDocument/2006/relationships/slideLayout" Target="../slideLayouts/slideLayout1.xml"/><Relationship Id="rId5" Type="http://schemas.openxmlformats.org/officeDocument/2006/relationships/tags" Target="../tags/tag95.xml"/><Relationship Id="rId10" Type="http://schemas.openxmlformats.org/officeDocument/2006/relationships/image" Target="../media/image3.png"/><Relationship Id="rId4" Type="http://schemas.openxmlformats.org/officeDocument/2006/relationships/tags" Target="../tags/tag94.xml"/><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97.xml"/><Relationship Id="rId7" Type="http://schemas.openxmlformats.org/officeDocument/2006/relationships/notesSlide" Target="../notesSlides/notesSlide14.xml"/><Relationship Id="rId2" Type="http://schemas.openxmlformats.org/officeDocument/2006/relationships/tags" Target="../tags/tag96.xml"/><Relationship Id="rId1" Type="http://schemas.openxmlformats.org/officeDocument/2006/relationships/customXml" Target="../../customXml/item12.xml"/><Relationship Id="rId6" Type="http://schemas.openxmlformats.org/officeDocument/2006/relationships/slideLayout" Target="../slideLayouts/slideLayout1.xml"/><Relationship Id="rId5" Type="http://schemas.openxmlformats.org/officeDocument/2006/relationships/tags" Target="../tags/tag99.xml"/><Relationship Id="rId10" Type="http://schemas.openxmlformats.org/officeDocument/2006/relationships/image" Target="../media/image13.png"/><Relationship Id="rId4" Type="http://schemas.openxmlformats.org/officeDocument/2006/relationships/tags" Target="../tags/tag98.xml"/><Relationship Id="rId9"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01.xml"/><Relationship Id="rId7" Type="http://schemas.openxmlformats.org/officeDocument/2006/relationships/notesSlide" Target="../notesSlides/notesSlide15.xml"/><Relationship Id="rId2" Type="http://schemas.openxmlformats.org/officeDocument/2006/relationships/tags" Target="../tags/tag100.xml"/><Relationship Id="rId1" Type="http://schemas.openxmlformats.org/officeDocument/2006/relationships/customXml" Target="../../customXml/item9.xml"/><Relationship Id="rId6" Type="http://schemas.openxmlformats.org/officeDocument/2006/relationships/slideLayout" Target="../slideLayouts/slideLayout1.xml"/><Relationship Id="rId5" Type="http://schemas.openxmlformats.org/officeDocument/2006/relationships/tags" Target="../tags/tag103.xml"/><Relationship Id="rId10" Type="http://schemas.openxmlformats.org/officeDocument/2006/relationships/image" Target="../media/image14.png"/><Relationship Id="rId4" Type="http://schemas.openxmlformats.org/officeDocument/2006/relationships/tags" Target="../tags/tag102.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15.xml"/><Relationship Id="rId7"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customXml" Target="../../customXml/item1.xml"/><Relationship Id="rId6" Type="http://schemas.openxmlformats.org/officeDocument/2006/relationships/tags" Target="../tags/tag18.xml"/><Relationship Id="rId5" Type="http://schemas.openxmlformats.org/officeDocument/2006/relationships/tags" Target="../tags/tag17.xml"/><Relationship Id="rId10" Type="http://schemas.openxmlformats.org/officeDocument/2006/relationships/image" Target="../media/image2.png"/><Relationship Id="rId4" Type="http://schemas.openxmlformats.org/officeDocument/2006/relationships/tags" Target="../tags/tag16.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image" Target="../media/image4.emf"/><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image" Target="../media/image3.png"/><Relationship Id="rId2" Type="http://schemas.openxmlformats.org/officeDocument/2006/relationships/tags" Target="../tags/tag19.xml"/><Relationship Id="rId1" Type="http://schemas.openxmlformats.org/officeDocument/2006/relationships/customXml" Target="../../customXml/item11.xml"/><Relationship Id="rId6" Type="http://schemas.openxmlformats.org/officeDocument/2006/relationships/tags" Target="../tags/tag23.xml"/><Relationship Id="rId11" Type="http://schemas.openxmlformats.org/officeDocument/2006/relationships/notesSlide" Target="../notesSlides/notesSlide3.xml"/><Relationship Id="rId5" Type="http://schemas.openxmlformats.org/officeDocument/2006/relationships/tags" Target="../tags/tag22.xml"/><Relationship Id="rId10" Type="http://schemas.openxmlformats.org/officeDocument/2006/relationships/slideLayout" Target="../slideLayouts/slideLayout1.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28.xml"/><Relationship Id="rId7" Type="http://schemas.openxmlformats.org/officeDocument/2006/relationships/slideLayout" Target="../slideLayouts/slideLayout1.xml"/><Relationship Id="rId12" Type="http://schemas.openxmlformats.org/officeDocument/2006/relationships/image" Target="../media/image2.png"/><Relationship Id="rId2" Type="http://schemas.openxmlformats.org/officeDocument/2006/relationships/tags" Target="../tags/tag27.xml"/><Relationship Id="rId1" Type="http://schemas.openxmlformats.org/officeDocument/2006/relationships/customXml" Target="../../customXml/item14.xml"/><Relationship Id="rId6" Type="http://schemas.openxmlformats.org/officeDocument/2006/relationships/tags" Target="../tags/tag31.xml"/><Relationship Id="rId11" Type="http://schemas.openxmlformats.org/officeDocument/2006/relationships/image" Target="../media/image5.png"/><Relationship Id="rId5" Type="http://schemas.openxmlformats.org/officeDocument/2006/relationships/tags" Target="../tags/tag30.xml"/><Relationship Id="rId10" Type="http://schemas.openxmlformats.org/officeDocument/2006/relationships/hyperlink" Target="http://sti.ac-bordeaux.fr/techno/j1j2prof/competences_SC3C_cycle4.pdf" TargetMode="External"/><Relationship Id="rId4" Type="http://schemas.openxmlformats.org/officeDocument/2006/relationships/tags" Target="../tags/tag29.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33.xml"/><Relationship Id="rId7" Type="http://schemas.openxmlformats.org/officeDocument/2006/relationships/slideLayout" Target="../slideLayouts/slideLayout1.xml"/><Relationship Id="rId12" Type="http://schemas.openxmlformats.org/officeDocument/2006/relationships/image" Target="../media/image6.png"/><Relationship Id="rId2" Type="http://schemas.openxmlformats.org/officeDocument/2006/relationships/tags" Target="../tags/tag32.xml"/><Relationship Id="rId1" Type="http://schemas.openxmlformats.org/officeDocument/2006/relationships/customXml" Target="../../customXml/item2.xml"/><Relationship Id="rId6" Type="http://schemas.openxmlformats.org/officeDocument/2006/relationships/tags" Target="../tags/tag36.xml"/><Relationship Id="rId11" Type="http://schemas.openxmlformats.org/officeDocument/2006/relationships/hyperlink" Target="../Cartes%20mentales/Cycle4/cycle_4_Croisements%20entre%20enseignements.pdf" TargetMode="External"/><Relationship Id="rId5" Type="http://schemas.openxmlformats.org/officeDocument/2006/relationships/tags" Target="../tags/tag35.xml"/><Relationship Id="rId10" Type="http://schemas.openxmlformats.org/officeDocument/2006/relationships/image" Target="../media/image2.png"/><Relationship Id="rId4" Type="http://schemas.openxmlformats.org/officeDocument/2006/relationships/tags" Target="../tags/tag34.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8.xml"/><Relationship Id="rId7" Type="http://schemas.openxmlformats.org/officeDocument/2006/relationships/notesSlide" Target="../notesSlides/notesSlide6.xml"/><Relationship Id="rId2" Type="http://schemas.openxmlformats.org/officeDocument/2006/relationships/tags" Target="../tags/tag37.xml"/><Relationship Id="rId1" Type="http://schemas.openxmlformats.org/officeDocument/2006/relationships/customXml" Target="../../customXml/item5.xml"/><Relationship Id="rId6" Type="http://schemas.openxmlformats.org/officeDocument/2006/relationships/slideLayout" Target="../slideLayouts/slideLayout1.xml"/><Relationship Id="rId5" Type="http://schemas.openxmlformats.org/officeDocument/2006/relationships/tags" Target="../tags/tag40.xml"/><Relationship Id="rId4" Type="http://schemas.openxmlformats.org/officeDocument/2006/relationships/tags" Target="../tags/tag39.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42.xml"/><Relationship Id="rId7" Type="http://schemas.openxmlformats.org/officeDocument/2006/relationships/notesSlide" Target="../notesSlides/notesSlide7.xml"/><Relationship Id="rId2" Type="http://schemas.openxmlformats.org/officeDocument/2006/relationships/tags" Target="../tags/tag41.xml"/><Relationship Id="rId1" Type="http://schemas.openxmlformats.org/officeDocument/2006/relationships/customXml" Target="../../customXml/item6.xml"/><Relationship Id="rId6" Type="http://schemas.openxmlformats.org/officeDocument/2006/relationships/slideLayout" Target="../slideLayouts/slideLayout1.xml"/><Relationship Id="rId5" Type="http://schemas.openxmlformats.org/officeDocument/2006/relationships/tags" Target="../tags/tag44.xml"/><Relationship Id="rId4" Type="http://schemas.openxmlformats.org/officeDocument/2006/relationships/tags" Target="../tags/tag43.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slideLayout" Target="../slideLayouts/slideLayout1.xml"/><Relationship Id="rId3" Type="http://schemas.openxmlformats.org/officeDocument/2006/relationships/tags" Target="../tags/tag46.xml"/><Relationship Id="rId7" Type="http://schemas.openxmlformats.org/officeDocument/2006/relationships/tags" Target="../tags/tag50.xml"/><Relationship Id="rId12" Type="http://schemas.openxmlformats.org/officeDocument/2006/relationships/tags" Target="../tags/tag55.xml"/><Relationship Id="rId2" Type="http://schemas.openxmlformats.org/officeDocument/2006/relationships/tags" Target="../tags/tag45.xml"/><Relationship Id="rId16" Type="http://schemas.openxmlformats.org/officeDocument/2006/relationships/image" Target="../media/image2.png"/><Relationship Id="rId1" Type="http://schemas.openxmlformats.org/officeDocument/2006/relationships/customXml" Target="../../customXml/item7.xml"/><Relationship Id="rId6" Type="http://schemas.openxmlformats.org/officeDocument/2006/relationships/tags" Target="../tags/tag49.xml"/><Relationship Id="rId11" Type="http://schemas.openxmlformats.org/officeDocument/2006/relationships/tags" Target="../tags/tag54.xml"/><Relationship Id="rId5" Type="http://schemas.openxmlformats.org/officeDocument/2006/relationships/tags" Target="../tags/tag48.xml"/><Relationship Id="rId15" Type="http://schemas.openxmlformats.org/officeDocument/2006/relationships/image" Target="../media/image3.png"/><Relationship Id="rId10" Type="http://schemas.openxmlformats.org/officeDocument/2006/relationships/tags" Target="../tags/tag53.xml"/><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notesSlide" Target="../notesSlides/notesSlide9.xml"/><Relationship Id="rId3" Type="http://schemas.openxmlformats.org/officeDocument/2006/relationships/tags" Target="../tags/tag57.xml"/><Relationship Id="rId7" Type="http://schemas.openxmlformats.org/officeDocument/2006/relationships/tags" Target="../tags/tag61.xml"/><Relationship Id="rId12" Type="http://schemas.openxmlformats.org/officeDocument/2006/relationships/slideLayout" Target="../slideLayouts/slideLayout1.xml"/><Relationship Id="rId2" Type="http://schemas.openxmlformats.org/officeDocument/2006/relationships/tags" Target="../tags/tag56.xml"/><Relationship Id="rId1" Type="http://schemas.openxmlformats.org/officeDocument/2006/relationships/customXml" Target="../../customXml/item8.xml"/><Relationship Id="rId6" Type="http://schemas.openxmlformats.org/officeDocument/2006/relationships/tags" Target="../tags/tag60.xml"/><Relationship Id="rId11" Type="http://schemas.openxmlformats.org/officeDocument/2006/relationships/tags" Target="../tags/tag65.xml"/><Relationship Id="rId5" Type="http://schemas.openxmlformats.org/officeDocument/2006/relationships/tags" Target="../tags/tag59.xml"/><Relationship Id="rId15" Type="http://schemas.openxmlformats.org/officeDocument/2006/relationships/image" Target="../media/image2.png"/><Relationship Id="rId10" Type="http://schemas.openxmlformats.org/officeDocument/2006/relationships/tags" Target="../tags/tag64.xml"/><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custDataLst>
              <p:tags r:id="rId3"/>
            </p:custDataLst>
          </p:nvPr>
        </p:nvSpPr>
        <p:spPr>
          <a:xfrm>
            <a:off x="1186927" y="1027212"/>
            <a:ext cx="9366325" cy="1754326"/>
          </a:xfrm>
          <a:prstGeom prst="rect">
            <a:avLst/>
          </a:prstGeom>
        </p:spPr>
        <p:txBody>
          <a:bodyPr wrap="square">
            <a:spAutoFit/>
          </a:bodyPr>
          <a:lstStyle/>
          <a:p>
            <a:pPr algn="just"/>
            <a:r>
              <a:rPr lang="fr-FR" dirty="0" smtClean="0"/>
              <a:t>Un programme officiel : </a:t>
            </a:r>
          </a:p>
          <a:p>
            <a:pPr algn="just"/>
            <a:endParaRPr lang="fr-FR" dirty="0"/>
          </a:p>
          <a:p>
            <a:pPr algn="just"/>
            <a:r>
              <a:rPr lang="fr-FR" dirty="0" smtClean="0"/>
              <a:t> </a:t>
            </a:r>
          </a:p>
          <a:p>
            <a:pPr algn="just"/>
            <a:endParaRPr lang="fr-FR" dirty="0"/>
          </a:p>
          <a:p>
            <a:pPr algn="just"/>
            <a:endParaRPr lang="fr-FR" dirty="0" smtClean="0"/>
          </a:p>
          <a:p>
            <a:pPr algn="just"/>
            <a:endParaRPr lang="fr-FR" dirty="0"/>
          </a:p>
        </p:txBody>
      </p:sp>
      <p:pic>
        <p:nvPicPr>
          <p:cNvPr id="7" name="Image 6" descr="logo_blog_resii_2015"/>
          <p:cNvPicPr/>
          <p:nvPr/>
        </p:nvPicPr>
        <p:blipFill>
          <a:blip r:embed="rId6">
            <a:extLst>
              <a:ext uri="{28A0092B-C50C-407E-A947-70E740481C1C}">
                <a14:useLocalDpi xmlns:a14="http://schemas.microsoft.com/office/drawing/2010/main" val="0"/>
              </a:ext>
            </a:extLst>
          </a:blip>
          <a:srcRect/>
          <a:stretch>
            <a:fillRect/>
          </a:stretch>
        </p:blipFill>
        <p:spPr bwMode="auto">
          <a:xfrm>
            <a:off x="0" y="-1"/>
            <a:ext cx="12192000" cy="2186610"/>
          </a:xfrm>
          <a:prstGeom prst="rect">
            <a:avLst/>
          </a:prstGeom>
          <a:noFill/>
          <a:ln>
            <a:noFill/>
          </a:ln>
        </p:spPr>
      </p:pic>
      <p:pic>
        <p:nvPicPr>
          <p:cNvPr id="3" name="Image 2"/>
          <p:cNvPicPr>
            <a:picLocks noChangeAspect="1"/>
          </p:cNvPicPr>
          <p:nvPr/>
        </p:nvPicPr>
        <p:blipFill>
          <a:blip r:embed="rId7"/>
          <a:stretch>
            <a:fillRect/>
          </a:stretch>
        </p:blipFill>
        <p:spPr>
          <a:xfrm>
            <a:off x="7869892" y="4802001"/>
            <a:ext cx="3848100" cy="1019175"/>
          </a:xfrm>
          <a:prstGeom prst="rect">
            <a:avLst/>
          </a:prstGeom>
        </p:spPr>
      </p:pic>
      <p:sp>
        <p:nvSpPr>
          <p:cNvPr id="9" name="Rectangle 8"/>
          <p:cNvSpPr/>
          <p:nvPr/>
        </p:nvSpPr>
        <p:spPr>
          <a:xfrm>
            <a:off x="753035" y="3426042"/>
            <a:ext cx="5983942" cy="1107996"/>
          </a:xfrm>
          <a:prstGeom prst="rect">
            <a:avLst/>
          </a:prstGeom>
          <a:solidFill>
            <a:srgbClr val="FFC000"/>
          </a:solidFill>
        </p:spPr>
        <p:txBody>
          <a:bodyPr wrap="square">
            <a:spAutoFit/>
          </a:bodyPr>
          <a:lstStyle/>
          <a:p>
            <a:pPr algn="ctr"/>
            <a:r>
              <a:rPr lang="fr-FR" sz="4800" dirty="0">
                <a:solidFill>
                  <a:schemeClr val="accent1">
                    <a:lumMod val="50000"/>
                  </a:schemeClr>
                </a:solidFill>
                <a:effectLst>
                  <a:outerShdw blurRad="50800" dist="38100" dir="5400000" algn="t" rotWithShape="0">
                    <a:prstClr val="black">
                      <a:alpha val="40000"/>
                    </a:prstClr>
                  </a:outerShdw>
                </a:effectLst>
              </a:rPr>
              <a:t>Cycle </a:t>
            </a:r>
            <a:r>
              <a:rPr lang="fr-FR" sz="4800" dirty="0" smtClean="0">
                <a:solidFill>
                  <a:schemeClr val="accent1">
                    <a:lumMod val="50000"/>
                  </a:schemeClr>
                </a:solidFill>
                <a:effectLst>
                  <a:outerShdw blurRad="50800" dist="38100" dir="5400000" algn="t" rotWithShape="0">
                    <a:prstClr val="black">
                      <a:alpha val="40000"/>
                    </a:prstClr>
                  </a:outerShdw>
                </a:effectLst>
              </a:rPr>
              <a:t>4</a:t>
            </a:r>
            <a:r>
              <a:rPr lang="fr-FR" sz="2800" dirty="0" smtClean="0">
                <a:solidFill>
                  <a:schemeClr val="accent1">
                    <a:lumMod val="50000"/>
                  </a:schemeClr>
                </a:solidFill>
                <a:effectLst>
                  <a:outerShdw blurRad="50800" dist="38100" dir="5400000" algn="t" rotWithShape="0">
                    <a:prstClr val="black">
                      <a:alpha val="40000"/>
                    </a:prstClr>
                  </a:outerShdw>
                </a:effectLst>
              </a:rPr>
              <a:t> </a:t>
            </a:r>
            <a:endParaRPr lang="fr-FR" sz="2800" dirty="0">
              <a:solidFill>
                <a:schemeClr val="accent1">
                  <a:lumMod val="50000"/>
                </a:schemeClr>
              </a:solidFill>
              <a:effectLst>
                <a:outerShdw blurRad="50800" dist="38100" dir="5400000" algn="t" rotWithShape="0">
                  <a:prstClr val="black">
                    <a:alpha val="40000"/>
                  </a:prstClr>
                </a:outerShdw>
              </a:effectLst>
            </a:endParaRPr>
          </a:p>
          <a:p>
            <a:pPr algn="ctr"/>
            <a:r>
              <a:rPr lang="fr-FR" dirty="0" smtClean="0"/>
              <a:t>Approfondissements</a:t>
            </a:r>
            <a:endParaRPr lang="fr-FR" dirty="0">
              <a:ln w="0"/>
              <a:solidFill>
                <a:srgbClr val="FF0000"/>
              </a:solidFill>
              <a:effectLst>
                <a:outerShdw blurRad="38100" dist="19050" dir="2700000" algn="tl" rotWithShape="0">
                  <a:schemeClr val="dk1">
                    <a:alpha val="40000"/>
                  </a:schemeClr>
                </a:outerShdw>
              </a:effectLst>
            </a:endParaRPr>
          </a:p>
        </p:txBody>
      </p:sp>
      <p:sp>
        <p:nvSpPr>
          <p:cNvPr id="10" name="Rectangle 9"/>
          <p:cNvSpPr/>
          <p:nvPr/>
        </p:nvSpPr>
        <p:spPr>
          <a:xfrm>
            <a:off x="235197" y="5776664"/>
            <a:ext cx="4547655" cy="830997"/>
          </a:xfrm>
          <a:prstGeom prst="rect">
            <a:avLst/>
          </a:prstGeom>
        </p:spPr>
        <p:style>
          <a:lnRef idx="1">
            <a:schemeClr val="accent6"/>
          </a:lnRef>
          <a:fillRef idx="2">
            <a:schemeClr val="accent6"/>
          </a:fillRef>
          <a:effectRef idx="1">
            <a:schemeClr val="accent6"/>
          </a:effectRef>
          <a:fontRef idx="minor">
            <a:schemeClr val="dk1"/>
          </a:fontRef>
        </p:style>
        <p:txBody>
          <a:bodyPr wrap="none" lIns="91440" tIns="45720" rIns="91440" bIns="45720">
            <a:spAutoFit/>
          </a:bodyPr>
          <a:lstStyle/>
          <a:p>
            <a:r>
              <a:rPr lang="fr-FR" sz="1600" b="1" cap="none" spc="0" dirty="0" smtClean="0">
                <a:ln w="0"/>
                <a:solidFill>
                  <a:schemeClr val="tx1"/>
                </a:solidFill>
                <a:effectLst>
                  <a:outerShdw blurRad="38100" dist="19050" dir="2700000" algn="tl" rotWithShape="0">
                    <a:schemeClr val="dk1">
                      <a:alpha val="40000"/>
                    </a:schemeClr>
                  </a:outerShdw>
                </a:effectLst>
              </a:rPr>
              <a:t>Programme </a:t>
            </a:r>
            <a:r>
              <a:rPr lang="fr-FR" sz="1600" b="1" dirty="0"/>
              <a:t>26 novembre 2015 arrêté du </a:t>
            </a:r>
            <a:r>
              <a:rPr lang="fr-FR" sz="1600" b="1" dirty="0" smtClean="0"/>
              <a:t>9-11-2015</a:t>
            </a:r>
          </a:p>
          <a:p>
            <a:r>
              <a:rPr lang="fr-FR" sz="1600" b="1" dirty="0" smtClean="0"/>
              <a:t>J.O</a:t>
            </a:r>
            <a:r>
              <a:rPr lang="fr-FR" sz="1600" b="1" dirty="0"/>
              <a:t>. du 24-11-2015 </a:t>
            </a:r>
            <a:endParaRPr lang="fr-FR" sz="1600" b="1" dirty="0" smtClean="0"/>
          </a:p>
          <a:p>
            <a:r>
              <a:rPr lang="fr-FR" sz="1600" b="1" dirty="0" smtClean="0"/>
              <a:t>Bulletin </a:t>
            </a:r>
            <a:r>
              <a:rPr lang="fr-FR" sz="1600" b="1" dirty="0"/>
              <a:t>officiel spécial n°10 du 19 novembre 2015</a:t>
            </a:r>
            <a:endParaRPr lang="fr-FR" sz="1600" b="1" cap="none" spc="0" dirty="0">
              <a:ln w="0"/>
              <a:solidFill>
                <a:schemeClr val="tx1"/>
              </a:solidFill>
              <a:effectLst>
                <a:outerShdw blurRad="38100" dist="19050" dir="2700000" algn="tl" rotWithShape="0">
                  <a:schemeClr val="dk1">
                    <a:alpha val="40000"/>
                  </a:schemeClr>
                </a:outerShdw>
              </a:effectLst>
            </a:endParaRPr>
          </a:p>
        </p:txBody>
      </p:sp>
    </p:spTree>
    <p:custDataLst>
      <p:custData r:id="rId1"/>
      <p:tags r:id="rId2"/>
    </p:custDataLst>
    <p:extLst>
      <p:ext uri="{BB962C8B-B14F-4D97-AF65-F5344CB8AC3E}">
        <p14:creationId xmlns:p14="http://schemas.microsoft.com/office/powerpoint/2010/main" val="245499467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Etude </a:t>
            </a:r>
            <a:r>
              <a:rPr lang="fr-FR" sz="3600" dirty="0">
                <a:solidFill>
                  <a:schemeClr val="accent1">
                    <a:lumMod val="50000"/>
                  </a:schemeClr>
                </a:solidFill>
                <a:effectLst>
                  <a:outerShdw blurRad="50800" dist="38100" dir="5400000" algn="t" rotWithShape="0">
                    <a:prstClr val="black">
                      <a:alpha val="40000"/>
                    </a:prstClr>
                  </a:outerShdw>
                </a:effectLst>
              </a:rPr>
              <a:t>des objets </a:t>
            </a:r>
            <a:r>
              <a:rPr lang="fr-FR" sz="3600" dirty="0" smtClean="0">
                <a:solidFill>
                  <a:schemeClr val="accent1">
                    <a:lumMod val="50000"/>
                  </a:schemeClr>
                </a:solidFill>
                <a:effectLst>
                  <a:outerShdw blurRad="50800" dist="38100" dir="5400000" algn="t" rotWithShape="0">
                    <a:prstClr val="black">
                      <a:alpha val="40000"/>
                    </a:prstClr>
                  </a:outerShdw>
                </a:effectLst>
              </a:rPr>
              <a:t>techniques</a:t>
            </a:r>
          </a:p>
        </p:txBody>
      </p:sp>
      <p:pic>
        <p:nvPicPr>
          <p:cNvPr id="4" name="Image 3"/>
          <p:cNvPicPr>
            <a:picLocks noChangeAspect="1"/>
          </p:cNvPicPr>
          <p:nvPr/>
        </p:nvPicPr>
        <p:blipFill>
          <a:blip r:embed="rId7"/>
          <a:stretch>
            <a:fillRect/>
          </a:stretch>
        </p:blipFill>
        <p:spPr>
          <a:xfrm>
            <a:off x="10363200" y="6105525"/>
            <a:ext cx="1828800" cy="752475"/>
          </a:xfrm>
          <a:prstGeom prst="rect">
            <a:avLst/>
          </a:prstGeom>
        </p:spPr>
      </p:pic>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8"/>
          <a:stretch>
            <a:fillRect/>
          </a:stretch>
        </p:blipFill>
        <p:spPr>
          <a:xfrm>
            <a:off x="20458" y="-3"/>
            <a:ext cx="1409475" cy="656825"/>
          </a:xfrm>
          <a:prstGeom prst="rect">
            <a:avLst/>
          </a:prstGeom>
        </p:spPr>
      </p:pic>
      <p:pic>
        <p:nvPicPr>
          <p:cNvPr id="6" name="Image 5"/>
          <p:cNvPicPr>
            <a:picLocks noChangeAspect="1"/>
          </p:cNvPicPr>
          <p:nvPr/>
        </p:nvPicPr>
        <p:blipFill>
          <a:blip r:embed="rId9"/>
          <a:stretch>
            <a:fillRect/>
          </a:stretch>
        </p:blipFill>
        <p:spPr>
          <a:xfrm>
            <a:off x="2216244" y="783570"/>
            <a:ext cx="9415462" cy="3159652"/>
          </a:xfrm>
          <a:prstGeom prst="rect">
            <a:avLst/>
          </a:prstGeom>
        </p:spPr>
      </p:pic>
      <p:pic>
        <p:nvPicPr>
          <p:cNvPr id="7" name="Image 6"/>
          <p:cNvPicPr>
            <a:picLocks noChangeAspect="1"/>
          </p:cNvPicPr>
          <p:nvPr/>
        </p:nvPicPr>
        <p:blipFill>
          <a:blip r:embed="rId10"/>
          <a:stretch>
            <a:fillRect/>
          </a:stretch>
        </p:blipFill>
        <p:spPr>
          <a:xfrm>
            <a:off x="1663791" y="4114799"/>
            <a:ext cx="5005949" cy="2649071"/>
          </a:xfrm>
          <a:prstGeom prst="rect">
            <a:avLst/>
          </a:prstGeom>
        </p:spPr>
      </p:pic>
      <p:sp>
        <p:nvSpPr>
          <p:cNvPr id="24" name="Rectangle à coins arrondis 23"/>
          <p:cNvSpPr/>
          <p:nvPr/>
        </p:nvSpPr>
        <p:spPr>
          <a:xfrm>
            <a:off x="1372453" y="4020671"/>
            <a:ext cx="5617029" cy="2837329"/>
          </a:xfrm>
          <a:prstGeom prst="roundRect">
            <a:avLst/>
          </a:prstGeom>
          <a:noFill/>
          <a:ln w="381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custDataLst>
      <p:custData r:id="rId1"/>
      <p:tags r:id="rId2"/>
    </p:custDataLst>
    <p:extLst>
      <p:ext uri="{BB962C8B-B14F-4D97-AF65-F5344CB8AC3E}">
        <p14:creationId xmlns:p14="http://schemas.microsoft.com/office/powerpoint/2010/main" val="18900677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Démarche </a:t>
            </a:r>
            <a:r>
              <a:rPr lang="fr-FR" sz="3600" dirty="0">
                <a:solidFill>
                  <a:schemeClr val="accent1">
                    <a:lumMod val="50000"/>
                  </a:schemeClr>
                </a:solidFill>
                <a:effectLst>
                  <a:outerShdw blurRad="50800" dist="38100" dir="5400000" algn="t" rotWithShape="0">
                    <a:prstClr val="black">
                      <a:alpha val="40000"/>
                    </a:prstClr>
                  </a:outerShdw>
                </a:effectLst>
              </a:rPr>
              <a:t>de </a:t>
            </a:r>
            <a:r>
              <a:rPr lang="fr-FR" sz="3600" dirty="0" smtClean="0">
                <a:solidFill>
                  <a:schemeClr val="accent1">
                    <a:lumMod val="50000"/>
                  </a:schemeClr>
                </a:solidFill>
                <a:effectLst>
                  <a:outerShdw blurRad="50800" dist="38100" dir="5400000" algn="t" rotWithShape="0">
                    <a:prstClr val="black">
                      <a:alpha val="40000"/>
                    </a:prstClr>
                  </a:outerShdw>
                </a:effectLst>
              </a:rPr>
              <a:t>projet / Investigation</a:t>
            </a:r>
          </a:p>
        </p:txBody>
      </p:sp>
      <p:pic>
        <p:nvPicPr>
          <p:cNvPr id="4" name="Image 3"/>
          <p:cNvPicPr>
            <a:picLocks noChangeAspect="1"/>
          </p:cNvPicPr>
          <p:nvPr/>
        </p:nvPicPr>
        <p:blipFill>
          <a:blip r:embed="rId23"/>
          <a:stretch>
            <a:fillRect/>
          </a:stretch>
        </p:blipFill>
        <p:spPr>
          <a:xfrm>
            <a:off x="10363200" y="6105525"/>
            <a:ext cx="1828800" cy="752475"/>
          </a:xfrm>
          <a:prstGeom prst="rect">
            <a:avLst/>
          </a:prstGeom>
        </p:spPr>
      </p:pic>
      <p:grpSp>
        <p:nvGrpSpPr>
          <p:cNvPr id="32" name="Groupe 31"/>
          <p:cNvGrpSpPr/>
          <p:nvPr>
            <p:custDataLst>
              <p:tags r:id="rId4"/>
            </p:custDataLst>
          </p:nvPr>
        </p:nvGrpSpPr>
        <p:grpSpPr>
          <a:xfrm>
            <a:off x="811368" y="815926"/>
            <a:ext cx="11380632" cy="5921396"/>
            <a:chOff x="811368" y="815926"/>
            <a:chExt cx="11380632" cy="5921396"/>
          </a:xfrm>
        </p:grpSpPr>
        <p:cxnSp>
          <p:nvCxnSpPr>
            <p:cNvPr id="33" name="Connecteur droit 32"/>
            <p:cNvCxnSpPr>
              <a:stCxn id="34" idx="6"/>
            </p:cNvCxnSpPr>
            <p:nvPr/>
          </p:nvCxnSpPr>
          <p:spPr>
            <a:xfrm flipV="1">
              <a:off x="2575362" y="3336280"/>
              <a:ext cx="7289592" cy="12463"/>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Ellipse 33"/>
            <p:cNvSpPr/>
            <p:nvPr>
              <p:custDataLst>
                <p:tags r:id="rId6"/>
              </p:custDataLst>
            </p:nvPr>
          </p:nvSpPr>
          <p:spPr>
            <a:xfrm>
              <a:off x="847907" y="2520273"/>
              <a:ext cx="1727455" cy="1656939"/>
            </a:xfrm>
            <a:prstGeom prst="ellipse">
              <a:avLst/>
            </a:prstGeom>
            <a:scene3d>
              <a:camera prst="orthographicFront"/>
              <a:lightRig rig="threePt" dir="t"/>
            </a:scene3d>
            <a:sp3d>
              <a:bevelT/>
            </a:sp3d>
          </p:spPr>
          <p:style>
            <a:lnRef idx="0">
              <a:schemeClr val="accent5"/>
            </a:lnRef>
            <a:fillRef idx="3">
              <a:schemeClr val="accent5"/>
            </a:fillRef>
            <a:effectRef idx="3">
              <a:schemeClr val="accent5"/>
            </a:effectRef>
            <a:fontRef idx="minor">
              <a:schemeClr val="lt1"/>
            </a:fontRef>
          </p:style>
          <p:txBody>
            <a:bodyPr rtlCol="0" anchor="ctr"/>
            <a:lstStyle/>
            <a:p>
              <a:pPr algn="ctr"/>
              <a:r>
                <a:rPr lang="fr-FR" sz="1400" dirty="0" smtClean="0">
                  <a:ln w="0"/>
                  <a:solidFill>
                    <a:schemeClr val="tx1"/>
                  </a:solidFill>
                  <a:effectLst>
                    <a:outerShdw blurRad="38100" dist="19050" dir="2700000" algn="tl" rotWithShape="0">
                      <a:schemeClr val="dk1">
                        <a:alpha val="40000"/>
                      </a:schemeClr>
                    </a:outerShdw>
                  </a:effectLst>
                </a:rPr>
                <a:t>Objectifs pédagogiques</a:t>
              </a:r>
              <a:endParaRPr lang="fr-FR" sz="1400" dirty="0">
                <a:ln w="0"/>
                <a:solidFill>
                  <a:schemeClr val="tx1"/>
                </a:solidFill>
                <a:effectLst>
                  <a:outerShdw blurRad="38100" dist="19050" dir="2700000" algn="tl" rotWithShape="0">
                    <a:schemeClr val="dk1">
                      <a:alpha val="40000"/>
                    </a:schemeClr>
                  </a:outerShdw>
                </a:effectLst>
              </a:endParaRPr>
            </a:p>
          </p:txBody>
        </p:sp>
        <p:sp>
          <p:nvSpPr>
            <p:cNvPr id="35" name="ZoneTexte 34"/>
            <p:cNvSpPr txBox="1"/>
            <p:nvPr>
              <p:custDataLst>
                <p:tags r:id="rId7"/>
              </p:custDataLst>
            </p:nvPr>
          </p:nvSpPr>
          <p:spPr>
            <a:xfrm>
              <a:off x="2636940" y="2196296"/>
              <a:ext cx="461665" cy="2256528"/>
            </a:xfrm>
            <a:prstGeom prst="rect">
              <a:avLst/>
            </a:prstGeom>
          </p:spPr>
          <p:style>
            <a:lnRef idx="1">
              <a:schemeClr val="dk1"/>
            </a:lnRef>
            <a:fillRef idx="3">
              <a:schemeClr val="dk1"/>
            </a:fillRef>
            <a:effectRef idx="2">
              <a:schemeClr val="dk1"/>
            </a:effectRef>
            <a:fontRef idx="minor">
              <a:schemeClr val="lt1"/>
            </a:fontRef>
          </p:style>
          <p:txBody>
            <a:bodyPr vert="vert270" wrap="square" rtlCol="0">
              <a:spAutoFit/>
            </a:bodyPr>
            <a:lstStyle/>
            <a:p>
              <a:pPr algn="ctr"/>
              <a:r>
                <a:rPr lang="fr-FR" dirty="0"/>
                <a:t>Situation déclenchante</a:t>
              </a:r>
            </a:p>
          </p:txBody>
        </p:sp>
        <p:sp>
          <p:nvSpPr>
            <p:cNvPr id="36" name="ZoneTexte 35"/>
            <p:cNvSpPr txBox="1"/>
            <p:nvPr>
              <p:custDataLst>
                <p:tags r:id="rId8"/>
              </p:custDataLst>
            </p:nvPr>
          </p:nvSpPr>
          <p:spPr>
            <a:xfrm>
              <a:off x="3211374" y="2208016"/>
              <a:ext cx="461665" cy="2256528"/>
            </a:xfrm>
            <a:prstGeom prst="rect">
              <a:avLst/>
            </a:prstGeom>
          </p:spPr>
          <p:style>
            <a:lnRef idx="1">
              <a:schemeClr val="dk1"/>
            </a:lnRef>
            <a:fillRef idx="3">
              <a:schemeClr val="dk1"/>
            </a:fillRef>
            <a:effectRef idx="2">
              <a:schemeClr val="dk1"/>
            </a:effectRef>
            <a:fontRef idx="minor">
              <a:schemeClr val="lt1"/>
            </a:fontRef>
          </p:style>
          <p:txBody>
            <a:bodyPr vert="vert270" wrap="square" rtlCol="0">
              <a:spAutoFit/>
            </a:bodyPr>
            <a:lstStyle/>
            <a:p>
              <a:pPr algn="ctr"/>
              <a:r>
                <a:rPr lang="fr-FR" dirty="0"/>
                <a:t>Situation </a:t>
              </a:r>
              <a:r>
                <a:rPr lang="fr-FR" dirty="0" smtClean="0"/>
                <a:t>problème</a:t>
              </a:r>
              <a:endParaRPr lang="fr-FR" dirty="0"/>
            </a:p>
          </p:txBody>
        </p:sp>
        <p:sp>
          <p:nvSpPr>
            <p:cNvPr id="37" name="Rectangle à coins arrondis 36"/>
            <p:cNvSpPr/>
            <p:nvPr>
              <p:custDataLst>
                <p:tags r:id="rId9"/>
              </p:custDataLst>
            </p:nvPr>
          </p:nvSpPr>
          <p:spPr>
            <a:xfrm>
              <a:off x="3774164" y="2494568"/>
              <a:ext cx="2869809" cy="185153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dirty="0" smtClean="0"/>
                <a:t>Activités d’apprentissage basées sur :</a:t>
              </a:r>
            </a:p>
            <a:p>
              <a:pPr algn="ctr"/>
              <a:r>
                <a:rPr lang="fr-FR" dirty="0" smtClean="0">
                  <a:ln w="0"/>
                  <a:solidFill>
                    <a:schemeClr val="tx1"/>
                  </a:solidFill>
                  <a:effectLst>
                    <a:outerShdw blurRad="38100" dist="19050" dir="2700000" algn="tl" rotWithShape="0">
                      <a:schemeClr val="dk1">
                        <a:alpha val="40000"/>
                      </a:schemeClr>
                    </a:outerShdw>
                  </a:effectLst>
                </a:rPr>
                <a:t> la démarche d’investigation ou résolution de problèmes</a:t>
              </a:r>
            </a:p>
          </p:txBody>
        </p:sp>
        <p:pic>
          <p:nvPicPr>
            <p:cNvPr id="38" name="Image 37"/>
            <p:cNvPicPr>
              <a:picLocks noChangeAspect="1"/>
            </p:cNvPicPr>
            <p:nvPr/>
          </p:nvPicPr>
          <p:blipFill>
            <a:blip r:embed="rId24"/>
            <a:stretch>
              <a:fillRect/>
            </a:stretch>
          </p:blipFill>
          <p:spPr>
            <a:xfrm>
              <a:off x="6757405" y="2559011"/>
              <a:ext cx="2853917" cy="1812258"/>
            </a:xfrm>
            <a:prstGeom prst="rect">
              <a:avLst/>
            </a:prstGeom>
          </p:spPr>
        </p:pic>
        <p:sp>
          <p:nvSpPr>
            <p:cNvPr id="39" name="ZoneTexte 38"/>
            <p:cNvSpPr txBox="1"/>
            <p:nvPr>
              <p:custDataLst>
                <p:tags r:id="rId10"/>
              </p:custDataLst>
            </p:nvPr>
          </p:nvSpPr>
          <p:spPr>
            <a:xfrm>
              <a:off x="6818048" y="2601285"/>
              <a:ext cx="2680323" cy="1446550"/>
            </a:xfrm>
            <a:prstGeom prst="rect">
              <a:avLst/>
            </a:prstGeom>
            <a:noFill/>
          </p:spPr>
          <p:txBody>
            <a:bodyPr wrap="square" rtlCol="0">
              <a:spAutoFit/>
            </a:bodyPr>
            <a:lstStyle/>
            <a:p>
              <a:r>
                <a:rPr lang="fr-FR" sz="2200" dirty="0" smtClean="0"/>
                <a:t>Restitution écrite / orale</a:t>
              </a:r>
            </a:p>
            <a:p>
              <a:r>
                <a:rPr lang="fr-FR" sz="2200" dirty="0" smtClean="0"/>
                <a:t>Confrontation et échanges argumentés</a:t>
              </a:r>
              <a:endParaRPr lang="fr-FR" sz="2200" dirty="0"/>
            </a:p>
          </p:txBody>
        </p:sp>
        <p:sp>
          <p:nvSpPr>
            <p:cNvPr id="40" name="ZoneTexte 39"/>
            <p:cNvSpPr txBox="1"/>
            <p:nvPr>
              <p:custDataLst>
                <p:tags r:id="rId11"/>
              </p:custDataLst>
            </p:nvPr>
          </p:nvSpPr>
          <p:spPr>
            <a:xfrm>
              <a:off x="9864954" y="2803348"/>
              <a:ext cx="2050380" cy="76944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sz="2200" dirty="0" smtClean="0">
                  <a:ln w="0"/>
                  <a:solidFill>
                    <a:schemeClr val="tx1"/>
                  </a:solidFill>
                  <a:effectLst>
                    <a:outerShdw blurRad="38100" dist="19050" dir="2700000" algn="tl" rotWithShape="0">
                      <a:schemeClr val="dk1">
                        <a:alpha val="40000"/>
                      </a:schemeClr>
                    </a:outerShdw>
                  </a:effectLst>
                </a:rPr>
                <a:t>Synthèse des connaissances</a:t>
              </a:r>
              <a:endParaRPr lang="fr-FR" sz="2200" dirty="0">
                <a:ln w="0"/>
                <a:solidFill>
                  <a:schemeClr val="tx1"/>
                </a:solidFill>
                <a:effectLst>
                  <a:outerShdw blurRad="38100" dist="19050" dir="2700000" algn="tl" rotWithShape="0">
                    <a:schemeClr val="dk1">
                      <a:alpha val="40000"/>
                    </a:schemeClr>
                  </a:outerShdw>
                </a:effectLst>
              </a:endParaRPr>
            </a:p>
          </p:txBody>
        </p:sp>
        <p:sp>
          <p:nvSpPr>
            <p:cNvPr id="41" name="Rogner un rectangle avec un coin diagonal 40"/>
            <p:cNvSpPr/>
            <p:nvPr>
              <p:custDataLst>
                <p:tags r:id="rId12"/>
              </p:custDataLst>
            </p:nvPr>
          </p:nvSpPr>
          <p:spPr>
            <a:xfrm>
              <a:off x="5150396" y="4620764"/>
              <a:ext cx="2337338" cy="271418"/>
            </a:xfrm>
            <a:prstGeom prst="snip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b="1" dirty="0" smtClean="0"/>
                <a:t>Evaluation formative</a:t>
              </a:r>
              <a:endParaRPr lang="fr-FR" b="1" dirty="0"/>
            </a:p>
          </p:txBody>
        </p:sp>
        <p:pic>
          <p:nvPicPr>
            <p:cNvPr id="42" name="Image 41"/>
            <p:cNvPicPr>
              <a:picLocks noChangeAspect="1"/>
            </p:cNvPicPr>
            <p:nvPr/>
          </p:nvPicPr>
          <p:blipFill>
            <a:blip r:embed="rId25"/>
            <a:stretch>
              <a:fillRect/>
            </a:stretch>
          </p:blipFill>
          <p:spPr>
            <a:xfrm>
              <a:off x="10106078" y="4094891"/>
              <a:ext cx="1369406" cy="193963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3" name="ZoneTexte 42"/>
            <p:cNvSpPr txBox="1"/>
            <p:nvPr>
              <p:custDataLst>
                <p:tags r:id="rId13"/>
              </p:custDataLst>
            </p:nvPr>
          </p:nvSpPr>
          <p:spPr>
            <a:xfrm>
              <a:off x="10028418" y="4429560"/>
              <a:ext cx="1555867" cy="1200329"/>
            </a:xfrm>
            <a:prstGeom prst="rect">
              <a:avLst/>
            </a:prstGeom>
            <a:noFill/>
            <a:effectLst>
              <a:outerShdw blurRad="50800" dist="38100" dir="13500000" algn="br" rotWithShape="0">
                <a:prstClr val="black">
                  <a:alpha val="40000"/>
                </a:prstClr>
              </a:outerShdw>
            </a:effectLst>
          </p:spPr>
          <p:txBody>
            <a:bodyPr wrap="square" rtlCol="0">
              <a:spAutoFit/>
            </a:bodyPr>
            <a:lstStyle/>
            <a:p>
              <a:r>
                <a:rPr lang="fr-FR" dirty="0"/>
                <a:t>Structuration à l’aide des fiches  connaissances</a:t>
              </a:r>
            </a:p>
          </p:txBody>
        </p:sp>
        <p:sp>
          <p:nvSpPr>
            <p:cNvPr id="44" name="Flèche droite rayée 43"/>
            <p:cNvSpPr/>
            <p:nvPr>
              <p:custDataLst>
                <p:tags r:id="rId14"/>
              </p:custDataLst>
            </p:nvPr>
          </p:nvSpPr>
          <p:spPr>
            <a:xfrm>
              <a:off x="8068052" y="5491081"/>
              <a:ext cx="1788138" cy="89310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Apprendre</a:t>
              </a:r>
              <a:endParaRPr lang="fr-FR" dirty="0"/>
            </a:p>
          </p:txBody>
        </p:sp>
        <p:sp>
          <p:nvSpPr>
            <p:cNvPr id="45" name="Parchemin horizontal 44"/>
            <p:cNvSpPr/>
            <p:nvPr>
              <p:custDataLst>
                <p:tags r:id="rId15"/>
              </p:custDataLst>
            </p:nvPr>
          </p:nvSpPr>
          <p:spPr>
            <a:xfrm>
              <a:off x="3774164" y="5453550"/>
              <a:ext cx="3512901" cy="8787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Evaluation sommative / par compétences</a:t>
              </a:r>
              <a:endParaRPr lang="fr-FR" dirty="0"/>
            </a:p>
          </p:txBody>
        </p:sp>
        <p:sp>
          <p:nvSpPr>
            <p:cNvPr id="46" name="Rectangle à coins arrondis 45"/>
            <p:cNvSpPr/>
            <p:nvPr>
              <p:custDataLst>
                <p:tags r:id="rId16"/>
              </p:custDataLst>
            </p:nvPr>
          </p:nvSpPr>
          <p:spPr>
            <a:xfrm>
              <a:off x="811368" y="815926"/>
              <a:ext cx="11380632" cy="592139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noFill/>
              </a:endParaRPr>
            </a:p>
          </p:txBody>
        </p:sp>
        <p:sp>
          <p:nvSpPr>
            <p:cNvPr id="47" name="Organigramme : Données stockées 46"/>
            <p:cNvSpPr/>
            <p:nvPr>
              <p:custDataLst>
                <p:tags r:id="rId17"/>
              </p:custDataLst>
            </p:nvPr>
          </p:nvSpPr>
          <p:spPr>
            <a:xfrm>
              <a:off x="2401684" y="1201999"/>
              <a:ext cx="2081044" cy="962145"/>
            </a:xfrm>
            <a:prstGeom prst="flowChartOnlineStorag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S’approprier</a:t>
              </a:r>
            </a:p>
          </p:txBody>
        </p:sp>
        <p:sp>
          <p:nvSpPr>
            <p:cNvPr id="48" name="Organigramme : Données stockées 47"/>
            <p:cNvSpPr/>
            <p:nvPr>
              <p:custDataLst>
                <p:tags r:id="rId18"/>
              </p:custDataLst>
            </p:nvPr>
          </p:nvSpPr>
          <p:spPr>
            <a:xfrm>
              <a:off x="4076965" y="1186908"/>
              <a:ext cx="3097558" cy="992328"/>
            </a:xfrm>
            <a:prstGeom prst="flowChartOnlineStorage">
              <a:avLst/>
            </a:prstGeom>
            <a:solidFill>
              <a:srgbClr val="B2CFA4"/>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Découvrir</a:t>
              </a:r>
              <a:endParaRPr lang="fr-FR" dirty="0">
                <a:ln w="0"/>
                <a:solidFill>
                  <a:schemeClr val="tx1"/>
                </a:solidFill>
                <a:effectLst>
                  <a:outerShdw blurRad="38100" dist="19050" dir="2700000" algn="tl" rotWithShape="0">
                    <a:schemeClr val="dk1">
                      <a:alpha val="40000"/>
                    </a:schemeClr>
                  </a:outerShdw>
                </a:effectLst>
              </a:endParaRPr>
            </a:p>
            <a:p>
              <a:pPr algn="ctr"/>
              <a:r>
                <a:rPr lang="fr-FR" dirty="0">
                  <a:ln w="0"/>
                  <a:solidFill>
                    <a:schemeClr val="tx1"/>
                  </a:solidFill>
                  <a:effectLst>
                    <a:outerShdw blurRad="38100" dist="19050" dir="2700000" algn="tl" rotWithShape="0">
                      <a:schemeClr val="dk1">
                        <a:alpha val="40000"/>
                      </a:schemeClr>
                    </a:outerShdw>
                  </a:effectLst>
                </a:rPr>
                <a:t>Comprendre</a:t>
              </a:r>
            </a:p>
            <a:p>
              <a:pPr algn="ctr"/>
              <a:r>
                <a:rPr lang="fr-FR" dirty="0">
                  <a:ln w="0"/>
                  <a:solidFill>
                    <a:schemeClr val="tx1"/>
                  </a:solidFill>
                  <a:effectLst>
                    <a:outerShdw blurRad="38100" dist="19050" dir="2700000" algn="tl" rotWithShape="0">
                      <a:schemeClr val="dk1">
                        <a:alpha val="40000"/>
                      </a:schemeClr>
                    </a:outerShdw>
                  </a:effectLst>
                </a:rPr>
                <a:t>Résoudre</a:t>
              </a:r>
              <a:endParaRPr lang="fr-FR" dirty="0"/>
            </a:p>
          </p:txBody>
        </p:sp>
        <p:sp>
          <p:nvSpPr>
            <p:cNvPr id="49" name="Organigramme : Données stockées 48"/>
            <p:cNvSpPr/>
            <p:nvPr>
              <p:custDataLst>
                <p:tags r:id="rId19"/>
              </p:custDataLst>
            </p:nvPr>
          </p:nvSpPr>
          <p:spPr>
            <a:xfrm>
              <a:off x="6643972" y="1186907"/>
              <a:ext cx="3293466" cy="992328"/>
            </a:xfrm>
            <a:prstGeom prst="flowChartOnlineStorage">
              <a:avLst/>
            </a:prstGeom>
            <a:solidFill>
              <a:srgbClr val="FFFF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rPr>
                <a:t>Expliciter</a:t>
              </a:r>
              <a:endParaRPr lang="fr-FR" dirty="0"/>
            </a:p>
          </p:txBody>
        </p:sp>
        <p:sp>
          <p:nvSpPr>
            <p:cNvPr id="50" name="Organigramme : Données stockées 49"/>
            <p:cNvSpPr/>
            <p:nvPr>
              <p:custDataLst>
                <p:tags r:id="rId20"/>
              </p:custDataLst>
            </p:nvPr>
          </p:nvSpPr>
          <p:spPr>
            <a:xfrm>
              <a:off x="9359213" y="1178853"/>
              <a:ext cx="2556121" cy="992328"/>
            </a:xfrm>
            <a:prstGeom prst="flowChartOnlineStorage">
              <a:avLst/>
            </a:prstGeom>
            <a:solidFill>
              <a:srgbClr val="F4823B"/>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Structurer / Synthétiser</a:t>
              </a:r>
              <a:endParaRPr lang="fr-FR" dirty="0">
                <a:ln w="0"/>
                <a:solidFill>
                  <a:schemeClr val="tx1"/>
                </a:solidFill>
                <a:effectLst>
                  <a:outerShdw blurRad="38100" dist="19050" dir="2700000" algn="tl" rotWithShape="0">
                    <a:schemeClr val="dk1">
                      <a:alpha val="40000"/>
                    </a:schemeClr>
                  </a:outerShdw>
                </a:effectLst>
              </a:endParaRPr>
            </a:p>
          </p:txBody>
        </p:sp>
        <p:cxnSp>
          <p:nvCxnSpPr>
            <p:cNvPr id="51" name="Connecteur droit avec flèche 50"/>
            <p:cNvCxnSpPr/>
            <p:nvPr/>
          </p:nvCxnSpPr>
          <p:spPr>
            <a:xfrm flipV="1">
              <a:off x="5150397" y="4362694"/>
              <a:ext cx="1" cy="2650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flipV="1">
              <a:off x="7507856" y="4370095"/>
              <a:ext cx="1" cy="2650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5150397" y="4614899"/>
              <a:ext cx="2365079" cy="128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en arc 53"/>
            <p:cNvCxnSpPr/>
            <p:nvPr/>
          </p:nvCxnSpPr>
          <p:spPr>
            <a:xfrm rot="10800000">
              <a:off x="1416706" y="4412597"/>
              <a:ext cx="1961393" cy="1671567"/>
            </a:xfrm>
            <a:prstGeom prst="curvedConnector3">
              <a:avLst>
                <a:gd name="adj1" fmla="val 39579"/>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29" name="Titre 1"/>
          <p:cNvSpPr txBox="1">
            <a:spLocks/>
          </p:cNvSpPr>
          <p:nvPr>
            <p:custDataLst>
              <p:tags r:id="rId5"/>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0" name="Image 29"/>
          <p:cNvPicPr>
            <a:picLocks noChangeAspect="1"/>
          </p:cNvPicPr>
          <p:nvPr/>
        </p:nvPicPr>
        <p:blipFill>
          <a:blip r:embed="rId26"/>
          <a:stretch>
            <a:fillRect/>
          </a:stretch>
        </p:blipFill>
        <p:spPr>
          <a:xfrm>
            <a:off x="20458" y="-3"/>
            <a:ext cx="1409475" cy="656825"/>
          </a:xfrm>
          <a:prstGeom prst="rect">
            <a:avLst/>
          </a:prstGeom>
        </p:spPr>
      </p:pic>
    </p:spTree>
    <p:custDataLst>
      <p:custData r:id="rId1"/>
      <p:tags r:id="rId2"/>
    </p:custDataLst>
    <p:extLst>
      <p:ext uri="{BB962C8B-B14F-4D97-AF65-F5344CB8AC3E}">
        <p14:creationId xmlns:p14="http://schemas.microsoft.com/office/powerpoint/2010/main" val="4197114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smtClean="0">
                <a:solidFill>
                  <a:schemeClr val="accent1">
                    <a:lumMod val="50000"/>
                  </a:schemeClr>
                </a:solidFill>
                <a:effectLst>
                  <a:outerShdw blurRad="50800" dist="38100" dir="5400000" algn="t" rotWithShape="0">
                    <a:prstClr val="black">
                      <a:alpha val="40000"/>
                    </a:prstClr>
                  </a:outerShdw>
                </a:effectLst>
              </a:rPr>
              <a:t>    Des Connaissances et </a:t>
            </a:r>
            <a:r>
              <a:rPr lang="fr-FR" sz="3200" dirty="0">
                <a:solidFill>
                  <a:schemeClr val="accent1">
                    <a:lumMod val="50000"/>
                  </a:schemeClr>
                </a:solidFill>
                <a:effectLst>
                  <a:outerShdw blurRad="50800" dist="38100" dir="5400000" algn="t" rotWithShape="0">
                    <a:prstClr val="black">
                      <a:alpha val="40000"/>
                    </a:prstClr>
                  </a:outerShdw>
                </a:effectLst>
              </a:rPr>
              <a:t>compétences </a:t>
            </a:r>
            <a:r>
              <a:rPr lang="fr-FR" sz="3200" dirty="0" smtClean="0">
                <a:solidFill>
                  <a:schemeClr val="accent1">
                    <a:lumMod val="50000"/>
                  </a:schemeClr>
                </a:solidFill>
                <a:effectLst>
                  <a:outerShdw blurRad="50800" dist="38100" dir="5400000" algn="t" rotWithShape="0">
                    <a:prstClr val="black">
                      <a:alpha val="40000"/>
                    </a:prstClr>
                  </a:outerShdw>
                </a:effectLst>
              </a:rPr>
              <a:t>associées aux thématiques</a:t>
            </a:r>
          </a:p>
        </p:txBody>
      </p:sp>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8"/>
          <a:stretch>
            <a:fillRect/>
          </a:stretch>
        </p:blipFill>
        <p:spPr>
          <a:xfrm>
            <a:off x="20458" y="-3"/>
            <a:ext cx="1409475" cy="656825"/>
          </a:xfrm>
          <a:prstGeom prst="rect">
            <a:avLst/>
          </a:prstGeom>
        </p:spPr>
      </p:pic>
      <p:pic>
        <p:nvPicPr>
          <p:cNvPr id="5" name="Image 4"/>
          <p:cNvPicPr>
            <a:picLocks noChangeAspect="1"/>
          </p:cNvPicPr>
          <p:nvPr/>
        </p:nvPicPr>
        <p:blipFill>
          <a:blip r:embed="rId9"/>
          <a:stretch>
            <a:fillRect/>
          </a:stretch>
        </p:blipFill>
        <p:spPr>
          <a:xfrm>
            <a:off x="904315" y="751915"/>
            <a:ext cx="10616425" cy="5743015"/>
          </a:xfrm>
          <a:prstGeom prst="rect">
            <a:avLst/>
          </a:prstGeom>
        </p:spPr>
      </p:pic>
      <p:sp>
        <p:nvSpPr>
          <p:cNvPr id="2" name="Rectangle 1"/>
          <p:cNvSpPr/>
          <p:nvPr>
            <p:custDataLst>
              <p:tags r:id="rId5"/>
            </p:custDataLst>
          </p:nvPr>
        </p:nvSpPr>
        <p:spPr>
          <a:xfrm>
            <a:off x="718580" y="4181029"/>
            <a:ext cx="1555276" cy="923330"/>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b="1" dirty="0"/>
              <a:t>le design, l’innovation, la créativité</a:t>
            </a:r>
          </a:p>
        </p:txBody>
      </p:sp>
      <p:pic>
        <p:nvPicPr>
          <p:cNvPr id="4" name="Image 3"/>
          <p:cNvPicPr>
            <a:picLocks noChangeAspect="1"/>
          </p:cNvPicPr>
          <p:nvPr/>
        </p:nvPicPr>
        <p:blipFill>
          <a:blip r:embed="rId10"/>
          <a:stretch>
            <a:fillRect/>
          </a:stretch>
        </p:blipFill>
        <p:spPr>
          <a:xfrm>
            <a:off x="10363200" y="6105525"/>
            <a:ext cx="1828800" cy="752475"/>
          </a:xfrm>
          <a:prstGeom prst="rect">
            <a:avLst/>
          </a:prstGeom>
        </p:spPr>
      </p:pic>
      <p:sp>
        <p:nvSpPr>
          <p:cNvPr id="6" name="Rectangle 5"/>
          <p:cNvSpPr/>
          <p:nvPr/>
        </p:nvSpPr>
        <p:spPr>
          <a:xfrm>
            <a:off x="811368" y="751915"/>
            <a:ext cx="1643343"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1200" b="1" u="sng" dirty="0">
                <a:latin typeface="Calibri" panose="020F0502020204030204" pitchFamily="34" charset="0"/>
                <a:ea typeface="Calibri" panose="020F0502020204030204" pitchFamily="34" charset="0"/>
                <a:cs typeface="Times New Roman" panose="02020603050405020304" pitchFamily="18" charset="0"/>
              </a:rPr>
              <a:t>Rappel seuils</a:t>
            </a:r>
            <a:r>
              <a:rPr lang="fr-FR" sz="1200" b="1" dirty="0">
                <a:latin typeface="Calibri" panose="020F0502020204030204" pitchFamily="34" charset="0"/>
                <a:ea typeface="Calibri" panose="020F0502020204030204" pitchFamily="34" charset="0"/>
                <a:cs typeface="Times New Roman" panose="02020603050405020304" pitchFamily="18" charset="0"/>
              </a:rPr>
              <a:t> :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1</a:t>
            </a:r>
            <a:r>
              <a:rPr lang="fr-FR" sz="1200" b="1" dirty="0">
                <a:latin typeface="Calibri" panose="020F0502020204030204" pitchFamily="34" charset="0"/>
                <a:ea typeface="Calibri" panose="020F0502020204030204" pitchFamily="34" charset="0"/>
                <a:cs typeface="Times New Roman" panose="02020603050405020304" pitchFamily="18" charset="0"/>
              </a:rPr>
              <a:t> : Mémoriser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2</a:t>
            </a:r>
            <a:r>
              <a:rPr lang="fr-FR" sz="1200" b="1" dirty="0">
                <a:latin typeface="Calibri" panose="020F0502020204030204" pitchFamily="34" charset="0"/>
                <a:ea typeface="Calibri" panose="020F0502020204030204" pitchFamily="34" charset="0"/>
                <a:cs typeface="Times New Roman" panose="02020603050405020304" pitchFamily="18" charset="0"/>
              </a:rPr>
              <a:t> : Comprendre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3</a:t>
            </a:r>
            <a:r>
              <a:rPr lang="fr-FR" sz="1200" b="1" dirty="0">
                <a:latin typeface="Calibri" panose="020F0502020204030204" pitchFamily="34" charset="0"/>
                <a:ea typeface="Calibri" panose="020F0502020204030204" pitchFamily="34" charset="0"/>
                <a:cs typeface="Times New Roman" panose="02020603050405020304" pitchFamily="18" charset="0"/>
              </a:rPr>
              <a:t> : </a:t>
            </a:r>
            <a:r>
              <a:rPr lang="fr-FR" sz="1200" b="1" dirty="0" smtClean="0">
                <a:latin typeface="Calibri" panose="020F0502020204030204" pitchFamily="34" charset="0"/>
                <a:ea typeface="Calibri" panose="020F0502020204030204" pitchFamily="34" charset="0"/>
                <a:cs typeface="Times New Roman" panose="02020603050405020304" pitchFamily="18" charset="0"/>
              </a:rPr>
              <a:t>Appliquer</a:t>
            </a: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4</a:t>
            </a:r>
            <a:r>
              <a:rPr lang="fr-FR" sz="1200" b="1" dirty="0">
                <a:latin typeface="Calibri" panose="020F0502020204030204" pitchFamily="34" charset="0"/>
                <a:ea typeface="Calibri" panose="020F0502020204030204" pitchFamily="34" charset="0"/>
                <a:cs typeface="Times New Roman" panose="02020603050405020304" pitchFamily="18" charset="0"/>
              </a:rPr>
              <a:t> : Maitriser (Analyser, évaluer, Créer)</a:t>
            </a:r>
            <a:endParaRPr lang="fr-FR" sz="1200" b="1" dirty="0"/>
          </a:p>
        </p:txBody>
      </p:sp>
    </p:spTree>
    <p:custDataLst>
      <p:custData r:id="rId1"/>
      <p:tags r:id="rId2"/>
    </p:custDataLst>
    <p:extLst>
      <p:ext uri="{BB962C8B-B14F-4D97-AF65-F5344CB8AC3E}">
        <p14:creationId xmlns:p14="http://schemas.microsoft.com/office/powerpoint/2010/main" val="26937411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smtClean="0">
                <a:solidFill>
                  <a:schemeClr val="accent1">
                    <a:lumMod val="50000"/>
                  </a:schemeClr>
                </a:solidFill>
                <a:effectLst>
                  <a:outerShdw blurRad="50800" dist="38100" dir="5400000" algn="t" rotWithShape="0">
                    <a:prstClr val="black">
                      <a:alpha val="40000"/>
                    </a:prstClr>
                  </a:outerShdw>
                </a:effectLst>
              </a:rPr>
              <a:t>    Des Connaissances et </a:t>
            </a:r>
            <a:r>
              <a:rPr lang="fr-FR" sz="3200" dirty="0">
                <a:solidFill>
                  <a:schemeClr val="accent1">
                    <a:lumMod val="50000"/>
                  </a:schemeClr>
                </a:solidFill>
                <a:effectLst>
                  <a:outerShdw blurRad="50800" dist="38100" dir="5400000" algn="t" rotWithShape="0">
                    <a:prstClr val="black">
                      <a:alpha val="40000"/>
                    </a:prstClr>
                  </a:outerShdw>
                </a:effectLst>
              </a:rPr>
              <a:t>compétences </a:t>
            </a:r>
            <a:r>
              <a:rPr lang="fr-FR" sz="3200" dirty="0" smtClean="0">
                <a:solidFill>
                  <a:schemeClr val="accent1">
                    <a:lumMod val="50000"/>
                  </a:schemeClr>
                </a:solidFill>
                <a:effectLst>
                  <a:outerShdw blurRad="50800" dist="38100" dir="5400000" algn="t" rotWithShape="0">
                    <a:prstClr val="black">
                      <a:alpha val="40000"/>
                    </a:prstClr>
                  </a:outerShdw>
                </a:effectLst>
              </a:rPr>
              <a:t>associées aux thématiques</a:t>
            </a:r>
          </a:p>
        </p:txBody>
      </p:sp>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8"/>
          <a:stretch>
            <a:fillRect/>
          </a:stretch>
        </p:blipFill>
        <p:spPr>
          <a:xfrm>
            <a:off x="20458" y="-3"/>
            <a:ext cx="1409475" cy="656825"/>
          </a:xfrm>
          <a:prstGeom prst="rect">
            <a:avLst/>
          </a:prstGeom>
        </p:spPr>
      </p:pic>
      <p:pic>
        <p:nvPicPr>
          <p:cNvPr id="6" name="Image 5"/>
          <p:cNvPicPr>
            <a:picLocks noChangeAspect="1"/>
          </p:cNvPicPr>
          <p:nvPr/>
        </p:nvPicPr>
        <p:blipFill>
          <a:blip r:embed="rId9"/>
          <a:stretch>
            <a:fillRect/>
          </a:stretch>
        </p:blipFill>
        <p:spPr>
          <a:xfrm>
            <a:off x="1520077" y="775447"/>
            <a:ext cx="10496550" cy="5791200"/>
          </a:xfrm>
          <a:prstGeom prst="rect">
            <a:avLst/>
          </a:prstGeom>
        </p:spPr>
      </p:pic>
      <p:sp>
        <p:nvSpPr>
          <p:cNvPr id="2" name="Rectangle 1"/>
          <p:cNvSpPr/>
          <p:nvPr>
            <p:custDataLst>
              <p:tags r:id="rId5"/>
            </p:custDataLst>
          </p:nvPr>
        </p:nvSpPr>
        <p:spPr>
          <a:xfrm>
            <a:off x="797920" y="3193618"/>
            <a:ext cx="1837703" cy="1569660"/>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sz="1600" b="1" dirty="0"/>
              <a:t>Les objets et systèmes techniques et les </a:t>
            </a:r>
            <a:endParaRPr lang="fr-FR" sz="1600" b="1" dirty="0" smtClean="0"/>
          </a:p>
          <a:p>
            <a:pPr algn="ctr"/>
            <a:r>
              <a:rPr lang="fr-FR" sz="1600" b="1" dirty="0" smtClean="0"/>
              <a:t>changements  </a:t>
            </a:r>
            <a:r>
              <a:rPr lang="fr-FR" sz="1600" b="1" dirty="0"/>
              <a:t>induits dans la société </a:t>
            </a:r>
          </a:p>
        </p:txBody>
      </p:sp>
      <p:pic>
        <p:nvPicPr>
          <p:cNvPr id="4" name="Image 3"/>
          <p:cNvPicPr>
            <a:picLocks noChangeAspect="1"/>
          </p:cNvPicPr>
          <p:nvPr/>
        </p:nvPicPr>
        <p:blipFill>
          <a:blip r:embed="rId10"/>
          <a:stretch>
            <a:fillRect/>
          </a:stretch>
        </p:blipFill>
        <p:spPr>
          <a:xfrm>
            <a:off x="10363200" y="6105525"/>
            <a:ext cx="1828800" cy="752475"/>
          </a:xfrm>
          <a:prstGeom prst="rect">
            <a:avLst/>
          </a:prstGeom>
        </p:spPr>
      </p:pic>
      <p:sp>
        <p:nvSpPr>
          <p:cNvPr id="9" name="Rectangle 8"/>
          <p:cNvSpPr/>
          <p:nvPr/>
        </p:nvSpPr>
        <p:spPr>
          <a:xfrm>
            <a:off x="811368" y="751915"/>
            <a:ext cx="1643343"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1200" b="1" u="sng" dirty="0">
                <a:latin typeface="Calibri" panose="020F0502020204030204" pitchFamily="34" charset="0"/>
                <a:ea typeface="Calibri" panose="020F0502020204030204" pitchFamily="34" charset="0"/>
                <a:cs typeface="Times New Roman" panose="02020603050405020304" pitchFamily="18" charset="0"/>
              </a:rPr>
              <a:t>Rappel seuils</a:t>
            </a:r>
            <a:r>
              <a:rPr lang="fr-FR" sz="1200" b="1" dirty="0">
                <a:latin typeface="Calibri" panose="020F0502020204030204" pitchFamily="34" charset="0"/>
                <a:ea typeface="Calibri" panose="020F0502020204030204" pitchFamily="34" charset="0"/>
                <a:cs typeface="Times New Roman" panose="02020603050405020304" pitchFamily="18" charset="0"/>
              </a:rPr>
              <a:t> :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1</a:t>
            </a:r>
            <a:r>
              <a:rPr lang="fr-FR" sz="1200" b="1" dirty="0">
                <a:latin typeface="Calibri" panose="020F0502020204030204" pitchFamily="34" charset="0"/>
                <a:ea typeface="Calibri" panose="020F0502020204030204" pitchFamily="34" charset="0"/>
                <a:cs typeface="Times New Roman" panose="02020603050405020304" pitchFamily="18" charset="0"/>
              </a:rPr>
              <a:t> : Mémoriser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2</a:t>
            </a:r>
            <a:r>
              <a:rPr lang="fr-FR" sz="1200" b="1" dirty="0">
                <a:latin typeface="Calibri" panose="020F0502020204030204" pitchFamily="34" charset="0"/>
                <a:ea typeface="Calibri" panose="020F0502020204030204" pitchFamily="34" charset="0"/>
                <a:cs typeface="Times New Roman" panose="02020603050405020304" pitchFamily="18" charset="0"/>
              </a:rPr>
              <a:t> : Comprendre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3</a:t>
            </a:r>
            <a:r>
              <a:rPr lang="fr-FR" sz="1200" b="1" dirty="0">
                <a:latin typeface="Calibri" panose="020F0502020204030204" pitchFamily="34" charset="0"/>
                <a:ea typeface="Calibri" panose="020F0502020204030204" pitchFamily="34" charset="0"/>
                <a:cs typeface="Times New Roman" panose="02020603050405020304" pitchFamily="18" charset="0"/>
              </a:rPr>
              <a:t> : </a:t>
            </a:r>
            <a:r>
              <a:rPr lang="fr-FR" sz="1200" b="1" dirty="0" smtClean="0">
                <a:latin typeface="Calibri" panose="020F0502020204030204" pitchFamily="34" charset="0"/>
                <a:ea typeface="Calibri" panose="020F0502020204030204" pitchFamily="34" charset="0"/>
                <a:cs typeface="Times New Roman" panose="02020603050405020304" pitchFamily="18" charset="0"/>
              </a:rPr>
              <a:t>Appliquer</a:t>
            </a: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4</a:t>
            </a:r>
            <a:r>
              <a:rPr lang="fr-FR" sz="1200" b="1" dirty="0">
                <a:latin typeface="Calibri" panose="020F0502020204030204" pitchFamily="34" charset="0"/>
                <a:ea typeface="Calibri" panose="020F0502020204030204" pitchFamily="34" charset="0"/>
                <a:cs typeface="Times New Roman" panose="02020603050405020304" pitchFamily="18" charset="0"/>
              </a:rPr>
              <a:t> : Maitriser (Analyser, évaluer, Créer)</a:t>
            </a:r>
            <a:endParaRPr lang="fr-FR" sz="1200" b="1" dirty="0"/>
          </a:p>
        </p:txBody>
      </p:sp>
    </p:spTree>
    <p:custDataLst>
      <p:custData r:id="rId1"/>
      <p:tags r:id="rId2"/>
    </p:custDataLst>
    <p:extLst>
      <p:ext uri="{BB962C8B-B14F-4D97-AF65-F5344CB8AC3E}">
        <p14:creationId xmlns:p14="http://schemas.microsoft.com/office/powerpoint/2010/main" val="4359267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smtClean="0">
                <a:solidFill>
                  <a:schemeClr val="accent1">
                    <a:lumMod val="50000"/>
                  </a:schemeClr>
                </a:solidFill>
                <a:effectLst>
                  <a:outerShdw blurRad="50800" dist="38100" dir="5400000" algn="t" rotWithShape="0">
                    <a:prstClr val="black">
                      <a:alpha val="40000"/>
                    </a:prstClr>
                  </a:outerShdw>
                </a:effectLst>
              </a:rPr>
              <a:t>    Des Connaissances et </a:t>
            </a:r>
            <a:r>
              <a:rPr lang="fr-FR" sz="3200" dirty="0">
                <a:solidFill>
                  <a:schemeClr val="accent1">
                    <a:lumMod val="50000"/>
                  </a:schemeClr>
                </a:solidFill>
                <a:effectLst>
                  <a:outerShdw blurRad="50800" dist="38100" dir="5400000" algn="t" rotWithShape="0">
                    <a:prstClr val="black">
                      <a:alpha val="40000"/>
                    </a:prstClr>
                  </a:outerShdw>
                </a:effectLst>
              </a:rPr>
              <a:t>compétences </a:t>
            </a:r>
            <a:r>
              <a:rPr lang="fr-FR" sz="3200" dirty="0" smtClean="0">
                <a:solidFill>
                  <a:schemeClr val="accent1">
                    <a:lumMod val="50000"/>
                  </a:schemeClr>
                </a:solidFill>
                <a:effectLst>
                  <a:outerShdw blurRad="50800" dist="38100" dir="5400000" algn="t" rotWithShape="0">
                    <a:prstClr val="black">
                      <a:alpha val="40000"/>
                    </a:prstClr>
                  </a:outerShdw>
                </a:effectLst>
              </a:rPr>
              <a:t>associées aux thématiques</a:t>
            </a:r>
          </a:p>
        </p:txBody>
      </p:sp>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9"/>
          <a:stretch>
            <a:fillRect/>
          </a:stretch>
        </p:blipFill>
        <p:spPr>
          <a:xfrm>
            <a:off x="20458" y="-3"/>
            <a:ext cx="1409475" cy="656825"/>
          </a:xfrm>
          <a:prstGeom prst="rect">
            <a:avLst/>
          </a:prstGeom>
        </p:spPr>
      </p:pic>
      <p:pic>
        <p:nvPicPr>
          <p:cNvPr id="5" name="Image 4"/>
          <p:cNvPicPr>
            <a:picLocks noChangeAspect="1"/>
          </p:cNvPicPr>
          <p:nvPr/>
        </p:nvPicPr>
        <p:blipFill>
          <a:blip r:embed="rId10"/>
          <a:stretch>
            <a:fillRect/>
          </a:stretch>
        </p:blipFill>
        <p:spPr>
          <a:xfrm>
            <a:off x="1678361" y="699247"/>
            <a:ext cx="9872663" cy="6400800"/>
          </a:xfrm>
          <a:prstGeom prst="rect">
            <a:avLst/>
          </a:prstGeom>
        </p:spPr>
      </p:pic>
      <p:sp>
        <p:nvSpPr>
          <p:cNvPr id="2" name="Rectangle 1"/>
          <p:cNvSpPr/>
          <p:nvPr>
            <p:custDataLst>
              <p:tags r:id="rId5"/>
            </p:custDataLst>
          </p:nvPr>
        </p:nvSpPr>
        <p:spPr>
          <a:xfrm>
            <a:off x="811960" y="3838492"/>
            <a:ext cx="2050075" cy="1200329"/>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b="1" dirty="0"/>
              <a:t>La modélisation et la simulation des </a:t>
            </a:r>
            <a:endParaRPr lang="fr-FR" b="1" dirty="0" smtClean="0"/>
          </a:p>
          <a:p>
            <a:pPr algn="ctr"/>
            <a:r>
              <a:rPr lang="fr-FR" b="1" dirty="0" smtClean="0"/>
              <a:t>objets </a:t>
            </a:r>
            <a:r>
              <a:rPr lang="fr-FR" b="1" dirty="0"/>
              <a:t>et systèmes Techniques </a:t>
            </a:r>
          </a:p>
        </p:txBody>
      </p:sp>
      <p:sp>
        <p:nvSpPr>
          <p:cNvPr id="9" name="Rectangle 8"/>
          <p:cNvSpPr/>
          <p:nvPr/>
        </p:nvSpPr>
        <p:spPr>
          <a:xfrm>
            <a:off x="811368" y="751915"/>
            <a:ext cx="1643343"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1200" b="1" u="sng" dirty="0">
                <a:latin typeface="Calibri" panose="020F0502020204030204" pitchFamily="34" charset="0"/>
                <a:ea typeface="Calibri" panose="020F0502020204030204" pitchFamily="34" charset="0"/>
                <a:cs typeface="Times New Roman" panose="02020603050405020304" pitchFamily="18" charset="0"/>
              </a:rPr>
              <a:t>Rappel seuils</a:t>
            </a:r>
            <a:r>
              <a:rPr lang="fr-FR" sz="1200" b="1" dirty="0">
                <a:latin typeface="Calibri" panose="020F0502020204030204" pitchFamily="34" charset="0"/>
                <a:ea typeface="Calibri" panose="020F0502020204030204" pitchFamily="34" charset="0"/>
                <a:cs typeface="Times New Roman" panose="02020603050405020304" pitchFamily="18" charset="0"/>
              </a:rPr>
              <a:t> :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1</a:t>
            </a:r>
            <a:r>
              <a:rPr lang="fr-FR" sz="1200" b="1" dirty="0">
                <a:latin typeface="Calibri" panose="020F0502020204030204" pitchFamily="34" charset="0"/>
                <a:ea typeface="Calibri" panose="020F0502020204030204" pitchFamily="34" charset="0"/>
                <a:cs typeface="Times New Roman" panose="02020603050405020304" pitchFamily="18" charset="0"/>
              </a:rPr>
              <a:t> : Mémoriser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2</a:t>
            </a:r>
            <a:r>
              <a:rPr lang="fr-FR" sz="1200" b="1" dirty="0">
                <a:latin typeface="Calibri" panose="020F0502020204030204" pitchFamily="34" charset="0"/>
                <a:ea typeface="Calibri" panose="020F0502020204030204" pitchFamily="34" charset="0"/>
                <a:cs typeface="Times New Roman" panose="02020603050405020304" pitchFamily="18" charset="0"/>
              </a:rPr>
              <a:t> : Comprendre </a:t>
            </a:r>
            <a:endParaRPr lang="fr-FR" sz="1200" b="1" dirty="0" smtClean="0">
              <a:latin typeface="Calibri" panose="020F0502020204030204" pitchFamily="34" charset="0"/>
              <a:ea typeface="Calibri" panose="020F0502020204030204" pitchFamily="34" charset="0"/>
              <a:cs typeface="Times New Roman" panose="02020603050405020304" pitchFamily="18" charset="0"/>
            </a:endParaRP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3</a:t>
            </a:r>
            <a:r>
              <a:rPr lang="fr-FR" sz="1200" b="1" dirty="0">
                <a:latin typeface="Calibri" panose="020F0502020204030204" pitchFamily="34" charset="0"/>
                <a:ea typeface="Calibri" panose="020F0502020204030204" pitchFamily="34" charset="0"/>
                <a:cs typeface="Times New Roman" panose="02020603050405020304" pitchFamily="18" charset="0"/>
              </a:rPr>
              <a:t> : </a:t>
            </a:r>
            <a:r>
              <a:rPr lang="fr-FR" sz="1200" b="1" dirty="0" smtClean="0">
                <a:latin typeface="Calibri" panose="020F0502020204030204" pitchFamily="34" charset="0"/>
                <a:ea typeface="Calibri" panose="020F0502020204030204" pitchFamily="34" charset="0"/>
                <a:cs typeface="Times New Roman" panose="02020603050405020304" pitchFamily="18" charset="0"/>
              </a:rPr>
              <a:t>Appliquer</a:t>
            </a:r>
          </a:p>
          <a:p>
            <a:r>
              <a:rPr lang="fr-FR" sz="1200" b="1" dirty="0" smtClean="0">
                <a:latin typeface="Calibri" panose="020F0502020204030204" pitchFamily="34" charset="0"/>
                <a:ea typeface="Calibri" panose="020F0502020204030204" pitchFamily="34" charset="0"/>
                <a:cs typeface="Times New Roman" panose="02020603050405020304" pitchFamily="18" charset="0"/>
              </a:rPr>
              <a:t>4</a:t>
            </a:r>
            <a:r>
              <a:rPr lang="fr-FR" sz="1200" b="1" dirty="0">
                <a:latin typeface="Calibri" panose="020F0502020204030204" pitchFamily="34" charset="0"/>
                <a:ea typeface="Calibri" panose="020F0502020204030204" pitchFamily="34" charset="0"/>
                <a:cs typeface="Times New Roman" panose="02020603050405020304" pitchFamily="18" charset="0"/>
              </a:rPr>
              <a:t> : Maitriser (Analyser, évaluer, Créer)</a:t>
            </a:r>
            <a:endParaRPr lang="fr-FR" sz="1200" b="1" dirty="0"/>
          </a:p>
        </p:txBody>
      </p:sp>
    </p:spTree>
    <p:custDataLst>
      <p:custData r:id="rId1"/>
      <p:tags r:id="rId2"/>
    </p:custDataLst>
    <p:extLst>
      <p:ext uri="{BB962C8B-B14F-4D97-AF65-F5344CB8AC3E}">
        <p14:creationId xmlns:p14="http://schemas.microsoft.com/office/powerpoint/2010/main" val="24865774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smtClean="0">
                <a:solidFill>
                  <a:schemeClr val="accent1">
                    <a:lumMod val="50000"/>
                  </a:schemeClr>
                </a:solidFill>
                <a:effectLst>
                  <a:outerShdw blurRad="50800" dist="38100" dir="5400000" algn="t" rotWithShape="0">
                    <a:prstClr val="black">
                      <a:alpha val="40000"/>
                    </a:prstClr>
                  </a:outerShdw>
                </a:effectLst>
              </a:rPr>
              <a:t>    Des Connaissances et </a:t>
            </a:r>
            <a:r>
              <a:rPr lang="fr-FR" sz="3200" dirty="0">
                <a:solidFill>
                  <a:schemeClr val="accent1">
                    <a:lumMod val="50000"/>
                  </a:schemeClr>
                </a:solidFill>
                <a:effectLst>
                  <a:outerShdw blurRad="50800" dist="38100" dir="5400000" algn="t" rotWithShape="0">
                    <a:prstClr val="black">
                      <a:alpha val="40000"/>
                    </a:prstClr>
                  </a:outerShdw>
                </a:effectLst>
              </a:rPr>
              <a:t>compétences </a:t>
            </a:r>
            <a:r>
              <a:rPr lang="fr-FR" sz="3200" dirty="0" smtClean="0">
                <a:solidFill>
                  <a:schemeClr val="accent1">
                    <a:lumMod val="50000"/>
                  </a:schemeClr>
                </a:solidFill>
                <a:effectLst>
                  <a:outerShdw blurRad="50800" dist="38100" dir="5400000" algn="t" rotWithShape="0">
                    <a:prstClr val="black">
                      <a:alpha val="40000"/>
                    </a:prstClr>
                  </a:outerShdw>
                </a:effectLst>
              </a:rPr>
              <a:t>associées aux thématiques</a:t>
            </a:r>
          </a:p>
        </p:txBody>
      </p:sp>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9"/>
          <a:stretch>
            <a:fillRect/>
          </a:stretch>
        </p:blipFill>
        <p:spPr>
          <a:xfrm>
            <a:off x="20458" y="-3"/>
            <a:ext cx="1409475" cy="656825"/>
          </a:xfrm>
          <a:prstGeom prst="rect">
            <a:avLst/>
          </a:prstGeom>
        </p:spPr>
      </p:pic>
      <p:sp>
        <p:nvSpPr>
          <p:cNvPr id="8" name="Flèche vers le bas 7"/>
          <p:cNvSpPr/>
          <p:nvPr/>
        </p:nvSpPr>
        <p:spPr>
          <a:xfrm>
            <a:off x="1855694" y="3388658"/>
            <a:ext cx="271154" cy="261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755248" y="5450785"/>
            <a:ext cx="1584540"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bodyPr>
          <a:lstStyle/>
          <a:p>
            <a:pPr algn="ctr"/>
            <a:r>
              <a:rPr lang="fr-FR" sz="2000" dirty="0">
                <a:ln w="0"/>
                <a:effectLst>
                  <a:outerShdw blurRad="38100" dist="19050" dir="2700000" algn="tl" rotWithShape="0">
                    <a:schemeClr val="dk1">
                      <a:alpha val="40000"/>
                    </a:schemeClr>
                  </a:outerShdw>
                </a:effectLst>
              </a:rPr>
              <a:t>Progressivité</a:t>
            </a:r>
            <a:endParaRPr lang="fr-FR" sz="2000" b="0" cap="none" spc="0" dirty="0">
              <a:ln w="0"/>
              <a:solidFill>
                <a:schemeClr val="tx1"/>
              </a:solidFill>
              <a:effectLst>
                <a:outerShdw blurRad="38100" dist="19050" dir="2700000" algn="tl" rotWithShape="0">
                  <a:schemeClr val="dk1">
                    <a:alpha val="40000"/>
                  </a:schemeClr>
                </a:outerShdw>
              </a:effectLst>
            </a:endParaRPr>
          </a:p>
        </p:txBody>
      </p:sp>
      <p:pic>
        <p:nvPicPr>
          <p:cNvPr id="7" name="Image 6"/>
          <p:cNvPicPr>
            <a:picLocks noChangeAspect="1"/>
          </p:cNvPicPr>
          <p:nvPr/>
        </p:nvPicPr>
        <p:blipFill>
          <a:blip r:embed="rId10"/>
          <a:stretch>
            <a:fillRect/>
          </a:stretch>
        </p:blipFill>
        <p:spPr>
          <a:xfrm>
            <a:off x="1225363" y="836799"/>
            <a:ext cx="10966637" cy="4162425"/>
          </a:xfrm>
          <a:prstGeom prst="rect">
            <a:avLst/>
          </a:prstGeom>
        </p:spPr>
      </p:pic>
      <p:sp>
        <p:nvSpPr>
          <p:cNvPr id="2" name="Rectangle 1"/>
          <p:cNvSpPr/>
          <p:nvPr>
            <p:custDataLst>
              <p:tags r:id="rId5"/>
            </p:custDataLst>
          </p:nvPr>
        </p:nvSpPr>
        <p:spPr>
          <a:xfrm>
            <a:off x="798832" y="2713337"/>
            <a:ext cx="1339249" cy="1231106"/>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sz="1400" b="1" dirty="0" smtClean="0"/>
              <a:t>L’informatique</a:t>
            </a:r>
          </a:p>
          <a:p>
            <a:pPr algn="ctr"/>
            <a:r>
              <a:rPr lang="fr-FR" sz="1400" b="1" dirty="0" smtClean="0"/>
              <a:t>et </a:t>
            </a:r>
            <a:r>
              <a:rPr lang="fr-FR" sz="1400" b="1" dirty="0"/>
              <a:t>la </a:t>
            </a:r>
            <a:r>
              <a:rPr lang="fr-FR" sz="1400" b="1" dirty="0" smtClean="0"/>
              <a:t>programmation</a:t>
            </a:r>
          </a:p>
          <a:p>
            <a:pPr algn="ctr"/>
            <a:endParaRPr lang="fr-FR" b="1" dirty="0"/>
          </a:p>
          <a:p>
            <a:pPr algn="ctr"/>
            <a:r>
              <a:rPr lang="fr-FR" sz="1400" dirty="0">
                <a:ln w="0"/>
                <a:effectLst>
                  <a:outerShdw blurRad="38100" dist="19050" dir="2700000" algn="tl" rotWithShape="0">
                    <a:schemeClr val="dk1">
                      <a:alpha val="40000"/>
                    </a:schemeClr>
                  </a:outerShdw>
                </a:effectLst>
              </a:rPr>
              <a:t>Mathématiques</a:t>
            </a:r>
            <a:endParaRPr lang="fr-FR" sz="1400" b="1" dirty="0"/>
          </a:p>
        </p:txBody>
      </p:sp>
      <p:sp>
        <p:nvSpPr>
          <p:cNvPr id="9" name="Flèche vers le bas 8"/>
          <p:cNvSpPr/>
          <p:nvPr/>
        </p:nvSpPr>
        <p:spPr>
          <a:xfrm>
            <a:off x="1277471" y="3415553"/>
            <a:ext cx="242047" cy="255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à coins arrondis 4"/>
          <p:cNvSpPr/>
          <p:nvPr/>
        </p:nvSpPr>
        <p:spPr>
          <a:xfrm>
            <a:off x="1228738" y="4518212"/>
            <a:ext cx="8090073" cy="2138082"/>
          </a:xfrm>
          <a:prstGeom prst="roundRect">
            <a:avLst/>
          </a:prstGeom>
          <a:noFill/>
          <a:ln w="38100">
            <a:prstDash val="sysDash"/>
          </a:ln>
        </p:spPr>
        <p:style>
          <a:lnRef idx="2">
            <a:schemeClr val="accent6"/>
          </a:lnRef>
          <a:fillRef idx="1">
            <a:schemeClr val="lt1"/>
          </a:fillRef>
          <a:effectRef idx="0">
            <a:schemeClr val="accent6"/>
          </a:effectRef>
          <a:fontRef idx="minor">
            <a:schemeClr val="dk1"/>
          </a:fontRef>
        </p:style>
        <p:txBody>
          <a:bodyPr rtlCol="0" anchor="ctr"/>
          <a:lstStyle/>
          <a:p>
            <a:pPr marL="1076325"/>
            <a:r>
              <a:rPr lang="fr-FR" sz="1600" dirty="0"/>
              <a:t>En 5ème : traitement, mise au point et exécution de programme simple avec un nombre limité de variables d’entrée et de sortie, développement de programmes avec des boucles itératives</a:t>
            </a:r>
            <a:r>
              <a:rPr lang="fr-FR" sz="1600" dirty="0" smtClean="0"/>
              <a:t>.</a:t>
            </a:r>
          </a:p>
          <a:p>
            <a:pPr marL="1076325">
              <a:lnSpc>
                <a:spcPct val="50000"/>
              </a:lnSpc>
            </a:pPr>
            <a:endParaRPr lang="fr-FR" sz="1600" dirty="0"/>
          </a:p>
          <a:p>
            <a:pPr marL="1076325"/>
            <a:r>
              <a:rPr lang="fr-FR" sz="1600" dirty="0" smtClean="0"/>
              <a:t>En </a:t>
            </a:r>
            <a:r>
              <a:rPr lang="fr-FR" sz="1600" dirty="0"/>
              <a:t>4ème : traitement, mise au point et exécution de programme avec introduction de plusieurs variables d’entrée et de </a:t>
            </a:r>
            <a:r>
              <a:rPr lang="fr-FR" sz="1600" dirty="0" smtClean="0"/>
              <a:t>sortie.</a:t>
            </a:r>
          </a:p>
          <a:p>
            <a:pPr marL="1076325">
              <a:lnSpc>
                <a:spcPct val="50000"/>
              </a:lnSpc>
            </a:pPr>
            <a:endParaRPr lang="fr-FR" sz="1600" dirty="0"/>
          </a:p>
          <a:p>
            <a:pPr marL="1076325"/>
            <a:r>
              <a:rPr lang="fr-FR" sz="1600" dirty="0" smtClean="0"/>
              <a:t>En </a:t>
            </a:r>
            <a:r>
              <a:rPr lang="fr-FR" sz="1600" dirty="0"/>
              <a:t>3ème : introduction du comptage et de plusieurs boucles conditionnels imbriqués, décomposition en plusieurs </a:t>
            </a:r>
            <a:r>
              <a:rPr lang="fr-FR" sz="1600" dirty="0" smtClean="0"/>
              <a:t>sous-problèmes.</a:t>
            </a:r>
            <a:endParaRPr lang="fr-FR" sz="1600" dirty="0"/>
          </a:p>
        </p:txBody>
      </p:sp>
    </p:spTree>
    <p:custDataLst>
      <p:custData r:id="rId1"/>
      <p:tags r:id="rId2"/>
    </p:custDataLst>
    <p:extLst>
      <p:ext uri="{BB962C8B-B14F-4D97-AF65-F5344CB8AC3E}">
        <p14:creationId xmlns:p14="http://schemas.microsoft.com/office/powerpoint/2010/main" val="25061232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Programmes lié aux compétences </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9"/>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71464" y="3685725"/>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sp>
        <p:nvSpPr>
          <p:cNvPr id="6" name="Rectangle 5"/>
          <p:cNvSpPr/>
          <p:nvPr>
            <p:custDataLst>
              <p:tags r:id="rId6"/>
            </p:custDataLst>
          </p:nvPr>
        </p:nvSpPr>
        <p:spPr>
          <a:xfrm>
            <a:off x="771026" y="728724"/>
            <a:ext cx="9166349" cy="461665"/>
          </a:xfrm>
          <a:prstGeom prst="rect">
            <a:avLst/>
          </a:prstGeom>
        </p:spPr>
        <p:txBody>
          <a:bodyPr wrap="square">
            <a:spAutoFit/>
          </a:bodyPr>
          <a:lstStyle/>
          <a:p>
            <a:pPr>
              <a:spcAft>
                <a:spcPts val="0"/>
              </a:spcAft>
            </a:pPr>
            <a:r>
              <a:rPr lang="fr-FR" sz="800" b="1" dirty="0" smtClean="0">
                <a:solidFill>
                  <a:srgbClr val="19A0A5"/>
                </a:solidFill>
                <a:latin typeface="Times New Roman" panose="02020603050405020304" pitchFamily="18" charset="0"/>
                <a:ea typeface="Times New Roman" panose="02020603050405020304" pitchFamily="18" charset="0"/>
              </a:rPr>
              <a:t> </a:t>
            </a:r>
            <a:r>
              <a:rPr lang="fr-FR" b="1"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CYCLE4 </a:t>
            </a:r>
            <a:r>
              <a:rPr lang="fr-FR" b="1" spc="50"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a:t>
            </a:r>
            <a:r>
              <a:rPr lang="fr-FR" b="1" spc="50" dirty="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SC3C Compétences </a:t>
            </a:r>
            <a:r>
              <a:rPr lang="fr-FR" b="1" spc="50"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travaillées / </a:t>
            </a:r>
            <a:r>
              <a:rPr lang="fr-FR" sz="2400" dirty="0"/>
              <a:t>cycle </a:t>
            </a:r>
            <a:r>
              <a:rPr lang="fr-FR" sz="2400" dirty="0" smtClean="0"/>
              <a:t>des approfondissements</a:t>
            </a:r>
            <a:endParaRPr lang="fr-FR" sz="2400" dirty="0">
              <a:effectLst/>
              <a:latin typeface="Times New Roman" panose="02020603050405020304" pitchFamily="18" charset="0"/>
              <a:ea typeface="Times New Roman" panose="02020603050405020304" pitchFamily="18" charset="0"/>
            </a:endParaRPr>
          </a:p>
        </p:txBody>
      </p:sp>
      <p:pic>
        <p:nvPicPr>
          <p:cNvPr id="3" name="Image 2"/>
          <p:cNvPicPr>
            <a:picLocks noChangeAspect="1"/>
          </p:cNvPicPr>
          <p:nvPr/>
        </p:nvPicPr>
        <p:blipFill>
          <a:blip r:embed="rId10"/>
          <a:stretch>
            <a:fillRect/>
          </a:stretch>
        </p:blipFill>
        <p:spPr>
          <a:xfrm>
            <a:off x="20458" y="-3"/>
            <a:ext cx="1409475" cy="656825"/>
          </a:xfrm>
          <a:prstGeom prst="rect">
            <a:avLst/>
          </a:prstGeom>
        </p:spPr>
      </p:pic>
      <p:sp>
        <p:nvSpPr>
          <p:cNvPr id="8" name="Rectangle 7"/>
          <p:cNvSpPr/>
          <p:nvPr/>
        </p:nvSpPr>
        <p:spPr>
          <a:xfrm>
            <a:off x="824814" y="1328018"/>
            <a:ext cx="10739655" cy="5355312"/>
          </a:xfrm>
          <a:prstGeom prst="rect">
            <a:avLst/>
          </a:prstGeom>
        </p:spPr>
        <p:txBody>
          <a:bodyPr wrap="square">
            <a:spAutoFit/>
          </a:bodyPr>
          <a:lstStyle/>
          <a:p>
            <a:r>
              <a:rPr lang="fr-FR" dirty="0"/>
              <a:t>La technologie décrit et explique des </a:t>
            </a:r>
            <a:r>
              <a:rPr lang="fr-FR" b="1" dirty="0"/>
              <a:t>objets et des systèmes techniques </a:t>
            </a:r>
            <a:r>
              <a:rPr lang="fr-FR" dirty="0"/>
              <a:t>répondant à des besoins en analysant des usages existants, en modélisant leurs organisations fonctionnelles, leurs comportements, en caractérisant les flux de données et d’énergie échangés</a:t>
            </a:r>
            <a:r>
              <a:rPr lang="fr-FR" dirty="0" smtClean="0"/>
              <a:t>.</a:t>
            </a:r>
          </a:p>
          <a:p>
            <a:endParaRPr lang="fr-FR" b="1" dirty="0"/>
          </a:p>
          <a:p>
            <a:r>
              <a:rPr lang="fr-FR" dirty="0"/>
              <a:t>La technologie relie les applications technologiques aux savoirs et les </a:t>
            </a:r>
            <a:r>
              <a:rPr lang="fr-FR" b="1" dirty="0"/>
              <a:t>progrès technologiques </a:t>
            </a:r>
            <a:r>
              <a:rPr lang="fr-FR" dirty="0"/>
              <a:t>aux avancées dans les connaissances scientifiques. Elle fait concevoir et réaliser tout ou partie d’un objet ou d’un système technique en étudiant son processus de réalisation, en concevant le prototype d’une solution matérielle ou numérique, en cherchant à améliorer ses performances</a:t>
            </a:r>
            <a:r>
              <a:rPr lang="fr-FR" dirty="0" smtClean="0"/>
              <a:t>.</a:t>
            </a:r>
          </a:p>
          <a:p>
            <a:r>
              <a:rPr lang="fr-FR" dirty="0"/>
              <a:t>Les sciences, dont les mathématiques et la technologie, en liaison avec l’enseignement moral et civique, font réinvestir des connaissances fondamentales pour comprendre et adopter un </a:t>
            </a:r>
            <a:r>
              <a:rPr lang="fr-FR" b="1" dirty="0"/>
              <a:t>comportement responsable </a:t>
            </a:r>
            <a:r>
              <a:rPr lang="fr-FR" dirty="0"/>
              <a:t>vis-à-vis de l’environnement et des ressources de la planète, de la santé, des usages des progrès techniques. Elles aident à différencier </a:t>
            </a:r>
            <a:r>
              <a:rPr lang="fr-FR" b="1" dirty="0"/>
              <a:t>responsabilités</a:t>
            </a:r>
            <a:r>
              <a:rPr lang="fr-FR" dirty="0"/>
              <a:t> individuelle et collective dans ces domaines</a:t>
            </a:r>
            <a:r>
              <a:rPr lang="fr-FR" dirty="0" smtClean="0"/>
              <a:t>.</a:t>
            </a:r>
          </a:p>
          <a:p>
            <a:r>
              <a:rPr lang="fr-FR" dirty="0" smtClean="0"/>
              <a:t>La technologie contribue </a:t>
            </a:r>
            <a:r>
              <a:rPr lang="fr-FR" dirty="0"/>
              <a:t>également en développant une </a:t>
            </a:r>
            <a:r>
              <a:rPr lang="fr-FR" b="1" dirty="0"/>
              <a:t>conscience historique </a:t>
            </a:r>
            <a:r>
              <a:rPr lang="fr-FR" dirty="0"/>
              <a:t>de leur développement montrant leurs évolutions et leurs conséquences sur la société</a:t>
            </a:r>
            <a:r>
              <a:rPr lang="fr-FR" dirty="0" smtClean="0"/>
              <a:t>.</a:t>
            </a:r>
          </a:p>
          <a:p>
            <a:r>
              <a:rPr lang="fr-FR" dirty="0"/>
              <a:t>En développant leur culture scientifique et technologique, ils comprennent l’existence de liens étroits entre les sciences, les technologies et les sociétés, ils apprennent à apprécier et évaluer les effets et la durabilité des </a:t>
            </a:r>
            <a:r>
              <a:rPr lang="fr-FR" b="1" dirty="0"/>
              <a:t>innovations</a:t>
            </a:r>
            <a:r>
              <a:rPr lang="fr-FR" dirty="0"/>
              <a:t>, notamment celles liées au </a:t>
            </a:r>
            <a:r>
              <a:rPr lang="fr-FR" dirty="0" smtClean="0"/>
              <a:t>numérique</a:t>
            </a:r>
          </a:p>
          <a:p>
            <a:r>
              <a:rPr lang="fr-FR" dirty="0"/>
              <a:t>La technologie, par exemple, forme aux compromis nécessaires pour faire </a:t>
            </a:r>
            <a:r>
              <a:rPr lang="fr-FR" b="1" dirty="0"/>
              <a:t>évoluer</a:t>
            </a:r>
            <a:r>
              <a:rPr lang="fr-FR" dirty="0"/>
              <a:t> les objets et systèmes techniques actuels</a:t>
            </a:r>
            <a:endParaRPr lang="fr-FR" b="1" dirty="0"/>
          </a:p>
        </p:txBody>
      </p:sp>
    </p:spTree>
    <p:custDataLst>
      <p:custData r:id="rId1"/>
      <p:tags r:id="rId2"/>
    </p:custDataLst>
    <p:extLst>
      <p:ext uri="{BB962C8B-B14F-4D97-AF65-F5344CB8AC3E}">
        <p14:creationId xmlns:p14="http://schemas.microsoft.com/office/powerpoint/2010/main" val="30771367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Arrondir un rectangle avec un coin diagonal 17"/>
          <p:cNvSpPr/>
          <p:nvPr>
            <p:custDataLst>
              <p:tags r:id="rId3"/>
            </p:custDataLst>
          </p:nvPr>
        </p:nvSpPr>
        <p:spPr>
          <a:xfrm>
            <a:off x="9628088" y="2985247"/>
            <a:ext cx="1801912" cy="484094"/>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1" name="Titre 1"/>
          <p:cNvSpPr txBox="1">
            <a:spLocks/>
          </p:cNvSpPr>
          <p:nvPr>
            <p:custDataLst>
              <p:tags r:id="rId4"/>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a:t>
            </a:r>
            <a:r>
              <a:rPr lang="fr-FR" sz="3600" dirty="0" smtClean="0">
                <a:solidFill>
                  <a:schemeClr val="accent1">
                    <a:lumMod val="50000"/>
                  </a:schemeClr>
                </a:solidFill>
                <a:effectLst>
                  <a:outerShdw blurRad="50800" dist="38100" dir="5400000" algn="t" rotWithShape="0">
                    <a:prstClr val="black">
                      <a:alpha val="40000"/>
                    </a:prstClr>
                  </a:outerShdw>
                </a:effectLst>
              </a:rPr>
              <a:t>4 // de la 5</a:t>
            </a:r>
            <a:r>
              <a:rPr lang="fr-FR" sz="3600" baseline="30000" dirty="0" smtClean="0">
                <a:solidFill>
                  <a:schemeClr val="accent1">
                    <a:lumMod val="50000"/>
                  </a:schemeClr>
                </a:solidFill>
                <a:effectLst>
                  <a:outerShdw blurRad="50800" dist="38100" dir="5400000" algn="t" rotWithShape="0">
                    <a:prstClr val="black">
                      <a:alpha val="40000"/>
                    </a:prstClr>
                  </a:outerShdw>
                </a:effectLst>
              </a:rPr>
              <a:t>ème</a:t>
            </a:r>
            <a:r>
              <a:rPr lang="fr-FR" sz="3600" dirty="0" smtClean="0">
                <a:solidFill>
                  <a:schemeClr val="accent1">
                    <a:lumMod val="50000"/>
                  </a:schemeClr>
                </a:solidFill>
                <a:effectLst>
                  <a:outerShdw blurRad="50800" dist="38100" dir="5400000" algn="t" rotWithShape="0">
                    <a:prstClr val="black">
                      <a:alpha val="40000"/>
                    </a:prstClr>
                  </a:outerShdw>
                </a:effectLst>
              </a:rPr>
              <a:t> à la 3</a:t>
            </a:r>
            <a:r>
              <a:rPr lang="fr-FR" sz="3600" baseline="30000" dirty="0" smtClean="0">
                <a:solidFill>
                  <a:schemeClr val="accent1">
                    <a:lumMod val="50000"/>
                  </a:schemeClr>
                </a:solidFill>
                <a:effectLst>
                  <a:outerShdw blurRad="50800" dist="38100" dir="5400000" algn="t" rotWithShape="0">
                    <a:prstClr val="black">
                      <a:alpha val="40000"/>
                    </a:prstClr>
                  </a:outerShdw>
                </a:effectLst>
              </a:rPr>
              <a:t>ème</a:t>
            </a:r>
            <a:r>
              <a:rPr lang="fr-FR" sz="3600" dirty="0" smtClean="0">
                <a:solidFill>
                  <a:schemeClr val="accent1">
                    <a:lumMod val="50000"/>
                  </a:schemeClr>
                </a:solidFill>
                <a:effectLst>
                  <a:outerShdw blurRad="50800" dist="38100" dir="5400000" algn="t" rotWithShape="0">
                    <a:prstClr val="black">
                      <a:alpha val="40000"/>
                    </a:prstClr>
                  </a:outerShdw>
                </a:effectLst>
              </a:rPr>
              <a:t> </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12"/>
          <a:stretch>
            <a:fillRect/>
          </a:stretch>
        </p:blipFill>
        <p:spPr>
          <a:xfrm>
            <a:off x="10363200" y="6105525"/>
            <a:ext cx="1828800" cy="752475"/>
          </a:xfrm>
          <a:prstGeom prst="rect">
            <a:avLst/>
          </a:prstGeom>
        </p:spPr>
      </p:pic>
      <p:sp>
        <p:nvSpPr>
          <p:cNvPr id="7" name="Espace réservé du contenu 2"/>
          <p:cNvSpPr txBox="1">
            <a:spLocks/>
          </p:cNvSpPr>
          <p:nvPr>
            <p:custDataLst>
              <p:tags r:id="rId5"/>
            </p:custDataLst>
          </p:nvPr>
        </p:nvSpPr>
        <p:spPr>
          <a:xfrm>
            <a:off x="1153597" y="3728059"/>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sp>
        <p:nvSpPr>
          <p:cNvPr id="14" name="Rectangle 13"/>
          <p:cNvSpPr/>
          <p:nvPr>
            <p:custDataLst>
              <p:tags r:id="rId6"/>
            </p:custDataLst>
          </p:nvPr>
        </p:nvSpPr>
        <p:spPr>
          <a:xfrm>
            <a:off x="874197" y="3209396"/>
            <a:ext cx="6830470" cy="707886"/>
          </a:xfrm>
          <a:prstGeom prst="rect">
            <a:avLst/>
          </a:prstGeom>
          <a:solidFill>
            <a:schemeClr val="tx1">
              <a:lumMod val="95000"/>
              <a:lumOff val="5000"/>
            </a:schemeClr>
          </a:solidFill>
        </p:spPr>
        <p:txBody>
          <a:bodyPr wrap="square">
            <a:spAutoFit/>
          </a:bodyPr>
          <a:lstStyle/>
          <a:p>
            <a:pPr>
              <a:defRPr/>
            </a:pPr>
            <a:r>
              <a:rPr lang="fr-FR" sz="2000" dirty="0" smtClean="0">
                <a:solidFill>
                  <a:schemeClr val="accent6">
                    <a:lumMod val="60000"/>
                    <a:lumOff val="40000"/>
                  </a:schemeClr>
                </a:solidFill>
              </a:rPr>
              <a:t>Le cycle 4 nécessite  </a:t>
            </a:r>
            <a:r>
              <a:rPr lang="fr-FR" sz="2000" b="1" dirty="0" smtClean="0">
                <a:solidFill>
                  <a:srgbClr val="00B050"/>
                </a:solidFill>
              </a:rPr>
              <a:t>une collaboration </a:t>
            </a:r>
            <a:r>
              <a:rPr lang="fr-FR" sz="2000" dirty="0" smtClean="0">
                <a:solidFill>
                  <a:schemeClr val="accent6">
                    <a:lumMod val="60000"/>
                    <a:lumOff val="40000"/>
                  </a:schemeClr>
                </a:solidFill>
              </a:rPr>
              <a:t>dans le cadre, notamment da la </a:t>
            </a:r>
            <a:r>
              <a:rPr lang="fr-FR" sz="2000" b="1" dirty="0" smtClean="0">
                <a:solidFill>
                  <a:srgbClr val="00B050"/>
                </a:solidFill>
              </a:rPr>
              <a:t>liaison collège / lycée</a:t>
            </a:r>
            <a:r>
              <a:rPr lang="fr-FR" sz="2000" dirty="0" smtClean="0">
                <a:solidFill>
                  <a:schemeClr val="accent6">
                    <a:lumMod val="60000"/>
                    <a:lumOff val="40000"/>
                  </a:schemeClr>
                </a:solidFill>
              </a:rPr>
              <a:t>.</a:t>
            </a:r>
          </a:p>
        </p:txBody>
      </p:sp>
      <p:pic>
        <p:nvPicPr>
          <p:cNvPr id="15"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94032" y="1281525"/>
            <a:ext cx="3283568" cy="48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custDataLst>
              <p:tags r:id="rId7"/>
            </p:custDataLst>
          </p:nvPr>
        </p:nvSpPr>
        <p:spPr>
          <a:xfrm>
            <a:off x="874197" y="730433"/>
            <a:ext cx="6830470" cy="2323713"/>
          </a:xfrm>
          <a:prstGeom prst="rect">
            <a:avLst/>
          </a:prstGeom>
          <a:solidFill>
            <a:schemeClr val="tx1">
              <a:lumMod val="95000"/>
              <a:lumOff val="5000"/>
            </a:schemeClr>
          </a:solidFill>
        </p:spPr>
        <p:txBody>
          <a:bodyPr wrap="square">
            <a:spAutoFit/>
          </a:bodyPr>
          <a:lstStyle/>
          <a:p>
            <a:pPr>
              <a:defRPr/>
            </a:pPr>
            <a:r>
              <a:rPr lang="fr-FR" sz="2000" dirty="0" smtClean="0">
                <a:solidFill>
                  <a:schemeClr val="accent6">
                    <a:lumMod val="60000"/>
                    <a:lumOff val="40000"/>
                  </a:schemeClr>
                </a:solidFill>
              </a:rPr>
              <a:t>L’établissement peut </a:t>
            </a:r>
            <a:r>
              <a:rPr lang="fr-FR" sz="2000" b="1" dirty="0" smtClean="0">
                <a:solidFill>
                  <a:srgbClr val="00B050"/>
                </a:solidFill>
              </a:rPr>
              <a:t>moduler</a:t>
            </a:r>
            <a:r>
              <a:rPr lang="fr-FR" sz="2000" dirty="0" smtClean="0">
                <a:solidFill>
                  <a:schemeClr val="accent6">
                    <a:lumMod val="60000"/>
                    <a:lumOff val="40000"/>
                  </a:schemeClr>
                </a:solidFill>
              </a:rPr>
              <a:t> de façon pondérée les horaires en respectant :</a:t>
            </a:r>
            <a:br>
              <a:rPr lang="fr-FR" sz="2000" dirty="0" smtClean="0">
                <a:solidFill>
                  <a:schemeClr val="accent6">
                    <a:lumMod val="60000"/>
                    <a:lumOff val="40000"/>
                  </a:schemeClr>
                </a:solidFill>
              </a:rPr>
            </a:br>
            <a:r>
              <a:rPr lang="fr-FR" sz="2000" dirty="0" smtClean="0">
                <a:solidFill>
                  <a:schemeClr val="accent6">
                    <a:lumMod val="60000"/>
                    <a:lumOff val="40000"/>
                  </a:schemeClr>
                </a:solidFill>
              </a:rPr>
              <a:t>- les totaux disciplinaires sur le cycle ; </a:t>
            </a:r>
            <a:br>
              <a:rPr lang="fr-FR" sz="2000" dirty="0" smtClean="0">
                <a:solidFill>
                  <a:schemeClr val="accent6">
                    <a:lumMod val="60000"/>
                    <a:lumOff val="40000"/>
                  </a:schemeClr>
                </a:solidFill>
              </a:rPr>
            </a:br>
            <a:r>
              <a:rPr lang="fr-FR" sz="2000" dirty="0" smtClean="0">
                <a:solidFill>
                  <a:schemeClr val="accent6">
                    <a:lumMod val="60000"/>
                    <a:lumOff val="40000"/>
                  </a:schemeClr>
                </a:solidFill>
              </a:rPr>
              <a:t>- les horaires annuels pour les élèves ;</a:t>
            </a:r>
            <a:br>
              <a:rPr lang="fr-FR" sz="2000" dirty="0" smtClean="0">
                <a:solidFill>
                  <a:schemeClr val="accent6">
                    <a:lumMod val="60000"/>
                    <a:lumOff val="40000"/>
                  </a:schemeClr>
                </a:solidFill>
              </a:rPr>
            </a:br>
            <a:r>
              <a:rPr lang="fr-FR" sz="2000" dirty="0" smtClean="0">
                <a:solidFill>
                  <a:schemeClr val="accent6">
                    <a:lumMod val="60000"/>
                    <a:lumOff val="40000"/>
                  </a:schemeClr>
                </a:solidFill>
              </a:rPr>
              <a:t>- les Obligations Réglementaires de Service des enseignants.</a:t>
            </a:r>
          </a:p>
          <a:p>
            <a:pPr>
              <a:spcBef>
                <a:spcPts val="600"/>
              </a:spcBef>
              <a:defRPr/>
            </a:pPr>
            <a:r>
              <a:rPr lang="fr-FR" sz="2000" dirty="0" smtClean="0">
                <a:solidFill>
                  <a:schemeClr val="accent6">
                    <a:lumMod val="60000"/>
                    <a:lumOff val="40000"/>
                  </a:schemeClr>
                </a:solidFill>
              </a:rPr>
              <a:t>Cas des </a:t>
            </a:r>
            <a:r>
              <a:rPr lang="fr-FR" sz="2000" b="1" dirty="0" smtClean="0">
                <a:solidFill>
                  <a:srgbClr val="00B050"/>
                </a:solidFill>
              </a:rPr>
              <a:t>sciences expérimentales</a:t>
            </a:r>
            <a:r>
              <a:rPr lang="fr-FR" sz="2000" dirty="0" smtClean="0">
                <a:solidFill>
                  <a:schemeClr val="accent6">
                    <a:lumMod val="60000"/>
                    <a:lumOff val="40000"/>
                  </a:schemeClr>
                </a:solidFill>
              </a:rPr>
              <a:t> et de la </a:t>
            </a:r>
            <a:r>
              <a:rPr lang="fr-FR" sz="2000" b="1" dirty="0" smtClean="0">
                <a:solidFill>
                  <a:srgbClr val="00B050"/>
                </a:solidFill>
              </a:rPr>
              <a:t>technologie</a:t>
            </a:r>
            <a:r>
              <a:rPr lang="fr-FR" sz="2000" dirty="0" smtClean="0">
                <a:solidFill>
                  <a:schemeClr val="accent6">
                    <a:lumMod val="60000"/>
                    <a:lumOff val="40000"/>
                  </a:schemeClr>
                </a:solidFill>
              </a:rPr>
              <a:t> en 5</a:t>
            </a:r>
            <a:r>
              <a:rPr lang="fr-FR" sz="2000" baseline="30000" dirty="0" smtClean="0">
                <a:solidFill>
                  <a:schemeClr val="accent6">
                    <a:lumMod val="60000"/>
                    <a:lumOff val="40000"/>
                  </a:schemeClr>
                </a:solidFill>
              </a:rPr>
              <a:t>e</a:t>
            </a:r>
            <a:r>
              <a:rPr lang="fr-FR" sz="2000" dirty="0" smtClean="0">
                <a:solidFill>
                  <a:schemeClr val="accent6">
                    <a:lumMod val="60000"/>
                    <a:lumOff val="40000"/>
                  </a:schemeClr>
                </a:solidFill>
              </a:rPr>
              <a:t> : chaque établissement a la possibilité d’installer l’EIST en 5ème.</a:t>
            </a:r>
          </a:p>
        </p:txBody>
      </p:sp>
      <p:sp>
        <p:nvSpPr>
          <p:cNvPr id="12" name="Rectangle 11"/>
          <p:cNvSpPr/>
          <p:nvPr>
            <p:custDataLst>
              <p:tags r:id="rId8"/>
            </p:custDataLst>
          </p:nvPr>
        </p:nvSpPr>
        <p:spPr>
          <a:xfrm>
            <a:off x="874197" y="4024470"/>
            <a:ext cx="6830470" cy="1015663"/>
          </a:xfrm>
          <a:prstGeom prst="rect">
            <a:avLst/>
          </a:prstGeom>
          <a:solidFill>
            <a:schemeClr val="tx1">
              <a:lumMod val="95000"/>
              <a:lumOff val="5000"/>
            </a:schemeClr>
          </a:solidFill>
        </p:spPr>
        <p:txBody>
          <a:bodyPr wrap="square">
            <a:spAutoFit/>
          </a:bodyPr>
          <a:lstStyle/>
          <a:p>
            <a:pPr>
              <a:defRPr/>
            </a:pPr>
            <a:r>
              <a:rPr lang="fr-FR" sz="2000" dirty="0" smtClean="0">
                <a:solidFill>
                  <a:schemeClr val="accent6">
                    <a:lumMod val="60000"/>
                    <a:lumOff val="40000"/>
                  </a:schemeClr>
                </a:solidFill>
              </a:rPr>
              <a:t>Une épreuve </a:t>
            </a:r>
            <a:r>
              <a:rPr lang="fr-FR" sz="2000" dirty="0">
                <a:solidFill>
                  <a:schemeClr val="accent6">
                    <a:lumMod val="60000"/>
                    <a:lumOff val="40000"/>
                  </a:schemeClr>
                </a:solidFill>
              </a:rPr>
              <a:t>écrire « </a:t>
            </a:r>
            <a:r>
              <a:rPr lang="fr-FR" sz="2000" dirty="0" smtClean="0">
                <a:solidFill>
                  <a:schemeClr val="accent6">
                    <a:lumMod val="60000"/>
                    <a:lumOff val="40000"/>
                  </a:schemeClr>
                </a:solidFill>
              </a:rPr>
              <a:t>sciences </a:t>
            </a:r>
            <a:r>
              <a:rPr lang="fr-FR" sz="2000" dirty="0">
                <a:solidFill>
                  <a:schemeClr val="accent6">
                    <a:lumMod val="60000"/>
                    <a:lumOff val="40000"/>
                  </a:schemeClr>
                </a:solidFill>
              </a:rPr>
              <a:t>expérimentales et de technologie (1 heure</a:t>
            </a:r>
            <a:r>
              <a:rPr lang="fr-FR" sz="2000" dirty="0" smtClean="0">
                <a:solidFill>
                  <a:schemeClr val="accent6">
                    <a:lumMod val="60000"/>
                    <a:lumOff val="40000"/>
                  </a:schemeClr>
                </a:solidFill>
              </a:rPr>
              <a:t>) » + Un </a:t>
            </a:r>
            <a:r>
              <a:rPr lang="fr-FR" sz="2000" dirty="0">
                <a:solidFill>
                  <a:schemeClr val="accent6">
                    <a:lumMod val="60000"/>
                    <a:lumOff val="40000"/>
                  </a:schemeClr>
                </a:solidFill>
              </a:rPr>
              <a:t>exercice de programmation </a:t>
            </a:r>
            <a:r>
              <a:rPr lang="fr-FR" sz="2000" dirty="0" smtClean="0">
                <a:solidFill>
                  <a:schemeClr val="accent6">
                    <a:lumMod val="60000"/>
                    <a:lumOff val="40000"/>
                  </a:schemeClr>
                </a:solidFill>
              </a:rPr>
              <a:t>informatique « mathématiques </a:t>
            </a:r>
            <a:r>
              <a:rPr lang="fr-FR" sz="2000" dirty="0">
                <a:solidFill>
                  <a:schemeClr val="accent6">
                    <a:lumMod val="60000"/>
                    <a:lumOff val="40000"/>
                  </a:schemeClr>
                </a:solidFill>
              </a:rPr>
              <a:t>et </a:t>
            </a:r>
            <a:r>
              <a:rPr lang="fr-FR" sz="2000" dirty="0" smtClean="0">
                <a:solidFill>
                  <a:schemeClr val="accent6">
                    <a:lumMod val="60000"/>
                    <a:lumOff val="40000"/>
                  </a:schemeClr>
                </a:solidFill>
              </a:rPr>
              <a:t> technologie »</a:t>
            </a:r>
          </a:p>
        </p:txBody>
      </p:sp>
      <p:sp>
        <p:nvSpPr>
          <p:cNvPr id="13" name="Titre 1"/>
          <p:cNvSpPr txBox="1">
            <a:spLocks/>
          </p:cNvSpPr>
          <p:nvPr>
            <p:custDataLst>
              <p:tags r:id="rId9"/>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14"/>
          <a:stretch>
            <a:fillRect/>
          </a:stretch>
        </p:blipFill>
        <p:spPr>
          <a:xfrm>
            <a:off x="20458" y="-3"/>
            <a:ext cx="1409475" cy="656825"/>
          </a:xfrm>
          <a:prstGeom prst="rect">
            <a:avLst/>
          </a:prstGeom>
        </p:spPr>
      </p:pic>
      <p:sp>
        <p:nvSpPr>
          <p:cNvPr id="20" name="Rectangle 19"/>
          <p:cNvSpPr/>
          <p:nvPr/>
        </p:nvSpPr>
        <p:spPr>
          <a:xfrm>
            <a:off x="874197" y="5266219"/>
            <a:ext cx="6830470" cy="707886"/>
          </a:xfrm>
          <a:prstGeom prst="rect">
            <a:avLst/>
          </a:prstGeom>
          <a:solidFill>
            <a:schemeClr val="tx1">
              <a:lumMod val="95000"/>
              <a:lumOff val="5000"/>
            </a:schemeClr>
          </a:solidFill>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a:solidFill>
                  <a:schemeClr val="bg1"/>
                </a:solidFill>
              </a:rPr>
              <a:t>Les groupes à effectifs </a:t>
            </a:r>
            <a:r>
              <a:rPr lang="fr-FR" sz="2000" dirty="0" smtClean="0">
                <a:solidFill>
                  <a:schemeClr val="bg1"/>
                </a:solidFill>
              </a:rPr>
              <a:t>réduits sont </a:t>
            </a:r>
            <a:r>
              <a:rPr lang="fr-FR" sz="2000" dirty="0">
                <a:solidFill>
                  <a:schemeClr val="bg1"/>
                </a:solidFill>
              </a:rPr>
              <a:t>liés à des projets ou des activités particulières</a:t>
            </a:r>
            <a:r>
              <a:rPr lang="fr-FR" sz="2000" dirty="0" smtClean="0">
                <a:solidFill>
                  <a:schemeClr val="bg1"/>
                </a:solidFill>
              </a:rPr>
              <a:t>. Il </a:t>
            </a:r>
            <a:r>
              <a:rPr lang="fr-FR" sz="2000" dirty="0">
                <a:solidFill>
                  <a:schemeClr val="bg1"/>
                </a:solidFill>
              </a:rPr>
              <a:t>n’est pas question de les systématiser</a:t>
            </a:r>
            <a:r>
              <a:rPr lang="fr-FR" sz="2000" dirty="0" smtClean="0">
                <a:solidFill>
                  <a:schemeClr val="bg1"/>
                </a:solidFill>
              </a:rPr>
              <a:t>. </a:t>
            </a:r>
            <a:endParaRPr lang="fr-FR" sz="2000" dirty="0"/>
          </a:p>
        </p:txBody>
      </p:sp>
    </p:spTree>
    <p:custDataLst>
      <p:custData r:id="rId1"/>
      <p:tags r:id="rId2"/>
    </p:custDataLst>
    <p:extLst>
      <p:ext uri="{BB962C8B-B14F-4D97-AF65-F5344CB8AC3E}">
        <p14:creationId xmlns:p14="http://schemas.microsoft.com/office/powerpoint/2010/main" val="8524195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Programmes lié aux compétences </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9"/>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71464" y="3685725"/>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pic>
        <p:nvPicPr>
          <p:cNvPr id="2" name="Image 1">
            <a:hlinkClick r:id="rId10"/>
          </p:cNvPr>
          <p:cNvPicPr>
            <a:picLocks noChangeAspect="1"/>
          </p:cNvPicPr>
          <p:nvPr/>
        </p:nvPicPr>
        <p:blipFill>
          <a:blip r:embed="rId11"/>
          <a:stretch>
            <a:fillRect/>
          </a:stretch>
        </p:blipFill>
        <p:spPr>
          <a:xfrm>
            <a:off x="6501684" y="4042026"/>
            <a:ext cx="3440735" cy="2537302"/>
          </a:xfrm>
          <a:prstGeom prst="rect">
            <a:avLst/>
          </a:prstGeom>
        </p:spPr>
      </p:pic>
      <p:sp>
        <p:nvSpPr>
          <p:cNvPr id="6" name="Rectangle 5"/>
          <p:cNvSpPr/>
          <p:nvPr>
            <p:custDataLst>
              <p:tags r:id="rId6"/>
            </p:custDataLst>
          </p:nvPr>
        </p:nvSpPr>
        <p:spPr>
          <a:xfrm>
            <a:off x="1429933" y="1051453"/>
            <a:ext cx="7566150" cy="369332"/>
          </a:xfrm>
          <a:prstGeom prst="rect">
            <a:avLst/>
          </a:prstGeom>
        </p:spPr>
        <p:txBody>
          <a:bodyPr wrap="square">
            <a:spAutoFit/>
          </a:bodyPr>
          <a:lstStyle/>
          <a:p>
            <a:pPr>
              <a:spcAft>
                <a:spcPts val="0"/>
              </a:spcAft>
            </a:pPr>
            <a:r>
              <a:rPr lang="fr-FR" sz="800" b="1" dirty="0" smtClean="0">
                <a:solidFill>
                  <a:srgbClr val="19A0A5"/>
                </a:solidFill>
                <a:latin typeface="Times New Roman" panose="02020603050405020304" pitchFamily="18" charset="0"/>
                <a:ea typeface="Times New Roman" panose="02020603050405020304" pitchFamily="18" charset="0"/>
              </a:rPr>
              <a:t> </a:t>
            </a:r>
            <a:r>
              <a:rPr lang="fr-FR" b="1"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CYCLE4 </a:t>
            </a:r>
            <a:r>
              <a:rPr lang="fr-FR" b="1" spc="50"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a:t>
            </a:r>
            <a:r>
              <a:rPr lang="fr-FR" b="1" spc="50" dirty="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SC3C Compétences travaillées</a:t>
            </a:r>
            <a:endParaRPr lang="fr-FR" sz="2400" dirty="0">
              <a:effectLst/>
              <a:latin typeface="Times New Roman" panose="02020603050405020304" pitchFamily="18" charset="0"/>
              <a:ea typeface="Times New Roman" panose="02020603050405020304" pitchFamily="18" charset="0"/>
            </a:endParaRPr>
          </a:p>
        </p:txBody>
      </p:sp>
      <p:pic>
        <p:nvPicPr>
          <p:cNvPr id="3" name="Image 2"/>
          <p:cNvPicPr>
            <a:picLocks noChangeAspect="1"/>
          </p:cNvPicPr>
          <p:nvPr/>
        </p:nvPicPr>
        <p:blipFill>
          <a:blip r:embed="rId12"/>
          <a:stretch>
            <a:fillRect/>
          </a:stretch>
        </p:blipFill>
        <p:spPr>
          <a:xfrm>
            <a:off x="20458" y="-3"/>
            <a:ext cx="1409475" cy="656825"/>
          </a:xfrm>
          <a:prstGeom prst="rect">
            <a:avLst/>
          </a:prstGeom>
        </p:spPr>
      </p:pic>
      <p:sp>
        <p:nvSpPr>
          <p:cNvPr id="8" name="Rectangle 7"/>
          <p:cNvSpPr/>
          <p:nvPr/>
        </p:nvSpPr>
        <p:spPr>
          <a:xfrm>
            <a:off x="1429933" y="1691088"/>
            <a:ext cx="8865534" cy="2031325"/>
          </a:xfrm>
          <a:prstGeom prst="rect">
            <a:avLst/>
          </a:prstGeom>
        </p:spPr>
        <p:txBody>
          <a:bodyPr wrap="square">
            <a:spAutoFit/>
          </a:bodyPr>
          <a:lstStyle/>
          <a:p>
            <a:r>
              <a:rPr lang="fr-FR" b="1" dirty="0"/>
              <a:t>Pratiquer des démarches scientifiques et </a:t>
            </a:r>
            <a:r>
              <a:rPr lang="fr-FR" b="1" dirty="0" smtClean="0"/>
              <a:t>technologiques</a:t>
            </a:r>
          </a:p>
          <a:p>
            <a:r>
              <a:rPr lang="fr-FR" b="1" dirty="0" smtClean="0"/>
              <a:t>Concevoir</a:t>
            </a:r>
            <a:r>
              <a:rPr lang="fr-FR" b="1" dirty="0"/>
              <a:t>, créer, réaliser</a:t>
            </a:r>
          </a:p>
          <a:p>
            <a:r>
              <a:rPr lang="fr-FR" b="1" dirty="0"/>
              <a:t>S’approprier des outils et des méthodes</a:t>
            </a:r>
          </a:p>
          <a:p>
            <a:r>
              <a:rPr lang="fr-FR" b="1" dirty="0"/>
              <a:t>Pratiquer des langages</a:t>
            </a:r>
          </a:p>
          <a:p>
            <a:r>
              <a:rPr lang="fr-FR" b="1" dirty="0"/>
              <a:t>Mobiliser des outils numériques</a:t>
            </a:r>
          </a:p>
          <a:p>
            <a:r>
              <a:rPr lang="fr-FR" b="1" dirty="0"/>
              <a:t>Adopter un comportement éthique et responsable</a:t>
            </a:r>
          </a:p>
          <a:p>
            <a:r>
              <a:rPr lang="fr-FR" b="1" dirty="0"/>
              <a:t>Se situer dans l’espace et dans le temps</a:t>
            </a:r>
          </a:p>
        </p:txBody>
      </p:sp>
      <p:sp>
        <p:nvSpPr>
          <p:cNvPr id="10" name="Flèche droite à entaille 9"/>
          <p:cNvSpPr/>
          <p:nvPr/>
        </p:nvSpPr>
        <p:spPr>
          <a:xfrm>
            <a:off x="2650628" y="4699425"/>
            <a:ext cx="3589305" cy="126957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Les compétences détaillées</a:t>
            </a:r>
            <a:endParaRPr lang="fr-FR" dirty="0">
              <a:ln w="0"/>
              <a:solidFill>
                <a:schemeClr val="tx1"/>
              </a:solidFill>
              <a:effectLst>
                <a:outerShdw blurRad="38100" dist="19050" dir="2700000" algn="tl" rotWithShape="0">
                  <a:schemeClr val="dk1">
                    <a:alpha val="40000"/>
                  </a:schemeClr>
                </a:outerShdw>
              </a:effectLst>
            </a:endParaRPr>
          </a:p>
        </p:txBody>
      </p:sp>
    </p:spTree>
    <p:custDataLst>
      <p:custData r:id="rId1"/>
      <p:tags r:id="rId2"/>
    </p:custDataLst>
    <p:extLst>
      <p:ext uri="{BB962C8B-B14F-4D97-AF65-F5344CB8AC3E}">
        <p14:creationId xmlns:p14="http://schemas.microsoft.com/office/powerpoint/2010/main" val="14110388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Croisement entre enseignements</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9"/>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153597" y="3728059"/>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sp>
        <p:nvSpPr>
          <p:cNvPr id="6" name="Rectangle 5"/>
          <p:cNvSpPr/>
          <p:nvPr>
            <p:custDataLst>
              <p:tags r:id="rId6"/>
            </p:custDataLst>
          </p:nvPr>
        </p:nvSpPr>
        <p:spPr>
          <a:xfrm>
            <a:off x="1429933" y="1051453"/>
            <a:ext cx="7566150" cy="369332"/>
          </a:xfrm>
          <a:prstGeom prst="rect">
            <a:avLst/>
          </a:prstGeom>
        </p:spPr>
        <p:txBody>
          <a:bodyPr wrap="square">
            <a:spAutoFit/>
          </a:bodyPr>
          <a:lstStyle/>
          <a:p>
            <a:pPr>
              <a:spcAft>
                <a:spcPts val="0"/>
              </a:spcAft>
            </a:pPr>
            <a:r>
              <a:rPr lang="fr-FR" sz="800" b="1" dirty="0" smtClean="0">
                <a:solidFill>
                  <a:srgbClr val="19A0A5"/>
                </a:solidFill>
                <a:latin typeface="Times New Roman" panose="02020603050405020304" pitchFamily="18" charset="0"/>
                <a:ea typeface="Times New Roman" panose="02020603050405020304" pitchFamily="18" charset="0"/>
              </a:rPr>
              <a:t> </a:t>
            </a:r>
            <a:r>
              <a:rPr lang="fr-FR" b="1"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CYCLE4 </a:t>
            </a:r>
            <a:r>
              <a:rPr lang="fr-FR" b="1" spc="50" dirty="0" smtClean="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a:t>
            </a:r>
            <a:r>
              <a:rPr lang="fr-FR" b="1" spc="50" dirty="0">
                <a:solidFill>
                  <a:srgbClr val="19A0A5"/>
                </a:solidFill>
                <a:latin typeface="Arial Narrow" panose="020B0606020202030204" pitchFamily="34" charset="0"/>
                <a:ea typeface="Times New Roman" panose="02020603050405020304" pitchFamily="18" charset="0"/>
                <a:cs typeface="Arial Narrow" panose="020B0606020202030204" pitchFamily="34" charset="0"/>
              </a:rPr>
              <a:t>– SC3C Compétences travaillées</a:t>
            </a:r>
            <a:endParaRPr lang="fr-FR" sz="2400" dirty="0">
              <a:effectLst/>
              <a:latin typeface="Times New Roman" panose="02020603050405020304" pitchFamily="18" charset="0"/>
              <a:ea typeface="Times New Roman" panose="02020603050405020304" pitchFamily="18" charset="0"/>
            </a:endParaRPr>
          </a:p>
        </p:txBody>
      </p:sp>
      <p:pic>
        <p:nvPicPr>
          <p:cNvPr id="3" name="Image 2"/>
          <p:cNvPicPr>
            <a:picLocks noChangeAspect="1"/>
          </p:cNvPicPr>
          <p:nvPr/>
        </p:nvPicPr>
        <p:blipFill>
          <a:blip r:embed="rId10"/>
          <a:stretch>
            <a:fillRect/>
          </a:stretch>
        </p:blipFill>
        <p:spPr>
          <a:xfrm>
            <a:off x="20458" y="-3"/>
            <a:ext cx="1409475" cy="656825"/>
          </a:xfrm>
          <a:prstGeom prst="rect">
            <a:avLst/>
          </a:prstGeom>
        </p:spPr>
      </p:pic>
      <p:pic>
        <p:nvPicPr>
          <p:cNvPr id="8" name="Image 7">
            <a:hlinkClick r:id="rId11" action="ppaction://hlinkfile"/>
          </p:cNvPr>
          <p:cNvPicPr>
            <a:picLocks noChangeAspect="1"/>
          </p:cNvPicPr>
          <p:nvPr/>
        </p:nvPicPr>
        <p:blipFill>
          <a:blip r:embed="rId12"/>
          <a:stretch>
            <a:fillRect/>
          </a:stretch>
        </p:blipFill>
        <p:spPr>
          <a:xfrm>
            <a:off x="3629025" y="2709862"/>
            <a:ext cx="4933950" cy="1438275"/>
          </a:xfrm>
          <a:prstGeom prst="rect">
            <a:avLst/>
          </a:prstGeom>
        </p:spPr>
      </p:pic>
    </p:spTree>
    <p:custDataLst>
      <p:custData r:id="rId1"/>
      <p:tags r:id="rId2"/>
    </p:custDataLst>
    <p:extLst>
      <p:ext uri="{BB962C8B-B14F-4D97-AF65-F5344CB8AC3E}">
        <p14:creationId xmlns:p14="http://schemas.microsoft.com/office/powerpoint/2010/main" val="17029818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EPI</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153597" y="3728059"/>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pic>
        <p:nvPicPr>
          <p:cNvPr id="3" name="Image 2"/>
          <p:cNvPicPr>
            <a:picLocks noChangeAspect="1"/>
          </p:cNvPicPr>
          <p:nvPr/>
        </p:nvPicPr>
        <p:blipFill>
          <a:blip r:embed="rId9"/>
          <a:stretch>
            <a:fillRect/>
          </a:stretch>
        </p:blipFill>
        <p:spPr>
          <a:xfrm>
            <a:off x="20458" y="-3"/>
            <a:ext cx="1409475" cy="656825"/>
          </a:xfrm>
          <a:prstGeom prst="rect">
            <a:avLst/>
          </a:prstGeom>
        </p:spPr>
      </p:pic>
      <p:sp>
        <p:nvSpPr>
          <p:cNvPr id="9" name="Rectangle 8"/>
          <p:cNvSpPr/>
          <p:nvPr/>
        </p:nvSpPr>
        <p:spPr>
          <a:xfrm>
            <a:off x="1748917" y="1180571"/>
            <a:ext cx="8424936" cy="4401205"/>
          </a:xfrm>
          <a:prstGeom prst="rect">
            <a:avLst/>
          </a:prstGeom>
        </p:spPr>
        <p:txBody>
          <a:bodyPr wrap="square">
            <a:spAutoFit/>
          </a:bodyPr>
          <a:lstStyle/>
          <a:p>
            <a:pPr>
              <a:defRPr/>
            </a:pPr>
            <a:r>
              <a:rPr lang="fr-FR" sz="2000" dirty="0" smtClean="0">
                <a:solidFill>
                  <a:schemeClr val="tx1">
                    <a:lumMod val="95000"/>
                    <a:lumOff val="5000"/>
                  </a:schemeClr>
                </a:solidFill>
              </a:rPr>
              <a:t>Les EPI se déroulent sur les trois années du cycle 4 et concernent </a:t>
            </a:r>
            <a:r>
              <a:rPr lang="fr-FR" sz="2000" b="1" dirty="0" smtClean="0">
                <a:solidFill>
                  <a:srgbClr val="00B050"/>
                </a:solidFill>
              </a:rPr>
              <a:t>tous</a:t>
            </a:r>
            <a:r>
              <a:rPr lang="fr-FR" sz="2000" dirty="0" smtClean="0">
                <a:solidFill>
                  <a:schemeClr val="accent6">
                    <a:lumMod val="60000"/>
                    <a:lumOff val="40000"/>
                  </a:schemeClr>
                </a:solidFill>
              </a:rPr>
              <a:t> </a:t>
            </a:r>
            <a:r>
              <a:rPr lang="fr-FR" sz="2000" b="1" dirty="0" smtClean="0">
                <a:solidFill>
                  <a:srgbClr val="00B050"/>
                </a:solidFill>
              </a:rPr>
              <a:t>les élèves</a:t>
            </a:r>
            <a:r>
              <a:rPr lang="fr-FR" sz="2000" dirty="0" smtClean="0">
                <a:solidFill>
                  <a:schemeClr val="tx1">
                    <a:lumMod val="95000"/>
                    <a:lumOff val="5000"/>
                  </a:schemeClr>
                </a:solidFill>
              </a:rPr>
              <a:t>, à raison de 2 ou 3 h par semaine (durée identique pour tous les élèves d’un même niveau de classe).</a:t>
            </a:r>
          </a:p>
          <a:p>
            <a:pPr>
              <a:defRPr/>
            </a:pPr>
            <a:endParaRPr lang="fr-FR" sz="2000" dirty="0">
              <a:solidFill>
                <a:schemeClr val="accent6">
                  <a:lumMod val="60000"/>
                  <a:lumOff val="40000"/>
                </a:schemeClr>
              </a:solidFill>
            </a:endParaRPr>
          </a:p>
          <a:p>
            <a:pPr>
              <a:defRPr/>
            </a:pPr>
            <a:r>
              <a:rPr lang="fr-FR" sz="2000" dirty="0" smtClean="0">
                <a:solidFill>
                  <a:schemeClr val="tx1">
                    <a:lumMod val="95000"/>
                    <a:lumOff val="5000"/>
                  </a:schemeClr>
                </a:solidFill>
              </a:rPr>
              <a:t>Ils se fondent sur des </a:t>
            </a:r>
            <a:r>
              <a:rPr lang="fr-FR" sz="2000" b="1" dirty="0" smtClean="0">
                <a:solidFill>
                  <a:srgbClr val="00B050"/>
                </a:solidFill>
              </a:rPr>
              <a:t>démarches de projet</a:t>
            </a:r>
            <a:r>
              <a:rPr lang="fr-FR" sz="2000" dirty="0" smtClean="0">
                <a:solidFill>
                  <a:schemeClr val="accent6">
                    <a:lumMod val="60000"/>
                    <a:lumOff val="40000"/>
                  </a:schemeClr>
                </a:solidFill>
              </a:rPr>
              <a:t> </a:t>
            </a:r>
            <a:r>
              <a:rPr lang="fr-FR" sz="2000" b="1" dirty="0" smtClean="0">
                <a:solidFill>
                  <a:srgbClr val="00B050"/>
                </a:solidFill>
              </a:rPr>
              <a:t>interdisciplinaires</a:t>
            </a:r>
            <a:r>
              <a:rPr lang="fr-FR" sz="2000" dirty="0" smtClean="0">
                <a:solidFill>
                  <a:schemeClr val="accent6">
                    <a:lumMod val="60000"/>
                    <a:lumOff val="40000"/>
                  </a:schemeClr>
                </a:solidFill>
              </a:rPr>
              <a:t> </a:t>
            </a:r>
            <a:r>
              <a:rPr lang="fr-FR" sz="2000" dirty="0" smtClean="0">
                <a:solidFill>
                  <a:schemeClr val="tx1">
                    <a:lumMod val="95000"/>
                    <a:lumOff val="5000"/>
                  </a:schemeClr>
                </a:solidFill>
              </a:rPr>
              <a:t>conduisant à des </a:t>
            </a:r>
            <a:r>
              <a:rPr lang="fr-FR" sz="2000" b="1" dirty="0" smtClean="0">
                <a:solidFill>
                  <a:srgbClr val="00B050"/>
                </a:solidFill>
              </a:rPr>
              <a:t>réalisations concrètes</a:t>
            </a:r>
            <a:r>
              <a:rPr lang="fr-FR" sz="2000" dirty="0" smtClean="0">
                <a:solidFill>
                  <a:schemeClr val="accent6">
                    <a:lumMod val="60000"/>
                    <a:lumOff val="40000"/>
                  </a:schemeClr>
                </a:solidFill>
              </a:rPr>
              <a:t> </a:t>
            </a:r>
            <a:r>
              <a:rPr lang="fr-FR" sz="2000" dirty="0" smtClean="0">
                <a:solidFill>
                  <a:schemeClr val="tx1">
                    <a:lumMod val="95000"/>
                    <a:lumOff val="5000"/>
                  </a:schemeClr>
                </a:solidFill>
              </a:rPr>
              <a:t>individuelles ou collectives. </a:t>
            </a:r>
          </a:p>
          <a:p>
            <a:pPr>
              <a:defRPr/>
            </a:pPr>
            <a:endParaRPr lang="fr-FR" sz="2000" dirty="0">
              <a:solidFill>
                <a:schemeClr val="accent6">
                  <a:lumMod val="60000"/>
                  <a:lumOff val="40000"/>
                </a:schemeClr>
              </a:solidFill>
            </a:endParaRPr>
          </a:p>
          <a:p>
            <a:pPr>
              <a:defRPr/>
            </a:pPr>
            <a:r>
              <a:rPr lang="fr-FR" sz="2000" dirty="0" smtClean="0">
                <a:solidFill>
                  <a:schemeClr val="tx1">
                    <a:lumMod val="95000"/>
                    <a:lumOff val="5000"/>
                  </a:schemeClr>
                </a:solidFill>
              </a:rPr>
              <a:t>Les EPI s’appuient sur les </a:t>
            </a:r>
            <a:r>
              <a:rPr lang="fr-FR" sz="2000" b="1" dirty="0" smtClean="0">
                <a:solidFill>
                  <a:srgbClr val="00B050"/>
                </a:solidFill>
              </a:rPr>
              <a:t>disciplines</a:t>
            </a:r>
            <a:r>
              <a:rPr lang="fr-FR" sz="2000" dirty="0" smtClean="0">
                <a:solidFill>
                  <a:schemeClr val="tx1">
                    <a:lumMod val="95000"/>
                    <a:lumOff val="5000"/>
                  </a:schemeClr>
                </a:solidFill>
              </a:rPr>
              <a:t> et permettent une prise de conscience, par leur mise en pratique, de la transversalité des compétences du socle commun. Ils aident à donner du sens aux enseignements et à lever les barrières entre les disciplines.</a:t>
            </a:r>
          </a:p>
          <a:p>
            <a:pPr>
              <a:defRPr/>
            </a:pPr>
            <a:endParaRPr lang="fr-FR" sz="2000" dirty="0">
              <a:solidFill>
                <a:schemeClr val="accent6">
                  <a:lumMod val="60000"/>
                  <a:lumOff val="40000"/>
                </a:schemeClr>
              </a:solidFill>
            </a:endParaRPr>
          </a:p>
          <a:p>
            <a:pPr>
              <a:defRPr/>
            </a:pPr>
            <a:r>
              <a:rPr lang="fr-FR" sz="2000" dirty="0" smtClean="0">
                <a:solidFill>
                  <a:schemeClr val="tx1">
                    <a:lumMod val="95000"/>
                    <a:lumOff val="5000"/>
                  </a:schemeClr>
                </a:solidFill>
              </a:rPr>
              <a:t>Ils contribuent à la mise en œuvre des </a:t>
            </a:r>
            <a:r>
              <a:rPr lang="fr-FR" sz="2000" b="1" dirty="0" smtClean="0">
                <a:solidFill>
                  <a:srgbClr val="00B050"/>
                </a:solidFill>
              </a:rPr>
              <a:t>parcours</a:t>
            </a:r>
            <a:r>
              <a:rPr lang="fr-FR" sz="2000" dirty="0" smtClean="0">
                <a:solidFill>
                  <a:schemeClr val="accent6">
                    <a:lumMod val="60000"/>
                    <a:lumOff val="40000"/>
                  </a:schemeClr>
                </a:solidFill>
              </a:rPr>
              <a:t> </a:t>
            </a:r>
            <a:r>
              <a:rPr lang="fr-FR" sz="2000" dirty="0" smtClean="0">
                <a:solidFill>
                  <a:schemeClr val="tx1">
                    <a:lumMod val="95000"/>
                    <a:lumOff val="5000"/>
                  </a:schemeClr>
                </a:solidFill>
              </a:rPr>
              <a:t>des élèves (citoyen, Avenir, éducation artistique et culturelle).</a:t>
            </a:r>
            <a:endParaRPr lang="fr-FR" sz="2000" dirty="0">
              <a:solidFill>
                <a:schemeClr val="tx1">
                  <a:lumMod val="95000"/>
                  <a:lumOff val="5000"/>
                </a:schemeClr>
              </a:solidFill>
            </a:endParaRPr>
          </a:p>
        </p:txBody>
      </p:sp>
    </p:spTree>
    <p:custDataLst>
      <p:custData r:id="rId1"/>
      <p:tags r:id="rId2"/>
    </p:custDataLst>
    <p:extLst>
      <p:ext uri="{BB962C8B-B14F-4D97-AF65-F5344CB8AC3E}">
        <p14:creationId xmlns:p14="http://schemas.microsoft.com/office/powerpoint/2010/main" val="42601512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EPI</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
        <p:nvSpPr>
          <p:cNvPr id="5"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sp>
        <p:nvSpPr>
          <p:cNvPr id="7" name="Espace réservé du contenu 2"/>
          <p:cNvSpPr txBox="1">
            <a:spLocks/>
          </p:cNvSpPr>
          <p:nvPr>
            <p:custDataLst>
              <p:tags r:id="rId5"/>
            </p:custDataLst>
          </p:nvPr>
        </p:nvSpPr>
        <p:spPr>
          <a:xfrm>
            <a:off x="1153597" y="3728059"/>
            <a:ext cx="4158536" cy="141926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a:spcBef>
                <a:spcPts val="600"/>
              </a:spcBef>
              <a:spcAft>
                <a:spcPts val="1200"/>
              </a:spcAft>
            </a:pPr>
            <a:endParaRPr lang="fr-FR" sz="1800" dirty="0">
              <a:solidFill>
                <a:schemeClr val="tx2"/>
              </a:solidFill>
              <a:latin typeface="Arial" panose="020B0604020202020204" pitchFamily="34" charset="0"/>
              <a:cs typeface="Arial" panose="020B0604020202020204" pitchFamily="34" charset="0"/>
            </a:endParaRPr>
          </a:p>
        </p:txBody>
      </p:sp>
      <p:pic>
        <p:nvPicPr>
          <p:cNvPr id="3" name="Image 2"/>
          <p:cNvPicPr>
            <a:picLocks noChangeAspect="1"/>
          </p:cNvPicPr>
          <p:nvPr/>
        </p:nvPicPr>
        <p:blipFill>
          <a:blip r:embed="rId9"/>
          <a:stretch>
            <a:fillRect/>
          </a:stretch>
        </p:blipFill>
        <p:spPr>
          <a:xfrm>
            <a:off x="20458" y="-3"/>
            <a:ext cx="1409475" cy="656825"/>
          </a:xfrm>
          <a:prstGeom prst="rect">
            <a:avLst/>
          </a:prstGeom>
        </p:spPr>
      </p:pic>
      <p:sp>
        <p:nvSpPr>
          <p:cNvPr id="8" name="Rectangle 7"/>
          <p:cNvSpPr/>
          <p:nvPr/>
        </p:nvSpPr>
        <p:spPr>
          <a:xfrm>
            <a:off x="1931175" y="5066103"/>
            <a:ext cx="9660189" cy="646331"/>
          </a:xfrm>
          <a:prstGeom prst="rect">
            <a:avLst/>
          </a:prstGeom>
        </p:spPr>
        <p:txBody>
          <a:bodyPr wrap="square">
            <a:spAutoFit/>
          </a:bodyPr>
          <a:lstStyle/>
          <a:p>
            <a:pPr>
              <a:defRPr/>
            </a:pPr>
            <a:r>
              <a:rPr lang="fr-FR" dirty="0" smtClean="0">
                <a:solidFill>
                  <a:schemeClr val="tx1">
                    <a:lumMod val="95000"/>
                    <a:lumOff val="5000"/>
                  </a:schemeClr>
                </a:solidFill>
              </a:rPr>
              <a:t>Chaque élève devra avoir abordé au moins </a:t>
            </a:r>
            <a:r>
              <a:rPr lang="fr-FR" b="1" dirty="0" smtClean="0">
                <a:solidFill>
                  <a:schemeClr val="accent1">
                    <a:lumMod val="50000"/>
                  </a:schemeClr>
                </a:solidFill>
              </a:rPr>
              <a:t>6 de ces 8</a:t>
            </a:r>
            <a:r>
              <a:rPr lang="fr-FR" dirty="0" smtClean="0">
                <a:solidFill>
                  <a:schemeClr val="accent1">
                    <a:lumMod val="50000"/>
                  </a:schemeClr>
                </a:solidFill>
              </a:rPr>
              <a:t> </a:t>
            </a:r>
            <a:r>
              <a:rPr lang="fr-FR" dirty="0" smtClean="0">
                <a:solidFill>
                  <a:schemeClr val="tx1">
                    <a:lumMod val="95000"/>
                    <a:lumOff val="5000"/>
                  </a:schemeClr>
                </a:solidFill>
              </a:rPr>
              <a:t>thématiques sur le cycle 4 : une programmation sur l’ensemble du cycle est nécessaire pour s’en assurer à priori.</a:t>
            </a:r>
            <a:endParaRPr lang="fr-FR" dirty="0">
              <a:solidFill>
                <a:schemeClr val="tx1">
                  <a:lumMod val="95000"/>
                  <a:lumOff val="5000"/>
                </a:schemeClr>
              </a:solidFill>
            </a:endParaRPr>
          </a:p>
        </p:txBody>
      </p:sp>
      <p:sp>
        <p:nvSpPr>
          <p:cNvPr id="13" name="Line 27"/>
          <p:cNvSpPr>
            <a:spLocks noChangeShapeType="1"/>
          </p:cNvSpPr>
          <p:nvPr/>
        </p:nvSpPr>
        <p:spPr bwMode="auto">
          <a:xfrm>
            <a:off x="4115577" y="1920275"/>
            <a:ext cx="4176713" cy="2025650"/>
          </a:xfrm>
          <a:prstGeom prst="line">
            <a:avLst/>
          </a:prstGeom>
          <a:noFill/>
          <a:ln w="25400">
            <a:solidFill>
              <a:srgbClr val="BFBFB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 name="Line 27"/>
          <p:cNvSpPr>
            <a:spLocks noChangeShapeType="1"/>
          </p:cNvSpPr>
          <p:nvPr/>
        </p:nvSpPr>
        <p:spPr bwMode="auto">
          <a:xfrm flipH="1">
            <a:off x="3971115" y="1848838"/>
            <a:ext cx="4321175" cy="2097087"/>
          </a:xfrm>
          <a:prstGeom prst="line">
            <a:avLst/>
          </a:prstGeom>
          <a:noFill/>
          <a:ln w="25400">
            <a:solidFill>
              <a:srgbClr val="BFBFB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5" name="Line 27"/>
          <p:cNvSpPr>
            <a:spLocks noChangeShapeType="1"/>
          </p:cNvSpPr>
          <p:nvPr/>
        </p:nvSpPr>
        <p:spPr bwMode="auto">
          <a:xfrm>
            <a:off x="6131702" y="1385288"/>
            <a:ext cx="0" cy="2952750"/>
          </a:xfrm>
          <a:prstGeom prst="line">
            <a:avLst/>
          </a:prstGeom>
          <a:noFill/>
          <a:ln w="25400">
            <a:solidFill>
              <a:srgbClr val="BFBFB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6" name="Rectangle 15"/>
          <p:cNvSpPr/>
          <p:nvPr/>
        </p:nvSpPr>
        <p:spPr>
          <a:xfrm>
            <a:off x="4976266" y="3757411"/>
            <a:ext cx="2160588"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Corps, santé,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bien-être</a:t>
            </a:r>
            <a:b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b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sécurité</a:t>
            </a:r>
          </a:p>
        </p:txBody>
      </p:sp>
      <p:sp>
        <p:nvSpPr>
          <p:cNvPr id="17" name="Rectangle 16"/>
          <p:cNvSpPr/>
          <p:nvPr/>
        </p:nvSpPr>
        <p:spPr>
          <a:xfrm>
            <a:off x="4948221" y="912213"/>
            <a:ext cx="2160588"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Langues </a:t>
            </a:r>
            <a:b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b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cultures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de l’Antiquité</a:t>
            </a:r>
          </a:p>
        </p:txBody>
      </p:sp>
      <p:sp>
        <p:nvSpPr>
          <p:cNvPr id="18" name="Rectangle 17"/>
          <p:cNvSpPr/>
          <p:nvPr/>
        </p:nvSpPr>
        <p:spPr>
          <a:xfrm>
            <a:off x="8032359" y="3757411"/>
            <a:ext cx="2159000"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Sciences, technologie </a:t>
            </a:r>
            <a:b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b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société</a:t>
            </a:r>
          </a:p>
        </p:txBody>
      </p:sp>
      <p:sp>
        <p:nvSpPr>
          <p:cNvPr id="20" name="Rectangle 19"/>
          <p:cNvSpPr/>
          <p:nvPr/>
        </p:nvSpPr>
        <p:spPr>
          <a:xfrm>
            <a:off x="7870015" y="968357"/>
            <a:ext cx="2159000"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Langues et cultures</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étrangères / régionales </a:t>
            </a:r>
          </a:p>
        </p:txBody>
      </p:sp>
      <p:sp>
        <p:nvSpPr>
          <p:cNvPr id="21" name="Line 29"/>
          <p:cNvSpPr>
            <a:spLocks noChangeShapeType="1"/>
          </p:cNvSpPr>
          <p:nvPr/>
        </p:nvSpPr>
        <p:spPr bwMode="auto">
          <a:xfrm flipH="1">
            <a:off x="4166377" y="2898175"/>
            <a:ext cx="3981450" cy="0"/>
          </a:xfrm>
          <a:prstGeom prst="line">
            <a:avLst/>
          </a:prstGeom>
          <a:noFill/>
          <a:ln w="25400">
            <a:solidFill>
              <a:srgbClr val="BFBFB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2" name="Rectangle 21"/>
          <p:cNvSpPr/>
          <p:nvPr/>
        </p:nvSpPr>
        <p:spPr>
          <a:xfrm>
            <a:off x="2234390" y="3724450"/>
            <a:ext cx="2159000"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Information,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communication,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citoyenneté</a:t>
            </a:r>
          </a:p>
        </p:txBody>
      </p:sp>
      <p:sp>
        <p:nvSpPr>
          <p:cNvPr id="23" name="Rectangle 22"/>
          <p:cNvSpPr/>
          <p:nvPr/>
        </p:nvSpPr>
        <p:spPr>
          <a:xfrm>
            <a:off x="2028015" y="2393350"/>
            <a:ext cx="2159000" cy="1008063"/>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Culture </a:t>
            </a:r>
            <a:b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b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création </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artistiques</a:t>
            </a:r>
          </a:p>
        </p:txBody>
      </p:sp>
      <p:sp>
        <p:nvSpPr>
          <p:cNvPr id="24" name="Rectangle 23"/>
          <p:cNvSpPr/>
          <p:nvPr/>
        </p:nvSpPr>
        <p:spPr>
          <a:xfrm>
            <a:off x="4691840" y="2321913"/>
            <a:ext cx="2881312" cy="1152525"/>
          </a:xfrm>
          <a:prstGeom prst="rect">
            <a:avLst/>
          </a:prstGeom>
          <a:ln/>
        </p:spPr>
        <p:style>
          <a:lnRef idx="0">
            <a:schemeClr val="accent5"/>
          </a:lnRef>
          <a:fillRef idx="3">
            <a:schemeClr val="accent5"/>
          </a:fillRef>
          <a:effectRef idx="3">
            <a:schemeClr val="accent5"/>
          </a:effectRef>
          <a:fontRef idx="minor">
            <a:schemeClr val="lt1"/>
          </a:fontRef>
        </p:style>
        <p:txBody>
          <a:bodyPr anchor="ctr"/>
          <a:lstStyle/>
          <a:p>
            <a:pPr lvl="0" algn="ctr"/>
            <a:r>
              <a:rPr lang="fr-FR" altLang="fr-FR" sz="2000" b="1" dirty="0">
                <a:solidFill>
                  <a:srgbClr val="FFFFFF"/>
                </a:solidFill>
                <a:latin typeface="Calibri" pitchFamily="34" charset="0"/>
                <a:ea typeface="ＭＳ Ｐゴシック" pitchFamily="34" charset="-128"/>
                <a:cs typeface="Arial" charset="0"/>
              </a:rPr>
              <a:t>8 thématiques</a:t>
            </a:r>
          </a:p>
          <a:p>
            <a:pPr lvl="0" algn="ctr"/>
            <a:r>
              <a:rPr lang="fr-FR" altLang="fr-FR" sz="2000" b="1" dirty="0">
                <a:solidFill>
                  <a:srgbClr val="FFFFFF"/>
                </a:solidFill>
                <a:latin typeface="Calibri" pitchFamily="34" charset="0"/>
                <a:ea typeface="ＭＳ Ｐゴシック" pitchFamily="34" charset="-128"/>
                <a:cs typeface="Arial" charset="0"/>
              </a:rPr>
              <a:t> interdisciplinaires</a:t>
            </a:r>
          </a:p>
        </p:txBody>
      </p:sp>
      <p:sp>
        <p:nvSpPr>
          <p:cNvPr id="25" name="Rectangle 24"/>
          <p:cNvSpPr/>
          <p:nvPr/>
        </p:nvSpPr>
        <p:spPr>
          <a:xfrm>
            <a:off x="2072046" y="967367"/>
            <a:ext cx="2159000" cy="1008062"/>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lvl="0"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Monde économique </a:t>
            </a:r>
          </a:p>
          <a:p>
            <a:pPr lvl="0"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et professionnel</a:t>
            </a:r>
          </a:p>
        </p:txBody>
      </p:sp>
      <p:sp>
        <p:nvSpPr>
          <p:cNvPr id="2" name="Rectangle 1"/>
          <p:cNvSpPr/>
          <p:nvPr/>
        </p:nvSpPr>
        <p:spPr>
          <a:xfrm>
            <a:off x="1931176" y="5724108"/>
            <a:ext cx="8432023" cy="923330"/>
          </a:xfrm>
          <a:prstGeom prst="rect">
            <a:avLst/>
          </a:prstGeom>
        </p:spPr>
        <p:txBody>
          <a:bodyPr wrap="square">
            <a:spAutoFit/>
          </a:bodyPr>
          <a:lstStyle/>
          <a:p>
            <a:pPr>
              <a:defRPr/>
            </a:pPr>
            <a:r>
              <a:rPr lang="fr-FR" dirty="0"/>
              <a:t>Les élèves qui suivent un EPI « langues et cultures de l’Antiquité » ou « langue et culture régionales » peuvent bénéficier d’un </a:t>
            </a:r>
            <a:r>
              <a:rPr lang="fr-FR" b="1" dirty="0">
                <a:solidFill>
                  <a:schemeClr val="accent1">
                    <a:lumMod val="50000"/>
                  </a:schemeClr>
                </a:solidFill>
              </a:rPr>
              <a:t>enseignement de complément</a:t>
            </a:r>
            <a:r>
              <a:rPr lang="fr-FR" dirty="0">
                <a:solidFill>
                  <a:schemeClr val="accent1">
                    <a:lumMod val="50000"/>
                  </a:schemeClr>
                </a:solidFill>
              </a:rPr>
              <a:t> </a:t>
            </a:r>
            <a:r>
              <a:rPr lang="fr-FR" dirty="0" smtClean="0">
                <a:solidFill>
                  <a:schemeClr val="accent1">
                    <a:lumMod val="50000"/>
                  </a:schemeClr>
                </a:solidFill>
              </a:rPr>
              <a:t> </a:t>
            </a:r>
            <a:r>
              <a:rPr lang="fr-FR" dirty="0" smtClean="0"/>
              <a:t>1h/max/semaine  </a:t>
            </a:r>
            <a:r>
              <a:rPr lang="fr-FR" dirty="0"/>
              <a:t>en </a:t>
            </a:r>
            <a:r>
              <a:rPr lang="fr-FR" dirty="0" smtClean="0"/>
              <a:t>5</a:t>
            </a:r>
            <a:r>
              <a:rPr lang="fr-FR" baseline="30000" dirty="0" smtClean="0"/>
              <a:t>e</a:t>
            </a:r>
            <a:r>
              <a:rPr lang="fr-FR" dirty="0" smtClean="0"/>
              <a:t> </a:t>
            </a:r>
            <a:r>
              <a:rPr lang="fr-FR" dirty="0"/>
              <a:t>et </a:t>
            </a:r>
            <a:r>
              <a:rPr lang="fr-FR" dirty="0" smtClean="0"/>
              <a:t>2h/max/semaine en 4</a:t>
            </a:r>
            <a:r>
              <a:rPr lang="fr-FR" baseline="30000" dirty="0" smtClean="0"/>
              <a:t>e</a:t>
            </a:r>
            <a:r>
              <a:rPr lang="fr-FR" dirty="0" smtClean="0"/>
              <a:t> </a:t>
            </a:r>
            <a:r>
              <a:rPr lang="fr-FR" dirty="0"/>
              <a:t>et 3</a:t>
            </a:r>
            <a:r>
              <a:rPr lang="fr-FR" baseline="30000" dirty="0"/>
              <a:t>e</a:t>
            </a:r>
            <a:r>
              <a:rPr lang="fr-FR" dirty="0"/>
              <a:t>, qui viennent s’ajouter aux 26 h </a:t>
            </a:r>
            <a:r>
              <a:rPr lang="fr-FR" dirty="0" smtClean="0"/>
              <a:t>obligatoires</a:t>
            </a:r>
            <a:r>
              <a:rPr lang="fr-FR" dirty="0"/>
              <a:t>. </a:t>
            </a:r>
          </a:p>
        </p:txBody>
      </p:sp>
      <p:sp>
        <p:nvSpPr>
          <p:cNvPr id="19" name="Rectangle 18"/>
          <p:cNvSpPr/>
          <p:nvPr/>
        </p:nvSpPr>
        <p:spPr>
          <a:xfrm>
            <a:off x="8032359" y="2382445"/>
            <a:ext cx="2159000" cy="1091993"/>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Transition écologique et développement</a:t>
            </a:r>
          </a:p>
          <a:p>
            <a:pPr algn="ctr"/>
            <a:r>
              <a:rPr lang="fr-FR" altLang="fr-FR" dirty="0">
                <a:ln w="0"/>
                <a:solidFill>
                  <a:schemeClr val="tx1"/>
                </a:solidFill>
                <a:effectLst>
                  <a:outerShdw blurRad="38100" dist="19050" dir="2700000" algn="tl" rotWithShape="0">
                    <a:schemeClr val="dk1">
                      <a:alpha val="40000"/>
                    </a:schemeClr>
                  </a:outerShdw>
                </a:effectLst>
                <a:latin typeface="Calibri" pitchFamily="34" charset="0"/>
                <a:ea typeface="ＭＳ Ｐゴシック" pitchFamily="34" charset="-128"/>
                <a:cs typeface="Arial" charset="0"/>
              </a:rPr>
              <a:t> durable</a:t>
            </a:r>
          </a:p>
        </p:txBody>
      </p:sp>
    </p:spTree>
    <p:custDataLst>
      <p:custData r:id="rId1"/>
      <p:tags r:id="rId2"/>
    </p:custDataLst>
    <p:extLst>
      <p:ext uri="{BB962C8B-B14F-4D97-AF65-F5344CB8AC3E}">
        <p14:creationId xmlns:p14="http://schemas.microsoft.com/office/powerpoint/2010/main" val="1650975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Connecteur droit avec flèche 9"/>
          <p:cNvCxnSpPr/>
          <p:nvPr/>
        </p:nvCxnSpPr>
        <p:spPr>
          <a:xfrm flipV="1">
            <a:off x="2034264" y="5613035"/>
            <a:ext cx="3279649" cy="868727"/>
          </a:xfrm>
          <a:prstGeom prst="straightConnector1">
            <a:avLst/>
          </a:prstGeom>
          <a:ln w="57150">
            <a:tailEnd type="triangle"/>
          </a:ln>
          <a:effectLst>
            <a:glow rad="139700">
              <a:schemeClr val="accent2">
                <a:satMod val="175000"/>
                <a:alpha val="40000"/>
              </a:schemeClr>
            </a:glow>
          </a:effectLst>
        </p:spPr>
        <p:style>
          <a:lnRef idx="2">
            <a:schemeClr val="accent6"/>
          </a:lnRef>
          <a:fillRef idx="0">
            <a:schemeClr val="accent6"/>
          </a:fillRef>
          <a:effectRef idx="1">
            <a:schemeClr val="accent6"/>
          </a:effectRef>
          <a:fontRef idx="minor">
            <a:schemeClr val="tx1"/>
          </a:fontRef>
        </p:style>
      </p:cxnSp>
      <p:sp>
        <p:nvSpPr>
          <p:cNvPr id="7" name="Flèche vers le bas 6"/>
          <p:cNvSpPr/>
          <p:nvPr/>
        </p:nvSpPr>
        <p:spPr>
          <a:xfrm>
            <a:off x="9606295" y="4818841"/>
            <a:ext cx="284120" cy="5736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Programmes // </a:t>
            </a:r>
            <a:r>
              <a:rPr lang="fr-FR" sz="3600" dirty="0" smtClean="0">
                <a:solidFill>
                  <a:schemeClr val="accent1">
                    <a:lumMod val="50000"/>
                  </a:schemeClr>
                </a:solidFill>
                <a:effectLst>
                  <a:outerShdw blurRad="50800" dist="38100" dir="5400000" algn="t" rotWithShape="0">
                    <a:prstClr val="black">
                      <a:alpha val="40000"/>
                    </a:prstClr>
                  </a:outerShdw>
                </a:effectLst>
              </a:rPr>
              <a:t>3+1 thématiques sur tout le cycle</a:t>
            </a:r>
            <a:endParaRPr lang="fr-FR" sz="3600" dirty="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15"/>
          <a:stretch>
            <a:fillRect/>
          </a:stretch>
        </p:blipFill>
        <p:spPr>
          <a:xfrm>
            <a:off x="10321669" y="6105524"/>
            <a:ext cx="1828800" cy="752475"/>
          </a:xfrm>
          <a:prstGeom prst="rect">
            <a:avLst/>
          </a:prstGeom>
        </p:spPr>
      </p:pic>
      <p:sp>
        <p:nvSpPr>
          <p:cNvPr id="14" name="Rogner un rectangle à un seul coin 13"/>
          <p:cNvSpPr/>
          <p:nvPr>
            <p:custDataLst>
              <p:tags r:id="rId4"/>
            </p:custDataLst>
          </p:nvPr>
        </p:nvSpPr>
        <p:spPr>
          <a:xfrm>
            <a:off x="1442491" y="2506074"/>
            <a:ext cx="1966058" cy="2416211"/>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design, l’innovation, la créativité</a:t>
            </a:r>
            <a:endParaRPr lang="fr-FR" sz="1600" dirty="0">
              <a:latin typeface="Arial" panose="020B0604020202020204" pitchFamily="34" charset="0"/>
              <a:cs typeface="Arial" panose="020B0604020202020204" pitchFamily="34" charset="0"/>
            </a:endParaRPr>
          </a:p>
        </p:txBody>
      </p:sp>
      <p:sp>
        <p:nvSpPr>
          <p:cNvPr id="16" name="Arrondir un rectangle avec un coin du même côté 15"/>
          <p:cNvSpPr/>
          <p:nvPr>
            <p:custDataLst>
              <p:tags r:id="rId5"/>
            </p:custDataLst>
          </p:nvPr>
        </p:nvSpPr>
        <p:spPr>
          <a:xfrm>
            <a:off x="8699345" y="2512906"/>
            <a:ext cx="2098021" cy="240254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L’informatique et la programmation</a:t>
            </a:r>
            <a:endParaRPr lang="fr-FR" dirty="0"/>
          </a:p>
        </p:txBody>
      </p:sp>
      <p:sp>
        <p:nvSpPr>
          <p:cNvPr id="17" name="Rogner un rectangle à un seul coin 16"/>
          <p:cNvSpPr/>
          <p:nvPr>
            <p:custDataLst>
              <p:tags r:id="rId6"/>
            </p:custDataLst>
          </p:nvPr>
        </p:nvSpPr>
        <p:spPr>
          <a:xfrm>
            <a:off x="6298692" y="2533463"/>
            <a:ext cx="1993443" cy="2388822"/>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endParaRPr lang="fr-FR" sz="1600" dirty="0">
              <a:latin typeface="Arial" panose="020B0604020202020204" pitchFamily="34" charset="0"/>
              <a:cs typeface="Arial" panose="020B0604020202020204" pitchFamily="34" charset="0"/>
            </a:endParaRPr>
          </a:p>
        </p:txBody>
      </p:sp>
      <p:sp>
        <p:nvSpPr>
          <p:cNvPr id="19" name="Arrondir un rectangle avec un coin du même côté 18"/>
          <p:cNvSpPr/>
          <p:nvPr>
            <p:custDataLst>
              <p:tags r:id="rId7"/>
            </p:custDataLst>
          </p:nvPr>
        </p:nvSpPr>
        <p:spPr>
          <a:xfrm>
            <a:off x="3851976" y="2506074"/>
            <a:ext cx="2098021" cy="2416211"/>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objets et systèmes techniques et les changements  induits dans la société</a:t>
            </a:r>
            <a:endParaRPr lang="fr-FR" dirty="0"/>
          </a:p>
        </p:txBody>
      </p:sp>
      <p:sp>
        <p:nvSpPr>
          <p:cNvPr id="20" name="Dodécagone 19"/>
          <p:cNvSpPr/>
          <p:nvPr>
            <p:custDataLst>
              <p:tags r:id="rId8"/>
            </p:custDataLst>
          </p:nvPr>
        </p:nvSpPr>
        <p:spPr>
          <a:xfrm>
            <a:off x="1707869" y="1640115"/>
            <a:ext cx="1146628" cy="725714"/>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1</a:t>
            </a:r>
            <a:endParaRPr lang="fr-FR" dirty="0">
              <a:ln w="0"/>
              <a:solidFill>
                <a:schemeClr val="tx1"/>
              </a:solidFill>
              <a:effectLst>
                <a:outerShdw blurRad="38100" dist="19050" dir="2700000" algn="tl" rotWithShape="0">
                  <a:schemeClr val="dk1">
                    <a:alpha val="40000"/>
                  </a:schemeClr>
                </a:outerShdw>
              </a:effectLst>
            </a:endParaRPr>
          </a:p>
        </p:txBody>
      </p:sp>
      <p:sp>
        <p:nvSpPr>
          <p:cNvPr id="22" name="Dodécagone 21"/>
          <p:cNvSpPr/>
          <p:nvPr>
            <p:custDataLst>
              <p:tags r:id="rId9"/>
            </p:custDataLst>
          </p:nvPr>
        </p:nvSpPr>
        <p:spPr>
          <a:xfrm>
            <a:off x="4327672" y="1640115"/>
            <a:ext cx="1146628" cy="725714"/>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rPr>
              <a:t>2</a:t>
            </a:r>
          </a:p>
        </p:txBody>
      </p:sp>
      <p:sp>
        <p:nvSpPr>
          <p:cNvPr id="23" name="Dodécagone 22"/>
          <p:cNvSpPr/>
          <p:nvPr>
            <p:custDataLst>
              <p:tags r:id="rId10"/>
            </p:custDataLst>
          </p:nvPr>
        </p:nvSpPr>
        <p:spPr>
          <a:xfrm>
            <a:off x="6722099" y="1654630"/>
            <a:ext cx="1146628" cy="725714"/>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rPr>
              <a:t>3</a:t>
            </a:r>
          </a:p>
        </p:txBody>
      </p:sp>
      <p:sp>
        <p:nvSpPr>
          <p:cNvPr id="24" name="Dodécagone 23"/>
          <p:cNvSpPr/>
          <p:nvPr>
            <p:custDataLst>
              <p:tags r:id="rId11"/>
            </p:custDataLst>
          </p:nvPr>
        </p:nvSpPr>
        <p:spPr>
          <a:xfrm>
            <a:off x="9175041" y="1640115"/>
            <a:ext cx="1146628" cy="725714"/>
          </a:xfrm>
          <a:prstGeom prst="dodec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4</a:t>
            </a:r>
            <a:endParaRPr lang="fr-FR" dirty="0">
              <a:ln w="0"/>
              <a:solidFill>
                <a:schemeClr val="tx1"/>
              </a:solidFill>
              <a:effectLst>
                <a:outerShdw blurRad="38100" dist="19050" dir="2700000" algn="tl" rotWithShape="0">
                  <a:schemeClr val="dk1">
                    <a:alpha val="40000"/>
                  </a:schemeClr>
                </a:outerShdw>
              </a:effectLst>
            </a:endParaRPr>
          </a:p>
        </p:txBody>
      </p:sp>
      <p:sp>
        <p:nvSpPr>
          <p:cNvPr id="18" name="Titre 1"/>
          <p:cNvSpPr txBox="1">
            <a:spLocks/>
          </p:cNvSpPr>
          <p:nvPr>
            <p:custDataLst>
              <p:tags r:id="rId12"/>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21" name="Image 20"/>
          <p:cNvPicPr>
            <a:picLocks noChangeAspect="1"/>
          </p:cNvPicPr>
          <p:nvPr/>
        </p:nvPicPr>
        <p:blipFill>
          <a:blip r:embed="rId16"/>
          <a:stretch>
            <a:fillRect/>
          </a:stretch>
        </p:blipFill>
        <p:spPr>
          <a:xfrm>
            <a:off x="20458" y="-3"/>
            <a:ext cx="1409475" cy="656825"/>
          </a:xfrm>
          <a:prstGeom prst="rect">
            <a:avLst/>
          </a:prstGeom>
        </p:spPr>
      </p:pic>
      <p:sp>
        <p:nvSpPr>
          <p:cNvPr id="2" name="Rectangle 1"/>
          <p:cNvSpPr/>
          <p:nvPr/>
        </p:nvSpPr>
        <p:spPr>
          <a:xfrm>
            <a:off x="8292135" y="1513017"/>
            <a:ext cx="529311" cy="923330"/>
          </a:xfrm>
          <a:prstGeom prst="rect">
            <a:avLst/>
          </a:prstGeom>
          <a:noFill/>
        </p:spPr>
        <p:txBody>
          <a:bodyPr wrap="none" lIns="91440" tIns="45720" rIns="91440" bIns="45720">
            <a:spAutoFit/>
          </a:bodyPr>
          <a:lstStyle/>
          <a:p>
            <a:pPr algn="ctr"/>
            <a:r>
              <a:rPr lang="fr-FR" sz="5400" b="0" cap="none" spc="0" dirty="0" smtClean="0">
                <a:ln w="0"/>
                <a:solidFill>
                  <a:schemeClr val="tx1"/>
                </a:solidFill>
                <a:effectLst>
                  <a:outerShdw blurRad="38100" dist="19050" dir="2700000" algn="tl" rotWithShape="0">
                    <a:schemeClr val="dk1">
                      <a:alpha val="40000"/>
                    </a:schemeClr>
                  </a:outerShdw>
                </a:effectLst>
              </a:rPr>
              <a:t>+</a:t>
            </a:r>
            <a:endParaRPr lang="fr-FR" sz="5400" b="0" cap="none" spc="0" dirty="0">
              <a:ln w="0"/>
              <a:solidFill>
                <a:schemeClr val="tx1"/>
              </a:solidFill>
              <a:effectLst>
                <a:outerShdw blurRad="38100" dist="19050" dir="2700000" algn="tl" rotWithShape="0">
                  <a:schemeClr val="dk1">
                    <a:alpha val="40000"/>
                  </a:schemeClr>
                </a:outerShdw>
              </a:effectLst>
            </a:endParaRPr>
          </a:p>
        </p:txBody>
      </p:sp>
      <p:sp>
        <p:nvSpPr>
          <p:cNvPr id="26" name="Rectangle 25"/>
          <p:cNvSpPr/>
          <p:nvPr/>
        </p:nvSpPr>
        <p:spPr>
          <a:xfrm>
            <a:off x="8825634" y="5295831"/>
            <a:ext cx="1845442" cy="400110"/>
          </a:xfrm>
          <a:prstGeom prst="rect">
            <a:avLst/>
          </a:prstGeom>
          <a:noFill/>
        </p:spPr>
        <p:txBody>
          <a:bodyPr wrap="none" lIns="91440" tIns="45720" rIns="91440" bIns="45720">
            <a:spAutoFit/>
          </a:bodyPr>
          <a:lstStyle/>
          <a:p>
            <a:pPr algn="ctr"/>
            <a:r>
              <a:rPr lang="fr-FR" sz="2000" dirty="0" smtClean="0">
                <a:ln w="0"/>
                <a:effectLst>
                  <a:outerShdw blurRad="38100" dist="19050" dir="2700000" algn="tl" rotWithShape="0">
                    <a:schemeClr val="dk1">
                      <a:alpha val="40000"/>
                    </a:schemeClr>
                  </a:outerShdw>
                </a:effectLst>
              </a:rPr>
              <a:t>Mathématiques</a:t>
            </a:r>
            <a:endParaRPr lang="fr-FR" sz="2000" b="0" cap="none" spc="0" dirty="0">
              <a:ln w="0"/>
              <a:solidFill>
                <a:schemeClr val="tx1"/>
              </a:solidFill>
              <a:effectLst>
                <a:outerShdw blurRad="38100" dist="19050" dir="2700000" algn="tl" rotWithShape="0">
                  <a:schemeClr val="dk1">
                    <a:alpha val="40000"/>
                  </a:schemeClr>
                </a:outerShdw>
              </a:effectLst>
            </a:endParaRPr>
          </a:p>
        </p:txBody>
      </p:sp>
      <p:sp>
        <p:nvSpPr>
          <p:cNvPr id="8" name="Rectangle 7"/>
          <p:cNvSpPr/>
          <p:nvPr/>
        </p:nvSpPr>
        <p:spPr>
          <a:xfrm>
            <a:off x="1884022" y="5495886"/>
            <a:ext cx="3782959" cy="923330"/>
          </a:xfrm>
          <a:prstGeom prst="rect">
            <a:avLst/>
          </a:prstGeom>
          <a:noFill/>
        </p:spPr>
        <p:txBody>
          <a:bodyPr wrap="none" lIns="91440" tIns="45720" rIns="91440" bIns="45720">
            <a:spAutoFit/>
          </a:bodyPr>
          <a:lstStyle/>
          <a:p>
            <a:pPr algn="ctr"/>
            <a:r>
              <a:rPr lang="fr-FR" sz="5400" dirty="0">
                <a:ln w="0"/>
                <a:effectLst>
                  <a:outerShdw blurRad="38100" dist="19050" dir="2700000" algn="tl" rotWithShape="0">
                    <a:schemeClr val="dk1">
                      <a:alpha val="40000"/>
                    </a:schemeClr>
                  </a:outerShdw>
                </a:effectLst>
              </a:rPr>
              <a:t>Progressivité</a:t>
            </a:r>
            <a:endParaRPr lang="fr-FR" sz="5400" b="0" cap="none" spc="0" dirty="0">
              <a:ln w="0"/>
              <a:solidFill>
                <a:schemeClr val="tx1"/>
              </a:solidFill>
              <a:effectLst>
                <a:outerShdw blurRad="38100" dist="19050" dir="2700000" algn="tl" rotWithShape="0">
                  <a:schemeClr val="dk1">
                    <a:alpha val="40000"/>
                  </a:schemeClr>
                </a:outerShdw>
              </a:effectLst>
            </a:endParaRPr>
          </a:p>
        </p:txBody>
      </p:sp>
    </p:spTree>
    <p:custDataLst>
      <p:custData r:id="rId1"/>
      <p:tags r:id="rId2"/>
    </p:custDataLst>
    <p:extLst>
      <p:ext uri="{BB962C8B-B14F-4D97-AF65-F5344CB8AC3E}">
        <p14:creationId xmlns:p14="http://schemas.microsoft.com/office/powerpoint/2010/main" val="23352963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Des attendus en fin de cycle. </a:t>
            </a:r>
            <a:endParaRPr lang="fr-FR" sz="3600" dirty="0" smtClean="0">
              <a:solidFill>
                <a:schemeClr val="accent1">
                  <a:lumMod val="50000"/>
                </a:schemeClr>
              </a:solidFill>
              <a:effectLst>
                <a:outerShdw blurRad="50800" dist="38100" dir="5400000" algn="t" rotWithShape="0">
                  <a:prstClr val="black">
                    <a:alpha val="40000"/>
                  </a:prstClr>
                </a:outerShdw>
              </a:effectLst>
            </a:endParaRPr>
          </a:p>
        </p:txBody>
      </p:sp>
      <p:pic>
        <p:nvPicPr>
          <p:cNvPr id="4" name="Image 3"/>
          <p:cNvPicPr>
            <a:picLocks noChangeAspect="1"/>
          </p:cNvPicPr>
          <p:nvPr/>
        </p:nvPicPr>
        <p:blipFill>
          <a:blip r:embed="rId14"/>
          <a:stretch>
            <a:fillRect/>
          </a:stretch>
        </p:blipFill>
        <p:spPr>
          <a:xfrm>
            <a:off x="10363200" y="6105525"/>
            <a:ext cx="1828800" cy="752475"/>
          </a:xfrm>
          <a:prstGeom prst="rect">
            <a:avLst/>
          </a:prstGeom>
        </p:spPr>
      </p:pic>
      <p:sp>
        <p:nvSpPr>
          <p:cNvPr id="10" name="Rectangle 9"/>
          <p:cNvSpPr/>
          <p:nvPr>
            <p:custDataLst>
              <p:tags r:id="rId4"/>
            </p:custDataLst>
          </p:nvPr>
        </p:nvSpPr>
        <p:spPr>
          <a:xfrm>
            <a:off x="3399487" y="804066"/>
            <a:ext cx="110731" cy="6013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custDataLst>
              <p:tags r:id="rId5"/>
            </p:custDataLst>
          </p:nvPr>
        </p:nvSpPr>
        <p:spPr>
          <a:xfrm>
            <a:off x="6379597" y="844793"/>
            <a:ext cx="110731" cy="6013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5" name="Rectangle 24"/>
          <p:cNvSpPr/>
          <p:nvPr>
            <p:custDataLst>
              <p:tags r:id="rId6"/>
            </p:custDataLst>
          </p:nvPr>
        </p:nvSpPr>
        <p:spPr>
          <a:xfrm>
            <a:off x="8960832" y="844793"/>
            <a:ext cx="110731" cy="6013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3" name="Titre 1"/>
          <p:cNvSpPr txBox="1">
            <a:spLocks/>
          </p:cNvSpPr>
          <p:nvPr>
            <p:custDataLst>
              <p:tags r:id="rId7"/>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smtClean="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15"/>
          <a:stretch>
            <a:fillRect/>
          </a:stretch>
        </p:blipFill>
        <p:spPr>
          <a:xfrm>
            <a:off x="20458" y="-3"/>
            <a:ext cx="1409475" cy="656825"/>
          </a:xfrm>
          <a:prstGeom prst="rect">
            <a:avLst/>
          </a:prstGeom>
        </p:spPr>
      </p:pic>
      <p:sp>
        <p:nvSpPr>
          <p:cNvPr id="35" name="Rogner un rectangle à un seul coin 34"/>
          <p:cNvSpPr/>
          <p:nvPr>
            <p:custDataLst>
              <p:tags r:id="rId8"/>
            </p:custDataLst>
          </p:nvPr>
        </p:nvSpPr>
        <p:spPr>
          <a:xfrm>
            <a:off x="1053674" y="844793"/>
            <a:ext cx="1966058" cy="1707783"/>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design</a:t>
            </a: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l’innovation, la créativité</a:t>
            </a:r>
            <a:endParaRPr lang="fr-FR" sz="1600" dirty="0">
              <a:latin typeface="Arial" panose="020B0604020202020204" pitchFamily="34" charset="0"/>
              <a:cs typeface="Arial" panose="020B0604020202020204" pitchFamily="34" charset="0"/>
            </a:endParaRPr>
          </a:p>
        </p:txBody>
      </p:sp>
      <p:sp>
        <p:nvSpPr>
          <p:cNvPr id="36" name="Arrondir un rectangle avec un coin du même côté 35"/>
          <p:cNvSpPr/>
          <p:nvPr>
            <p:custDataLst>
              <p:tags r:id="rId9"/>
            </p:custDataLst>
          </p:nvPr>
        </p:nvSpPr>
        <p:spPr>
          <a:xfrm>
            <a:off x="9317469" y="804066"/>
            <a:ext cx="2098021" cy="1659089"/>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L’informatique et la programmation</a:t>
            </a:r>
            <a:endParaRPr lang="fr-FR" dirty="0"/>
          </a:p>
        </p:txBody>
      </p:sp>
      <p:sp>
        <p:nvSpPr>
          <p:cNvPr id="37" name="Rogner un rectangle à un seul coin 36"/>
          <p:cNvSpPr/>
          <p:nvPr>
            <p:custDataLst>
              <p:tags r:id="rId10"/>
            </p:custDataLst>
          </p:nvPr>
        </p:nvSpPr>
        <p:spPr>
          <a:xfrm>
            <a:off x="6736234" y="826895"/>
            <a:ext cx="1993443" cy="1739893"/>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endParaRPr lang="fr-FR" sz="1600" dirty="0">
              <a:latin typeface="Arial" panose="020B0604020202020204" pitchFamily="34" charset="0"/>
              <a:cs typeface="Arial" panose="020B0604020202020204" pitchFamily="34" charset="0"/>
            </a:endParaRPr>
          </a:p>
        </p:txBody>
      </p:sp>
      <p:sp>
        <p:nvSpPr>
          <p:cNvPr id="38" name="Arrondir un rectangle avec un coin du même côté 37"/>
          <p:cNvSpPr/>
          <p:nvPr>
            <p:custDataLst>
              <p:tags r:id="rId11"/>
            </p:custDataLst>
          </p:nvPr>
        </p:nvSpPr>
        <p:spPr>
          <a:xfrm>
            <a:off x="3706984" y="847136"/>
            <a:ext cx="2544645" cy="165492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objets et systèmes techniques et les changements  induits dans la société</a:t>
            </a:r>
            <a:endParaRPr lang="fr-FR" dirty="0"/>
          </a:p>
        </p:txBody>
      </p:sp>
      <p:sp>
        <p:nvSpPr>
          <p:cNvPr id="3" name="Rectangle 2"/>
          <p:cNvSpPr/>
          <p:nvPr/>
        </p:nvSpPr>
        <p:spPr>
          <a:xfrm>
            <a:off x="838357" y="2740547"/>
            <a:ext cx="2364363" cy="3693319"/>
          </a:xfrm>
          <a:prstGeom prst="rect">
            <a:avLst/>
          </a:prstGeom>
        </p:spPr>
        <p:txBody>
          <a:bodyPr wrap="square">
            <a:spAutoFit/>
          </a:bodyPr>
          <a:lstStyle/>
          <a:p>
            <a:r>
              <a:rPr lang="fr-FR" dirty="0"/>
              <a:t>»   Imaginer des réponses, matérialiser des idées en intégrant une dimension design. </a:t>
            </a:r>
            <a:endParaRPr lang="fr-FR" dirty="0" smtClean="0"/>
          </a:p>
          <a:p>
            <a:endParaRPr lang="fr-FR" dirty="0"/>
          </a:p>
          <a:p>
            <a:r>
              <a:rPr lang="fr-FR" dirty="0" smtClean="0"/>
              <a:t>»   </a:t>
            </a:r>
            <a:r>
              <a:rPr lang="fr-FR" dirty="0"/>
              <a:t>Réaliser, de manière collaborative, le prototype d’un objet </a:t>
            </a:r>
            <a:r>
              <a:rPr lang="fr-FR" dirty="0" smtClean="0"/>
              <a:t>communicant</a:t>
            </a:r>
          </a:p>
          <a:p>
            <a:endParaRPr lang="fr-FR" dirty="0" smtClean="0"/>
          </a:p>
          <a:p>
            <a:r>
              <a:rPr lang="fr-FR" dirty="0" smtClean="0"/>
              <a:t>»   </a:t>
            </a:r>
            <a:r>
              <a:rPr lang="fr-FR" dirty="0"/>
              <a:t>Piloter et paramétrer un objet communicant</a:t>
            </a:r>
          </a:p>
        </p:txBody>
      </p:sp>
      <p:sp>
        <p:nvSpPr>
          <p:cNvPr id="6" name="Rectangle 5"/>
          <p:cNvSpPr/>
          <p:nvPr/>
        </p:nvSpPr>
        <p:spPr>
          <a:xfrm>
            <a:off x="3582475" y="2781009"/>
            <a:ext cx="2797122" cy="3139321"/>
          </a:xfrm>
          <a:prstGeom prst="rect">
            <a:avLst/>
          </a:prstGeom>
        </p:spPr>
        <p:txBody>
          <a:bodyPr wrap="square">
            <a:spAutoFit/>
          </a:bodyPr>
          <a:lstStyle/>
          <a:p>
            <a:r>
              <a:rPr lang="fr-FR" dirty="0"/>
              <a:t>»   Comparer et commenter les évolutions des objets et systèmes </a:t>
            </a:r>
            <a:endParaRPr lang="fr-FR" dirty="0" smtClean="0"/>
          </a:p>
          <a:p>
            <a:endParaRPr lang="fr-FR" dirty="0" smtClean="0"/>
          </a:p>
          <a:p>
            <a:r>
              <a:rPr lang="fr-FR" dirty="0" smtClean="0"/>
              <a:t>»   </a:t>
            </a:r>
            <a:r>
              <a:rPr lang="fr-FR" dirty="0"/>
              <a:t>Exprimer sa pensée à l’aide d’outils de description </a:t>
            </a:r>
            <a:r>
              <a:rPr lang="fr-FR" dirty="0" smtClean="0"/>
              <a:t>adaptés</a:t>
            </a:r>
          </a:p>
          <a:p>
            <a:endParaRPr lang="fr-FR" dirty="0" smtClean="0"/>
          </a:p>
          <a:p>
            <a:r>
              <a:rPr lang="fr-FR" dirty="0" smtClean="0"/>
              <a:t>»   </a:t>
            </a:r>
            <a:r>
              <a:rPr lang="fr-FR" dirty="0"/>
              <a:t>Développer les bonnes pratiques de l’usage des objets communicants.</a:t>
            </a:r>
          </a:p>
        </p:txBody>
      </p:sp>
      <p:sp>
        <p:nvSpPr>
          <p:cNvPr id="20" name="Rectangle 19"/>
          <p:cNvSpPr/>
          <p:nvPr/>
        </p:nvSpPr>
        <p:spPr>
          <a:xfrm>
            <a:off x="6618296" y="2919507"/>
            <a:ext cx="2253631" cy="2585323"/>
          </a:xfrm>
          <a:prstGeom prst="rect">
            <a:avLst/>
          </a:prstGeom>
        </p:spPr>
        <p:txBody>
          <a:bodyPr wrap="square">
            <a:spAutoFit/>
          </a:bodyPr>
          <a:lstStyle/>
          <a:p>
            <a:r>
              <a:rPr lang="fr-FR" dirty="0"/>
              <a:t>»   Analyser le fonctionnement et la structure d’un </a:t>
            </a:r>
            <a:r>
              <a:rPr lang="fr-FR" dirty="0" smtClean="0"/>
              <a:t>objet</a:t>
            </a:r>
          </a:p>
          <a:p>
            <a:endParaRPr lang="fr-FR" dirty="0"/>
          </a:p>
          <a:p>
            <a:r>
              <a:rPr lang="fr-FR" dirty="0" smtClean="0"/>
              <a:t>»   </a:t>
            </a:r>
            <a:r>
              <a:rPr lang="fr-FR" dirty="0"/>
              <a:t>Analyser une modélisation et simuler le comportement d’un objet</a:t>
            </a:r>
          </a:p>
        </p:txBody>
      </p:sp>
      <p:sp>
        <p:nvSpPr>
          <p:cNvPr id="22" name="Rectangle 21"/>
          <p:cNvSpPr/>
          <p:nvPr/>
        </p:nvSpPr>
        <p:spPr>
          <a:xfrm>
            <a:off x="9160468" y="2740547"/>
            <a:ext cx="2870097" cy="1600438"/>
          </a:xfrm>
          <a:prstGeom prst="rect">
            <a:avLst/>
          </a:prstGeom>
        </p:spPr>
        <p:txBody>
          <a:bodyPr wrap="square">
            <a:spAutoFit/>
          </a:bodyPr>
          <a:lstStyle/>
          <a:p>
            <a:r>
              <a:rPr lang="fr-FR" sz="1400" dirty="0"/>
              <a:t>Décryptage d’un monde numérique</a:t>
            </a:r>
            <a:r>
              <a:rPr lang="fr-FR" sz="1400" dirty="0" smtClean="0"/>
              <a:t>.</a:t>
            </a:r>
          </a:p>
          <a:p>
            <a:r>
              <a:rPr lang="fr-FR" sz="1400" dirty="0" smtClean="0"/>
              <a:t>Méthodes </a:t>
            </a:r>
            <a:r>
              <a:rPr lang="fr-FR" sz="1400" dirty="0"/>
              <a:t>qui construisent la pensée </a:t>
            </a:r>
            <a:r>
              <a:rPr lang="fr-FR" sz="1400" dirty="0" smtClean="0"/>
              <a:t>algorithmique</a:t>
            </a:r>
          </a:p>
          <a:p>
            <a:r>
              <a:rPr lang="fr-FR" sz="1400" dirty="0" smtClean="0"/>
              <a:t>Représentation </a:t>
            </a:r>
            <a:r>
              <a:rPr lang="fr-FR" sz="1400" dirty="0"/>
              <a:t>de l’information et de son </a:t>
            </a:r>
            <a:r>
              <a:rPr lang="fr-FR" sz="1400" dirty="0" smtClean="0"/>
              <a:t>traitement</a:t>
            </a:r>
          </a:p>
          <a:p>
            <a:r>
              <a:rPr lang="fr-FR" sz="1400" dirty="0" smtClean="0"/>
              <a:t>Résolution </a:t>
            </a:r>
            <a:r>
              <a:rPr lang="fr-FR" sz="1400" dirty="0"/>
              <a:t>de problèmes et contrôle des résultats</a:t>
            </a:r>
          </a:p>
        </p:txBody>
      </p:sp>
      <p:sp>
        <p:nvSpPr>
          <p:cNvPr id="23" name="Rectangle 22"/>
          <p:cNvSpPr/>
          <p:nvPr/>
        </p:nvSpPr>
        <p:spPr>
          <a:xfrm>
            <a:off x="9248976" y="4546880"/>
            <a:ext cx="2843772" cy="1477328"/>
          </a:xfrm>
          <a:prstGeom prst="rect">
            <a:avLst/>
          </a:prstGeom>
        </p:spPr>
        <p:txBody>
          <a:bodyPr wrap="square">
            <a:spAutoFit/>
          </a:bodyPr>
          <a:lstStyle/>
          <a:p>
            <a:r>
              <a:rPr lang="fr-FR" dirty="0" smtClean="0"/>
              <a:t>»  </a:t>
            </a:r>
            <a:r>
              <a:rPr lang="fr-FR" dirty="0"/>
              <a:t>Comprendre le fonctionnement d’un réseau </a:t>
            </a:r>
            <a:r>
              <a:rPr lang="fr-FR" dirty="0" smtClean="0"/>
              <a:t>informatique</a:t>
            </a:r>
          </a:p>
          <a:p>
            <a:r>
              <a:rPr lang="fr-FR" dirty="0" smtClean="0"/>
              <a:t>» </a:t>
            </a:r>
            <a:r>
              <a:rPr lang="fr-FR" dirty="0"/>
              <a:t>Écrire, mettre au point et exécuter un programme.</a:t>
            </a:r>
          </a:p>
        </p:txBody>
      </p:sp>
    </p:spTree>
    <p:custDataLst>
      <p:custData r:id="rId1"/>
      <p:tags r:id="rId2"/>
    </p:custDataLst>
    <p:extLst>
      <p:ext uri="{BB962C8B-B14F-4D97-AF65-F5344CB8AC3E}">
        <p14:creationId xmlns:p14="http://schemas.microsoft.com/office/powerpoint/2010/main" val="26878488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DQoNCk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jgrkiLz4NCgkJPHVpdGV4dCBuYW1lPSJQQVNTRURfU1RSSU5HIiB2YWx1ZT0i5ZCI5qC8Ii8+DQoJCTx1aXRleHQgbmFtZT0iRkFJTEVEX1NUUklORyIgdmFsdWU9IuS4jeWQiOagv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DQoNCu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MMPROD_UIDATA" val="&lt;database version=&quot;10.0&quot;&gt;&lt;object type=&quot;1&quot; unique_id=&quot;10001&quot;&gt;&lt;property id=&quot;20141&quot; value=&quot;cycle3_SeT&quot;/&gt;&lt;object type=&quot;2&quot; unique_id=&quot;10002&quot;&gt;&lt;object type=&quot;3&quot; unique_id=&quot;10324&quot;&gt;&lt;property id=&quot;20148&quot; value=&quot;5&quot;/&gt;&lt;property id=&quot;20300&quot; value=&quot;Diapositive 1&quot;/&gt;&lt;property id=&quot;20307&quot; value=&quot;267&quot;/&gt;&lt;property id=&quot;20309&quot; value=&quot;-1&quot;/&gt;&lt;/object&gt;&lt;object type=&quot;3&quot; unique_id=&quot;11480&quot;&gt;&lt;property id=&quot;20148&quot; value=&quot;5&quot;/&gt;&lt;property id=&quot;20300&quot; value=&quot;Diapositive 3&quot;/&gt;&lt;property id=&quot;20307&quot; value=&quot;268&quot;/&gt;&lt;property id=&quot;20309&quot; value=&quot;-1&quot;/&gt;&lt;/object&gt;&lt;object type=&quot;3&quot; unique_id=&quot;11894&quot;&gt;&lt;property id=&quot;20148&quot; value=&quot;5&quot;/&gt;&lt;property id=&quot;20300&quot; value=&quot;Diapositive 2&quot;/&gt;&lt;property id=&quot;20307&quot; value=&quot;269&quot;/&gt;&lt;property id=&quot;20309&quot; value=&quot;-1&quot;/&gt;&lt;/object&gt;&lt;object type=&quot;3&quot; unique_id=&quot;11916&quot;&gt;&lt;property id=&quot;20148&quot; value=&quot;5&quot;/&gt;&lt;property id=&quot;20300&quot; value=&quot;Diapositive 8&quot;/&gt;&lt;property id=&quot;20307&quot; value=&quot;270&quot;/&gt;&lt;property id=&quot;20309&quot; value=&quot;-1&quot;/&gt;&lt;/object&gt;&lt;object type=&quot;3&quot; unique_id=&quot;11941&quot;&gt;&lt;property id=&quot;20148&quot; value=&quot;5&quot;/&gt;&lt;property id=&quot;20300&quot; value=&quot;Diapositive 9&quot;/&gt;&lt;property id=&quot;20307&quot; value=&quot;271&quot;/&gt;&lt;property id=&quot;20309&quot; value=&quot;-1&quot;/&gt;&lt;/object&gt;&lt;object type=&quot;3&quot; unique_id=&quot;11977&quot;&gt;&lt;property id=&quot;20148&quot; value=&quot;5&quot;/&gt;&lt;property id=&quot;20300&quot; value=&quot;Diapositive 11&quot;/&gt;&lt;property id=&quot;20307&quot; value=&quot;272&quot;/&gt;&lt;property id=&quot;20309&quot; value=&quot;-1&quot;/&gt;&lt;/object&gt;&lt;object type=&quot;3&quot; unique_id=&quot;12918&quot;&gt;&lt;property id=&quot;20148&quot; value=&quot;5&quot;/&gt;&lt;property id=&quot;20300&quot; value=&quot;Diapositive 12&quot;/&gt;&lt;property id=&quot;20307&quot; value=&quot;275&quot;/&gt;&lt;property id=&quot;20309&quot; value=&quot;-1&quot;/&gt;&lt;/object&gt;&lt;object type=&quot;3&quot; unique_id=&quot;13498&quot;&gt;&lt;property id=&quot;20148&quot; value=&quot;5&quot;/&gt;&lt;property id=&quot;20300&quot; value=&quot;Diapositive 5&quot;/&gt;&lt;property id=&quot;20307&quot; value=&quot;280&quot;/&gt;&lt;/object&gt;&lt;object type=&quot;3&quot; unique_id=&quot;13685&quot;&gt;&lt;property id=&quot;20148&quot; value=&quot;5&quot;/&gt;&lt;property id=&quot;20300&quot; value=&quot;Diapositive 6&quot;/&gt;&lt;property id=&quot;20307&quot; value=&quot;281&quot;/&gt;&lt;/object&gt;&lt;object type=&quot;3&quot; unique_id=&quot;13686&quot;&gt;&lt;property id=&quot;20148&quot; value=&quot;5&quot;/&gt;&lt;property id=&quot;20300&quot; value=&quot;Diapositive 7&quot;/&gt;&lt;property id=&quot;20307&quot; value=&quot;282&quot;/&gt;&lt;/object&gt;&lt;object type=&quot;3&quot; unique_id=&quot;14124&quot;&gt;&lt;property id=&quot;20148&quot; value=&quot;5&quot;/&gt;&lt;property id=&quot;20300&quot; value=&quot;Diapositive 13&quot;/&gt;&lt;property id=&quot;20307&quot; value=&quot;283&quot;/&gt;&lt;/object&gt;&lt;object type=&quot;3&quot; unique_id=&quot;14177&quot;&gt;&lt;property id=&quot;20148&quot; value=&quot;5&quot;/&gt;&lt;property id=&quot;20300&quot; value=&quot;Diapositive 14&quot;/&gt;&lt;property id=&quot;20307&quot; value=&quot;284&quot;/&gt;&lt;/object&gt;&lt;object type=&quot;3&quot; unique_id=&quot;14331&quot;&gt;&lt;property id=&quot;20148&quot; value=&quot;5&quot;/&gt;&lt;property id=&quot;20300&quot; value=&quot;Diapositive 15&quot;/&gt;&lt;property id=&quot;20307&quot; value=&quot;285&quot;/&gt;&lt;/object&gt;&lt;object type=&quot;3&quot; unique_id=&quot;14386&quot;&gt;&lt;property id=&quot;20148&quot; value=&quot;5&quot;/&gt;&lt;property id=&quot;20300&quot; value=&quot;Diapositive 10&quot;/&gt;&lt;property id=&quot;20307&quot; value=&quot;286&quot;/&gt;&lt;/object&gt;&lt;object type=&quot;3&quot; unique_id=&quot;14448&quot;&gt;&lt;property id=&quot;20148&quot; value=&quot;5&quot;/&gt;&lt;property id=&quot;20300&quot; value=&quot;Diapositive 4&quot;/&gt;&lt;property id=&quot;20307&quot; value=&quot;287&quot;/&gt;&lt;/object&gt;&lt;/object&gt;&lt;object type=&quot;8&quot; unique_id=&quot;10016&quot;&gt;&lt;/object&gt;&lt;object type=&quot;4&quot; unique_id=&quot;13231&quot;&gt;&lt;/object&gt;&lt;object type=&quot;10&quot; unique_id=&quot;13232&quot;&gt;&lt;object type=&quot;11&quot; unique_id=&quot;13233&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5&quot;/&gt;&lt;lineCharCount val=&quot;1&quot;/&gt;&lt;lineCharCount val=&quot;2&quot;/&gt;&lt;lineCharCount val=&quot;1&quot;/&gt;&lt;lineCharCount val=&quot;1&quot;/&gt;&lt;/TableIndex&gt;&lt;/ShapeTextInfo&gt;"/>
  <p:tag name="HTML_SHAPEINFO" val="&lt;ThreeDShapeInfo&gt;&lt;uuid val=&quot;&quot;/&gt;&lt;isInvalidForFieldText val=&quot;0&quot;/&gt;&lt;Image&gt;&lt;filename val=&quot;C:\Users\elias\AppData\Local\Temp\~Ca21AB\data\asimages\{5678F17E-0BDD-4961-9384-421AF1674FF3}_1.png&quot;/&gt;&lt;left val=&quot;89&quot;/&gt;&lt;top val=&quot;78&quot;/&gt;&lt;width val=&quot;742&quot;/&gt;&lt;height val=&quot;141&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3&quot;/&gt;&lt;/TableIndex&gt;&lt;/ShapeTextInfo&gt;"/>
  <p:tag name="HTML_SHAPEINFO" val="&lt;ThreeDShapeInfo&gt;&lt;uuid val=&quot;&quot;/&gt;&lt;isInvalidForFieldText val=&quot;0&quot;/&gt;&lt;Image&gt;&lt;filename val=&quot;C:\Users\elias\AppData\Local\Temp\~Ca21AB\data\asimages\{2EC4DDC0-49D7-4408-B860-017EB8AECE45}_3.png&quot;/&gt;&lt;left val=&quot;110&quot;/&gt;&lt;top val=&quot;80&quot;/&gt;&lt;width val=&quot;598&quot;/&gt;&lt;height val=&quot;3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6&quot;/&gt;&lt;/TableIndex&gt;&lt;/ShapeTextInfo&gt;"/>
  <p:tag name="PRESENTER_SHAPEINFO" val="&lt;ThreeDShapeInfo&gt;&lt;uuid val=&quot;{1283DB4F-E2B8-4E6C-8CAB-D5EC77A44A70}&quot;/&gt;&lt;isInvalidForFieldText val=&quot;0&quot;/&gt;&lt;Image&gt;&lt;filename val=&quot;C:\Users\elias\AppData\Local\Temp\~Ca21AB\data\asimages\{1283DB4F-E2B8-4E6C-8CAB-D5EC77A44A70}_2.png&quot;/&gt;&lt;left val=&quot;63&quot;/&gt;&lt;top val=&quot;-10&quot;/&gt;&lt;width val=&quot;897&quot;/&gt;&lt;height val=&quot;81&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1&quot;/&gt;&lt;lineCharCount val=&quot;52&quot;/&gt;&lt;lineCharCount val=&quot;25&quot;/&gt;&lt;/TableIndex&gt;&lt;/ShapeTextInfo&gt;"/>
  <p:tag name="HTML_SHAPEINFO" val="&lt;ThreeDShapeInfo&gt;&lt;uuid val=&quot;&quot;/&gt;&lt;isInvalidForFieldText val=&quot;0&quot;/&gt;&lt;Image&gt;&lt;filename val=&quot;C:\Users\elias\AppData\Local\Temp\~Ca21AB\data\asimages\{FB0AB083-69F7-489F-AD0B-FF51D40E01CA}_2.png&quot;/&gt;&lt;left val=&quot;84&quot;/&gt;&lt;top val=&quot;374&quot;/&gt;&lt;width val=&quot;466&quot;/&gt;&lt;height val=&quot;91&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1&quot;/&gt;&lt;lineCharCount val=&quot;25&quot;/&gt;&lt;lineCharCount val=&quot;44&quot;/&gt;&lt;lineCharCount val=&quot;41&quot;/&gt;&lt;lineCharCount val=&quot;48&quot;/&gt;&lt;lineCharCount val=&quot;13&quot;/&gt;&lt;lineCharCount val=&quot;53&quot;/&gt;&lt;lineCharCount val=&quot;53&quot;/&gt;&lt;lineCharCount val=&quot;50&quot;/&gt;&lt;/TableIndex&gt;&lt;/ShapeTextInfo&gt;"/>
  <p:tag name="HTML_SHAPEINFO" val="&lt;ThreeDShapeInfo&gt;&lt;uuid val=&quot;&quot;/&gt;&lt;isInvalidForFieldText val=&quot;0&quot;/&gt;&lt;Image&gt;&lt;filename val=&quot;C:\Users\elias\AppData\Local\Temp\~Ca21AB\data\asimages\{3A4EB866-7E83-4AEA-8EC7-EF95F930A0D1}_2.png&quot;/&gt;&lt;left val=&quot;85&quot;/&gt;&lt;top val=&quot;71&quot;/&gt;&lt;width val=&quot;465&quot;/&gt;&lt;height val=&quot;241&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1&quot;/&gt;&lt;lineCharCount val=&quot;52&quot;/&gt;&lt;lineCharCount val=&quot;25&quot;/&gt;&lt;/TableIndex&gt;&lt;/ShapeTextInfo&gt;"/>
  <p:tag name="HTML_SHAPEINFO" val="&lt;ThreeDShapeInfo&gt;&lt;uuid val=&quot;&quot;/&gt;&lt;isInvalidForFieldText val=&quot;0&quot;/&gt;&lt;Image&gt;&lt;filename val=&quot;C:\Users\elias\AppData\Local\Temp\~Ca21AB\data\asimages\{FB0AB083-69F7-489F-AD0B-FF51D40E01CA}_2.png&quot;/&gt;&lt;left val=&quot;84&quot;/&gt;&lt;top val=&quot;374&quot;/&gt;&lt;width val=&quot;466&quot;/&gt;&lt;height val=&quot;91&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9&quot;/&gt;&lt;lineCharCount val=&quot;16&quot;/&gt;&lt;lineCharCount val=&quot;17&quot;/&gt;&lt;lineCharCount val=&quot;17&quot;/&gt;&lt;lineCharCount val=&quot;16&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3&quot;/&gt;&lt;/TableIndex&gt;&lt;/ShapeTextInfo&gt;"/>
  <p:tag name="HTML_SHAPEINFO" val="&lt;ThreeDShapeInfo&gt;&lt;uuid val=&quot;&quot;/&gt;&lt;isInvalidForFieldText val=&quot;0&quot;/&gt;&lt;Image&gt;&lt;filename val=&quot;C:\Users\elias\AppData\Local\Temp\~Ca21AB\data\asimages\{2EC4DDC0-49D7-4408-B860-017EB8AECE45}_3.png&quot;/&gt;&lt;left val=&quot;110&quot;/&gt;&lt;top val=&quot;80&quot;/&gt;&lt;width val=&quot;598&quot;/&gt;&lt;height val=&quot;3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3&quot;/&gt;&lt;/TableIndex&gt;&lt;/ShapeTextInfo&gt;"/>
  <p:tag name="HTML_SHAPEINFO" val="&lt;ThreeDShapeInfo&gt;&lt;uuid val=&quot;&quot;/&gt;&lt;isInvalidForFieldText val=&quot;0&quot;/&gt;&lt;Image&gt;&lt;filename val=&quot;C:\Users\elias\AppData\Local\Temp\~Ca21AB\data\asimages\{2EC4DDC0-49D7-4408-B860-017EB8AECE45}_3.png&quot;/&gt;&lt;left val=&quot;110&quot;/&gt;&lt;top val=&quot;80&quot;/&gt;&lt;width val=&quot;598&quot;/&gt;&lt;height val=&quot;3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B6CA3F4F-47D3-49D5-BEE4-3AA7DFA26B66}&quot;/&gt;&lt;isInvalidForFieldText val=&quot;0&quot;/&gt;&lt;Image&gt;&lt;filename val=&quot;C:\Users\elias\AppData\Local\Temp\~Ca21AB\data\asimages\{B6CA3F4F-47D3-49D5-BEE4-3AA7DFA26B66}_3.png&quot;/&gt;&lt;left val=&quot;63&quot;/&gt;&lt;top val=&quot;-10&quot;/&gt;&lt;width val=&quot;897&quot;/&gt;&lt;height val=&quot;81&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PRESENTER_SHAPEINFO" val="&lt;ThreeDShapeInfo&gt;&lt;uuid val=&quot;{F64455F9-384A-41FB-A4B5-063FBA4DD5B0}&quot;/&gt;&lt;isInvalidForFieldText val=&quot;0&quot;/&gt;&lt;Image&gt;&lt;filename val=&quot;C:\Users\elias\AppData\Local\Temp\~Ca21AB\data\asimages\{F64455F9-384A-41FB-A4B5-063FBA4DD5B0}_4.png&quot;/&gt;&lt;left val=&quot;63&quot;/&gt;&lt;top val=&quot;-10&quot;/&gt;&lt;width val=&quot;897&quot;/&gt;&lt;height val=&quot;81&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1&quot;/&gt;&lt;lineCharCount val=&quot;17&quot;/&gt;&lt;lineCharCount val=&quot;15&quot;/&gt;&lt;lineCharCount val=&quot;13&quot;/&gt;&lt;/TableIndex&gt;&lt;/ShapeTextInfo&gt;"/>
  <p:tag name="PRESENTER_SHAPEINFO" val="&lt;ThreeDShapeInfo&gt;&lt;uuid val=&quot;{B5E00413-A9E0-4D48-BFF8-C7DFF913A9DF}&quot;/&gt;&lt;isInvalidForFieldText val=&quot;0&quot;/&gt;&lt;Image&gt;&lt;filename val=&quot;C:\Users\elias\AppData\Local\Temp\~Ca21AB\data\asimages\{B5E00413-A9E0-4D48-BFF8-C7DFF913A9DF}_4.png&quot;/&gt;&lt;left val=&quot;492&quot;/&gt;&lt;top val=&quot;198&quot;/&gt;&lt;width val=&quot;161&quot;/&gt;&lt;height val=&quot;19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4&quot;/&gt;&lt;lineCharCount val=&quot;17&quot;/&gt;&lt;lineCharCount val=&quot;17&quot;/&gt;&lt;lineCharCount val=&quot;14&quot;/&gt;&lt;/TableIndex&gt;&lt;/ShapeTextInfo&gt;"/>
  <p:tag name="PRESENTER_SHAPEINFO" val="&lt;ThreeDShapeInfo&gt;&lt;uuid val=&quot;{017F1271-FF38-408C-AA7B-F3D6322C57F1}&quot;/&gt;&lt;isInvalidForFieldText val=&quot;0&quot;/&gt;&lt;Image&gt;&lt;filename val=&quot;C:\Users\elias\AppData\Local\Temp\~Ca21AB\data\asimages\{017F1271-FF38-408C-AA7B-F3D6322C57F1}_4.png&quot;/&gt;&lt;left val=&quot;302&quot;/&gt;&lt;top val=&quot;196&quot;/&gt;&lt;width val=&quot;167&quot;/&gt;&lt;height val=&quot;192&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95922D97-1C3F-4197-85C7-D87022DA7C60}&quot;/&gt;&lt;isInvalidForFieldText val=&quot;0&quot;/&gt;&lt;Image&gt;&lt;filename val=&quot;C:\Users\elias\AppData\Local\Temp\~Ca21AB\data\asimages\{95922D97-1C3F-4197-85C7-D87022DA7C60}_4.png&quot;/&gt;&lt;left val=&quot;133&quot;/&gt;&lt;top val=&quot;128&quot;/&gt;&lt;width val=&quot;91&quot;/&gt;&lt;height val=&quot;58&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34DBFBBE-DA1F-498B-94F8-3630134A1FC6}&quot;/&gt;&lt;isInvalidForFieldText val=&quot;0&quot;/&gt;&lt;Image&gt;&lt;filename val=&quot;C:\Users\elias\AppData\Local\Temp\~Ca21AB\data\asimages\{34DBFBBE-DA1F-498B-94F8-3630134A1FC6}_4.png&quot;/&gt;&lt;left val=&quot;339&quot;/&gt;&lt;top val=&quot;128&quot;/&gt;&lt;width val=&quot;91&quot;/&gt;&lt;height val=&quot;58&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E9F3E665-4034-402A-8777-9DD11FE70F2C}&quot;/&gt;&lt;isInvalidForFieldText val=&quot;0&quot;/&gt;&lt;Image&gt;&lt;filename val=&quot;C:\Users\elias\AppData\Local\Temp\~Ca21AB\data\asimages\{E9F3E665-4034-402A-8777-9DD11FE70F2C}_4.png&quot;/&gt;&lt;left val=&quot;528&quot;/&gt;&lt;top val=&quot;129&quot;/&gt;&lt;width val=&quot;91&quot;/&gt;&lt;height val=&quot;58&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6BB287AB-C23F-4D06-A745-BDC848592EA3}&quot;/&gt;&lt;isInvalidForFieldText val=&quot;0&quot;/&gt;&lt;Image&gt;&lt;filename val=&quot;C:\Users\elias\AppData\Local\Temp\~Ca21AB\data\asimages\{6BB287AB-C23F-4D06-A745-BDC848592EA3}_4.png&quot;/&gt;&lt;left val=&quot;721&quot;/&gt;&lt;top val=&quot;128&quot;/&gt;&lt;width val=&quot;91&quot;/&gt;&lt;height val=&quot;58&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1&quot;/&gt;&lt;lineCharCount val=&quot;17&quot;/&gt;&lt;lineCharCount val=&quot;15&quot;/&gt;&lt;lineCharCount val=&quot;13&quot;/&gt;&lt;/TableIndex&gt;&lt;/ShapeTextInfo&gt;"/>
  <p:tag name="PRESENTER_SHAPEINFO" val="&lt;ThreeDShapeInfo&gt;&lt;uuid val=&quot;{B5E00413-A9E0-4D48-BFF8-C7DFF913A9DF}&quot;/&gt;&lt;isInvalidForFieldText val=&quot;0&quot;/&gt;&lt;Image&gt;&lt;filename val=&quot;C:\Users\elias\AppData\Local\Temp\~Ca21AB\data\asimages\{B5E00413-A9E0-4D48-BFF8-C7DFF913A9DF}_4.png&quot;/&gt;&lt;left val=&quot;492&quot;/&gt;&lt;top val=&quot;198&quot;/&gt;&lt;width val=&quot;161&quot;/&gt;&lt;height val=&quot;190&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4&quot;/&gt;&lt;lineCharCount val=&quot;17&quot;/&gt;&lt;lineCharCount val=&quot;17&quot;/&gt;&lt;lineCharCount val=&quot;14&quot;/&gt;&lt;/TableIndex&gt;&lt;/ShapeTextInfo&gt;"/>
  <p:tag name="PRESENTER_SHAPEINFO" val="&lt;ThreeDShapeInfo&gt;&lt;uuid val=&quot;{017F1271-FF38-408C-AA7B-F3D6322C57F1}&quot;/&gt;&lt;isInvalidForFieldText val=&quot;0&quot;/&gt;&lt;Image&gt;&lt;filename val=&quot;C:\Users\elias\AppData\Local\Temp\~Ca21AB\data\asimages\{017F1271-FF38-408C-AA7B-F3D6322C57F1}_4.png&quot;/&gt;&lt;left val=&quot;302&quot;/&gt;&lt;top val=&quot;196&quot;/&gt;&lt;width val=&quot;167&quot;/&gt;&lt;height val=&quot;192&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F8AB793E-13E4-4685-BE02-0D6764BB3A25}&quot;/&gt;&lt;isInvalidForFieldText val=&quot;0&quot;/&gt;&lt;Image&gt;&lt;filename val=&quot;C:\Users\elias\AppData\Local\Temp\~Ca21AB\data\asimages\{F8AB793E-13E4-4685-BE02-0D6764BB3A25}_6.png&quot;/&gt;&lt;left val=&quot;63&quot;/&gt;&lt;top val=&quot;-10&quot;/&gt;&lt;width val=&quot;897&quot;/&gt;&lt;height val=&quot;81&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INFO" val="&lt;ThreeDShapeInfo&gt;&lt;uuid val=&quot;{6F796B70-DA23-41F3-A721-E6082061DBAE}&quot;/&gt;&lt;isInvalidForFieldText val=&quot;1&quot;/&gt;&lt;Image&gt;&lt;filename val=&quot;C:\Users\elias\AppData\Local\Temp\~Ca21AB\data\asimages\{6F796B70-DA23-41F3-A721-E6082061DBAE}_6.png&quot;/&gt;&lt;left val=&quot;61&quot;/&gt;&lt;top val=&quot;63&quot;/&gt;&lt;width val=&quot;899&quot;/&gt;&lt;height val=&quot;468&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0&quot;/&gt;&lt;lineCharCount val=&quot;12&quot;/&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6&quot;/&gt;&lt;lineCharCount val=&quot;13&quot;/&gt;&lt;lineCharCount val=&quot;13&quot;/&gt;&lt;lineCharCount val=&quot;19&quot;/&gt;&lt;lineCharCount val=&quot;23&quot;/&gt;&lt;/TableIndex&gt;&lt;/ShapeText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1&quot;/&gt;&lt;lineCharCount val=&quot;6&quot;/&gt;&lt;lineCharCount val=&quot;17&quot;/&gt;&lt;lineCharCount val=&quot;19&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3&quot;/&gt;&lt;lineCharCount val=&quot;13&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4&quot;/&gt;&lt;lineCharCount val=&quot;13&quot;/&gt;&lt;lineCharCount val=&quot;8&quot;/&gt;&lt;lineCharCount val=&quot;13&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11&quot;/&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0&quot;/&gt;&lt;lineCharCount val=&quot;11&quot;/&gt;&lt;lineCharCount val=&quot;8&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3&quot;/&gt;&lt;lineCharCount val=&quot;11&quot;/&gt;&lt;/TableIndex&gt;&lt;/ShapeTextInfo&gt;"/>
</p:tagLst>
</file>

<file path=ppt/tags/tag88.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9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96.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0.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4.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5.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4.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5.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6.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7.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8.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9.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Props1.xml><?xml version="1.0" encoding="utf-8"?>
<ds:datastoreItem xmlns:ds="http://schemas.openxmlformats.org/officeDocument/2006/customXml" ds:itemID="{9201E56F-E56C-4628-9EC8-8F18A8EA8F6B}">
  <ds:schemaRefs>
    <ds:schemaRef ds:uri="http://schemas.microsoft.com/edu/athena"/>
  </ds:schemaRefs>
</ds:datastoreItem>
</file>

<file path=customXml/itemProps10.xml><?xml version="1.0" encoding="utf-8"?>
<ds:datastoreItem xmlns:ds="http://schemas.openxmlformats.org/officeDocument/2006/customXml" ds:itemID="{3844D0FC-DACC-4924-B9B6-E8A83404F883}">
  <ds:schemaRefs>
    <ds:schemaRef ds:uri="http://schemas.microsoft.com/edu/athena"/>
  </ds:schemaRefs>
</ds:datastoreItem>
</file>

<file path=customXml/itemProps11.xml><?xml version="1.0" encoding="utf-8"?>
<ds:datastoreItem xmlns:ds="http://schemas.openxmlformats.org/officeDocument/2006/customXml" ds:itemID="{A8522AE3-52AE-4221-B1D0-480093CD5906}">
  <ds:schemaRefs>
    <ds:schemaRef ds:uri="http://schemas.microsoft.com/edu/athena"/>
  </ds:schemaRefs>
</ds:datastoreItem>
</file>

<file path=customXml/itemProps12.xml><?xml version="1.0" encoding="utf-8"?>
<ds:datastoreItem xmlns:ds="http://schemas.openxmlformats.org/officeDocument/2006/customXml" ds:itemID="{F7E41E74-D2F4-41BD-9E6A-DDE703677C62}">
  <ds:schemaRefs>
    <ds:schemaRef ds:uri="http://schemas.microsoft.com/edu/athena"/>
  </ds:schemaRefs>
</ds:datastoreItem>
</file>

<file path=customXml/itemProps13.xml><?xml version="1.0" encoding="utf-8"?>
<ds:datastoreItem xmlns:ds="http://schemas.openxmlformats.org/officeDocument/2006/customXml" ds:itemID="{BD35C2B3-2F3A-4CD2-AB29-23D6B1216E9E}">
  <ds:schemaRefs>
    <ds:schemaRef ds:uri="http://schemas.microsoft.com/edu/athena"/>
  </ds:schemaRefs>
</ds:datastoreItem>
</file>

<file path=customXml/itemProps14.xml><?xml version="1.0" encoding="utf-8"?>
<ds:datastoreItem xmlns:ds="http://schemas.openxmlformats.org/officeDocument/2006/customXml" ds:itemID="{570C4782-F267-4951-B0E1-40E6CF526638}">
  <ds:schemaRefs>
    <ds:schemaRef ds:uri="http://schemas.microsoft.com/edu/athena"/>
  </ds:schemaRefs>
</ds:datastoreItem>
</file>

<file path=customXml/itemProps15.xml><?xml version="1.0" encoding="utf-8"?>
<ds:datastoreItem xmlns:ds="http://schemas.openxmlformats.org/officeDocument/2006/customXml" ds:itemID="{4BBBC8E2-1992-4818-A2C7-C192E77CE4F3}">
  <ds:schemaRefs>
    <ds:schemaRef ds:uri="http://schemas.microsoft.com/edu/athena"/>
  </ds:schemaRefs>
</ds:datastoreItem>
</file>

<file path=customXml/itemProps2.xml><?xml version="1.0" encoding="utf-8"?>
<ds:datastoreItem xmlns:ds="http://schemas.openxmlformats.org/officeDocument/2006/customXml" ds:itemID="{CE001092-B8F0-4B10-BEC6-925A4A3C1E07}">
  <ds:schemaRefs>
    <ds:schemaRef ds:uri="http://schemas.microsoft.com/edu/athena"/>
  </ds:schemaRefs>
</ds:datastoreItem>
</file>

<file path=customXml/itemProps3.xml><?xml version="1.0" encoding="utf-8"?>
<ds:datastoreItem xmlns:ds="http://schemas.openxmlformats.org/officeDocument/2006/customXml" ds:itemID="{F43A042D-4447-4777-B30E-C035853708C5}">
  <ds:schemaRefs>
    <ds:schemaRef ds:uri="http://schemas.microsoft.com/edu/athena"/>
  </ds:schemaRefs>
</ds:datastoreItem>
</file>

<file path=customXml/itemProps4.xml><?xml version="1.0" encoding="utf-8"?>
<ds:datastoreItem xmlns:ds="http://schemas.openxmlformats.org/officeDocument/2006/customXml" ds:itemID="{C4D356E4-668C-41BD-91FE-ED825DE21B47}">
  <ds:schemaRefs>
    <ds:schemaRef ds:uri="http://schemas.microsoft.com/edu/athena"/>
  </ds:schemaRefs>
</ds:datastoreItem>
</file>

<file path=customXml/itemProps5.xml><?xml version="1.0" encoding="utf-8"?>
<ds:datastoreItem xmlns:ds="http://schemas.openxmlformats.org/officeDocument/2006/customXml" ds:itemID="{AD358B3C-5D48-4A44-ADA0-6CD3437967B4}">
  <ds:schemaRefs>
    <ds:schemaRef ds:uri="http://schemas.microsoft.com/edu/athena"/>
  </ds:schemaRefs>
</ds:datastoreItem>
</file>

<file path=customXml/itemProps6.xml><?xml version="1.0" encoding="utf-8"?>
<ds:datastoreItem xmlns:ds="http://schemas.openxmlformats.org/officeDocument/2006/customXml" ds:itemID="{9FF5876B-E0E5-4057-972B-1553F9FE7283}">
  <ds:schemaRefs>
    <ds:schemaRef ds:uri="http://schemas.microsoft.com/edu/athena"/>
  </ds:schemaRefs>
</ds:datastoreItem>
</file>

<file path=customXml/itemProps7.xml><?xml version="1.0" encoding="utf-8"?>
<ds:datastoreItem xmlns:ds="http://schemas.openxmlformats.org/officeDocument/2006/customXml" ds:itemID="{11894D52-1A21-4D58-A798-6D524D8D0BAD}">
  <ds:schemaRefs>
    <ds:schemaRef ds:uri="http://schemas.microsoft.com/edu/athena"/>
  </ds:schemaRefs>
</ds:datastoreItem>
</file>

<file path=customXml/itemProps8.xml><?xml version="1.0" encoding="utf-8"?>
<ds:datastoreItem xmlns:ds="http://schemas.openxmlformats.org/officeDocument/2006/customXml" ds:itemID="{3BD676CC-4CF7-427F-AFA6-3720F3E646D9}">
  <ds:schemaRefs>
    <ds:schemaRef ds:uri="http://schemas.microsoft.com/edu/athena"/>
  </ds:schemaRefs>
</ds:datastoreItem>
</file>

<file path=customXml/itemProps9.xml><?xml version="1.0" encoding="utf-8"?>
<ds:datastoreItem xmlns:ds="http://schemas.openxmlformats.org/officeDocument/2006/customXml" ds:itemID="{C914A5D1-94BC-42E8-A2A4-22D3865251A7}">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21580</TotalTime>
  <Words>1095</Words>
  <Application>Microsoft Office PowerPoint</Application>
  <PresentationFormat>Grand écran</PresentationFormat>
  <Paragraphs>184</Paragraphs>
  <Slides>15</Slides>
  <Notes>15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15</vt:i4>
      </vt:variant>
    </vt:vector>
  </HeadingPairs>
  <TitlesOfParts>
    <vt:vector size="23" baseType="lpstr">
      <vt:lpstr>Arial</vt:lpstr>
      <vt:lpstr>Arial Narrow</vt:lpstr>
      <vt:lpstr>Calibri</vt:lpstr>
      <vt:lpstr>Calibri Light</vt:lpstr>
      <vt:lpstr>ＭＳ Ｐゴシック</vt:lpstr>
      <vt:lpstr>Times New Roman</vt:lpstr>
      <vt:lpstr>Wingdings 2</vt:lpstr>
      <vt:lpstr>HDOfficeLightV0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 connaissances</dc:title>
  <dc:creator>Elias BAZAH</dc:creator>
  <cp:lastModifiedBy>Elias BAZAH</cp:lastModifiedBy>
  <cp:revision>270</cp:revision>
  <dcterms:created xsi:type="dcterms:W3CDTF">2014-12-17T10:41:27Z</dcterms:created>
  <dcterms:modified xsi:type="dcterms:W3CDTF">2016-01-21T14:00:33Z</dcterms:modified>
</cp:coreProperties>
</file>