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Masters/slideMaster33.xml" ContentType="application/vnd.openxmlformats-officedocument.presentationml.slideMaster+xml"/>
  <Override PartName="/ppt/slideMasters/slideMaster34.xml" ContentType="application/vnd.openxmlformats-officedocument.presentationml.slideMaster+xml"/>
  <Override PartName="/ppt/slideMasters/slideMaster35.xml" ContentType="application/vnd.openxmlformats-officedocument.presentationml.slideMaster+xml"/>
  <Override PartName="/ppt/slideMasters/slideMaster36.xml" ContentType="application/vnd.openxmlformats-officedocument.presentationml.slideMaster+xml"/>
  <Override PartName="/ppt/slideMasters/slideMaster37.xml" ContentType="application/vnd.openxmlformats-officedocument.presentationml.slideMaster+xml"/>
  <Override PartName="/ppt/slideMasters/slideMaster38.xml" ContentType="application/vnd.openxmlformats-officedocument.presentationml.slideMaster+xml"/>
  <Override PartName="/ppt/slideMasters/slideMaster39.xml" ContentType="application/vnd.openxmlformats-officedocument.presentationml.slideMaster+xml"/>
  <Override PartName="/ppt/slideMasters/slideMaster40.xml" ContentType="application/vnd.openxmlformats-officedocument.presentationml.slideMaster+xml"/>
  <Override PartName="/ppt/slideMasters/slideMaster41.xml" ContentType="application/vnd.openxmlformats-officedocument.presentationml.slideMaster+xml"/>
  <Override PartName="/ppt/slideMasters/slideMaster42.xml" ContentType="application/vnd.openxmlformats-officedocument.presentationml.slideMaster+xml"/>
  <Override PartName="/ppt/slideMasters/slideMaster43.xml" ContentType="application/vnd.openxmlformats-officedocument.presentationml.slideMaster+xml"/>
  <Override PartName="/ppt/slideMasters/slideMaster44.xml" ContentType="application/vnd.openxmlformats-officedocument.presentationml.slideMaster+xml"/>
  <Override PartName="/ppt/slideMasters/slideMaster4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theme/theme20.xml" ContentType="application/vnd.openxmlformats-officedocument.theme+xml"/>
  <Override PartName="/ppt/theme/theme21.xml" ContentType="application/vnd.openxmlformats-officedocument.theme+xml"/>
  <Override PartName="/ppt/theme/theme22.xml" ContentType="application/vnd.openxmlformats-officedocument.theme+xml"/>
  <Override PartName="/ppt/theme/theme23.xml" ContentType="application/vnd.openxmlformats-officedocument.theme+xml"/>
  <Override PartName="/ppt/theme/theme24.xml" ContentType="application/vnd.openxmlformats-officedocument.theme+xml"/>
  <Override PartName="/ppt/theme/theme25.xml" ContentType="application/vnd.openxmlformats-officedocument.theme+xml"/>
  <Override PartName="/ppt/theme/theme26.xml" ContentType="application/vnd.openxmlformats-officedocument.theme+xml"/>
  <Override PartName="/ppt/theme/theme27.xml" ContentType="application/vnd.openxmlformats-officedocument.theme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heme/theme31.xml" ContentType="application/vnd.openxmlformats-officedocument.theme+xml"/>
  <Override PartName="/ppt/theme/theme32.xml" ContentType="application/vnd.openxmlformats-officedocument.theme+xml"/>
  <Override PartName="/ppt/theme/theme33.xml" ContentType="application/vnd.openxmlformats-officedocument.theme+xml"/>
  <Override PartName="/ppt/theme/theme34.xml" ContentType="application/vnd.openxmlformats-officedocument.theme+xml"/>
  <Override PartName="/ppt/theme/theme35.xml" ContentType="application/vnd.openxmlformats-officedocument.theme+xml"/>
  <Override PartName="/ppt/theme/theme36.xml" ContentType="application/vnd.openxmlformats-officedocument.theme+xml"/>
  <Override PartName="/ppt/theme/theme37.xml" ContentType="application/vnd.openxmlformats-officedocument.theme+xml"/>
  <Override PartName="/ppt/theme/theme38.xml" ContentType="application/vnd.openxmlformats-officedocument.theme+xml"/>
  <Override PartName="/ppt/theme/theme39.xml" ContentType="application/vnd.openxmlformats-officedocument.theme+xml"/>
  <Override PartName="/ppt/theme/theme40.xml" ContentType="application/vnd.openxmlformats-officedocument.theme+xml"/>
  <Override PartName="/ppt/theme/theme41.xml" ContentType="application/vnd.openxmlformats-officedocument.theme+xml"/>
  <Override PartName="/ppt/theme/theme42.xml" ContentType="application/vnd.openxmlformats-officedocument.theme+xml"/>
  <Override PartName="/ppt/theme/theme43.xml" ContentType="application/vnd.openxmlformats-officedocument.theme+xml"/>
  <Override PartName="/ppt/theme/theme44.xml" ContentType="application/vnd.openxmlformats-officedocument.theme+xml"/>
  <Override PartName="/ppt/theme/theme45.xml" ContentType="application/vnd.openxmlformats-officedocument.theme+xml"/>
  <Override PartName="/ppt/theme/theme4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  <p:sldMasterId id="2147483674" r:id="rId3"/>
    <p:sldMasterId id="2147483687" r:id="rId4"/>
    <p:sldMasterId id="2147483688" r:id="rId5"/>
    <p:sldMasterId id="2147483689" r:id="rId6"/>
    <p:sldMasterId id="2147483690" r:id="rId7"/>
    <p:sldMasterId id="2147483691" r:id="rId8"/>
    <p:sldMasterId id="2147483692" r:id="rId9"/>
    <p:sldMasterId id="2147483693" r:id="rId10"/>
    <p:sldMasterId id="2147483694" r:id="rId11"/>
    <p:sldMasterId id="2147483695" r:id="rId12"/>
    <p:sldMasterId id="2147483696" r:id="rId13"/>
    <p:sldMasterId id="2147483697" r:id="rId14"/>
    <p:sldMasterId id="2147483698" r:id="rId15"/>
    <p:sldMasterId id="2147483699" r:id="rId16"/>
    <p:sldMasterId id="2147483700" r:id="rId17"/>
    <p:sldMasterId id="2147483701" r:id="rId18"/>
    <p:sldMasterId id="2147483702" r:id="rId19"/>
    <p:sldMasterId id="2147483703" r:id="rId20"/>
    <p:sldMasterId id="2147483704" r:id="rId21"/>
    <p:sldMasterId id="2147483705" r:id="rId22"/>
    <p:sldMasterId id="2147483706" r:id="rId23"/>
    <p:sldMasterId id="2147483707" r:id="rId24"/>
    <p:sldMasterId id="2147483708" r:id="rId25"/>
    <p:sldMasterId id="2147483709" r:id="rId26"/>
    <p:sldMasterId id="2147483710" r:id="rId27"/>
    <p:sldMasterId id="2147483711" r:id="rId28"/>
    <p:sldMasterId id="2147483712" r:id="rId29"/>
    <p:sldMasterId id="2147483713" r:id="rId30"/>
    <p:sldMasterId id="2147483714" r:id="rId31"/>
    <p:sldMasterId id="2147483715" r:id="rId32"/>
    <p:sldMasterId id="2147483716" r:id="rId33"/>
    <p:sldMasterId id="2147483717" r:id="rId34"/>
    <p:sldMasterId id="2147483718" r:id="rId35"/>
    <p:sldMasterId id="2147483719" r:id="rId36"/>
    <p:sldMasterId id="2147483720" r:id="rId37"/>
    <p:sldMasterId id="2147483721" r:id="rId38"/>
    <p:sldMasterId id="2147483722" r:id="rId39"/>
    <p:sldMasterId id="2147483723" r:id="rId40"/>
    <p:sldMasterId id="2147483724" r:id="rId41"/>
    <p:sldMasterId id="2147483725" r:id="rId42"/>
    <p:sldMasterId id="2147483726" r:id="rId43"/>
    <p:sldMasterId id="2147483727" r:id="rId44"/>
    <p:sldMasterId id="2147483728" r:id="rId45"/>
  </p:sldMasterIdLst>
  <p:notesMasterIdLst>
    <p:notesMasterId r:id="rId93"/>
  </p:notesMasterIdLst>
  <p:sldIdLst>
    <p:sldId id="302" r:id="rId46"/>
    <p:sldId id="301" r:id="rId47"/>
    <p:sldId id="257" r:id="rId48"/>
    <p:sldId id="258" r:id="rId49"/>
    <p:sldId id="259" r:id="rId50"/>
    <p:sldId id="260" r:id="rId51"/>
    <p:sldId id="261" r:id="rId52"/>
    <p:sldId id="262" r:id="rId53"/>
    <p:sldId id="263" r:id="rId54"/>
    <p:sldId id="264" r:id="rId55"/>
    <p:sldId id="265" r:id="rId56"/>
    <p:sldId id="266" r:id="rId57"/>
    <p:sldId id="267" r:id="rId58"/>
    <p:sldId id="303" r:id="rId59"/>
    <p:sldId id="268" r:id="rId60"/>
    <p:sldId id="269" r:id="rId61"/>
    <p:sldId id="270" r:id="rId62"/>
    <p:sldId id="271" r:id="rId63"/>
    <p:sldId id="272" r:id="rId64"/>
    <p:sldId id="273" r:id="rId65"/>
    <p:sldId id="274" r:id="rId66"/>
    <p:sldId id="275" r:id="rId67"/>
    <p:sldId id="276" r:id="rId68"/>
    <p:sldId id="277" r:id="rId69"/>
    <p:sldId id="278" r:id="rId70"/>
    <p:sldId id="279" r:id="rId71"/>
    <p:sldId id="280" r:id="rId72"/>
    <p:sldId id="281" r:id="rId73"/>
    <p:sldId id="282" r:id="rId74"/>
    <p:sldId id="283" r:id="rId75"/>
    <p:sldId id="284" r:id="rId76"/>
    <p:sldId id="285" r:id="rId77"/>
    <p:sldId id="286" r:id="rId78"/>
    <p:sldId id="287" r:id="rId79"/>
    <p:sldId id="288" r:id="rId80"/>
    <p:sldId id="289" r:id="rId81"/>
    <p:sldId id="290" r:id="rId82"/>
    <p:sldId id="291" r:id="rId83"/>
    <p:sldId id="292" r:id="rId84"/>
    <p:sldId id="293" r:id="rId85"/>
    <p:sldId id="294" r:id="rId86"/>
    <p:sldId id="295" r:id="rId87"/>
    <p:sldId id="296" r:id="rId88"/>
    <p:sldId id="297" r:id="rId89"/>
    <p:sldId id="298" r:id="rId90"/>
    <p:sldId id="299" r:id="rId91"/>
    <p:sldId id="300" r:id="rId92"/>
  </p:sldIdLst>
  <p:sldSz cx="12192000" cy="6858000"/>
  <p:notesSz cx="6858000" cy="9144000"/>
  <p:custDataLst>
    <p:tags r:id="rId94"/>
  </p:custData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1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26.xml"/><Relationship Id="rId21" Type="http://schemas.openxmlformats.org/officeDocument/2006/relationships/slideMaster" Target="slideMasters/slideMaster21.xml"/><Relationship Id="rId34" Type="http://schemas.openxmlformats.org/officeDocument/2006/relationships/slideMaster" Target="slideMasters/slideMaster34.xml"/><Relationship Id="rId42" Type="http://schemas.openxmlformats.org/officeDocument/2006/relationships/slideMaster" Target="slideMasters/slideMaster42.xml"/><Relationship Id="rId47" Type="http://schemas.openxmlformats.org/officeDocument/2006/relationships/slide" Target="slides/slide2.xml"/><Relationship Id="rId50" Type="http://schemas.openxmlformats.org/officeDocument/2006/relationships/slide" Target="slides/slide5.xml"/><Relationship Id="rId55" Type="http://schemas.openxmlformats.org/officeDocument/2006/relationships/slide" Target="slides/slide10.xml"/><Relationship Id="rId63" Type="http://schemas.openxmlformats.org/officeDocument/2006/relationships/slide" Target="slides/slide18.xml"/><Relationship Id="rId68" Type="http://schemas.openxmlformats.org/officeDocument/2006/relationships/slide" Target="slides/slide23.xml"/><Relationship Id="rId76" Type="http://schemas.openxmlformats.org/officeDocument/2006/relationships/slide" Target="slides/slide31.xml"/><Relationship Id="rId84" Type="http://schemas.openxmlformats.org/officeDocument/2006/relationships/slide" Target="slides/slide39.xml"/><Relationship Id="rId89" Type="http://schemas.openxmlformats.org/officeDocument/2006/relationships/slide" Target="slides/slide44.xml"/><Relationship Id="rId9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26.xml"/><Relationship Id="rId92" Type="http://schemas.openxmlformats.org/officeDocument/2006/relationships/slide" Target="slides/slide4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Master" Target="slideMasters/slideMaster29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Master" Target="slideMasters/slideMaster32.xml"/><Relationship Id="rId37" Type="http://schemas.openxmlformats.org/officeDocument/2006/relationships/slideMaster" Target="slideMasters/slideMaster37.xml"/><Relationship Id="rId40" Type="http://schemas.openxmlformats.org/officeDocument/2006/relationships/slideMaster" Target="slideMasters/slideMaster40.xml"/><Relationship Id="rId45" Type="http://schemas.openxmlformats.org/officeDocument/2006/relationships/slideMaster" Target="slideMasters/slideMaster45.xml"/><Relationship Id="rId53" Type="http://schemas.openxmlformats.org/officeDocument/2006/relationships/slide" Target="slides/slide8.xml"/><Relationship Id="rId58" Type="http://schemas.openxmlformats.org/officeDocument/2006/relationships/slide" Target="slides/slide13.xml"/><Relationship Id="rId66" Type="http://schemas.openxmlformats.org/officeDocument/2006/relationships/slide" Target="slides/slide21.xml"/><Relationship Id="rId74" Type="http://schemas.openxmlformats.org/officeDocument/2006/relationships/slide" Target="slides/slide29.xml"/><Relationship Id="rId79" Type="http://schemas.openxmlformats.org/officeDocument/2006/relationships/slide" Target="slides/slide34.xml"/><Relationship Id="rId87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16.xml"/><Relationship Id="rId82" Type="http://schemas.openxmlformats.org/officeDocument/2006/relationships/slide" Target="slides/slide37.xml"/><Relationship Id="rId90" Type="http://schemas.openxmlformats.org/officeDocument/2006/relationships/slide" Target="slides/slide45.xml"/><Relationship Id="rId95" Type="http://schemas.openxmlformats.org/officeDocument/2006/relationships/presProps" Target="pres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Master" Target="slideMasters/slideMaster30.xml"/><Relationship Id="rId35" Type="http://schemas.openxmlformats.org/officeDocument/2006/relationships/slideMaster" Target="slideMasters/slideMaster35.xml"/><Relationship Id="rId43" Type="http://schemas.openxmlformats.org/officeDocument/2006/relationships/slideMaster" Target="slideMasters/slideMaster43.xml"/><Relationship Id="rId48" Type="http://schemas.openxmlformats.org/officeDocument/2006/relationships/slide" Target="slides/slide3.xml"/><Relationship Id="rId56" Type="http://schemas.openxmlformats.org/officeDocument/2006/relationships/slide" Target="slides/slide11.xml"/><Relationship Id="rId64" Type="http://schemas.openxmlformats.org/officeDocument/2006/relationships/slide" Target="slides/slide19.xml"/><Relationship Id="rId69" Type="http://schemas.openxmlformats.org/officeDocument/2006/relationships/slide" Target="slides/slide24.xml"/><Relationship Id="rId77" Type="http://schemas.openxmlformats.org/officeDocument/2006/relationships/slide" Target="slides/slide32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6.xml"/><Relationship Id="rId72" Type="http://schemas.openxmlformats.org/officeDocument/2006/relationships/slide" Target="slides/slide27.xml"/><Relationship Id="rId80" Type="http://schemas.openxmlformats.org/officeDocument/2006/relationships/slide" Target="slides/slide35.xml"/><Relationship Id="rId85" Type="http://schemas.openxmlformats.org/officeDocument/2006/relationships/slide" Target="slides/slide40.xml"/><Relationship Id="rId93" Type="http://schemas.openxmlformats.org/officeDocument/2006/relationships/notesMaster" Target="notesMasters/notesMaster1.xml"/><Relationship Id="rId9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Master" Target="slideMasters/slideMaster33.xml"/><Relationship Id="rId38" Type="http://schemas.openxmlformats.org/officeDocument/2006/relationships/slideMaster" Target="slideMasters/slideMaster38.xml"/><Relationship Id="rId46" Type="http://schemas.openxmlformats.org/officeDocument/2006/relationships/slide" Target="slides/slide1.xml"/><Relationship Id="rId59" Type="http://schemas.openxmlformats.org/officeDocument/2006/relationships/slide" Target="slides/slide14.xml"/><Relationship Id="rId67" Type="http://schemas.openxmlformats.org/officeDocument/2006/relationships/slide" Target="slides/slide22.xml"/><Relationship Id="rId20" Type="http://schemas.openxmlformats.org/officeDocument/2006/relationships/slideMaster" Target="slideMasters/slideMaster20.xml"/><Relationship Id="rId41" Type="http://schemas.openxmlformats.org/officeDocument/2006/relationships/slideMaster" Target="slideMasters/slideMaster41.xml"/><Relationship Id="rId54" Type="http://schemas.openxmlformats.org/officeDocument/2006/relationships/slide" Target="slides/slide9.xml"/><Relationship Id="rId62" Type="http://schemas.openxmlformats.org/officeDocument/2006/relationships/slide" Target="slides/slide17.xml"/><Relationship Id="rId70" Type="http://schemas.openxmlformats.org/officeDocument/2006/relationships/slide" Target="slides/slide25.xml"/><Relationship Id="rId75" Type="http://schemas.openxmlformats.org/officeDocument/2006/relationships/slide" Target="slides/slide30.xml"/><Relationship Id="rId83" Type="http://schemas.openxmlformats.org/officeDocument/2006/relationships/slide" Target="slides/slide38.xml"/><Relationship Id="rId88" Type="http://schemas.openxmlformats.org/officeDocument/2006/relationships/slide" Target="slides/slide43.xml"/><Relationship Id="rId91" Type="http://schemas.openxmlformats.org/officeDocument/2006/relationships/slide" Target="slides/slide46.xml"/><Relationship Id="rId9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Master" Target="slideMasters/slideMaster28.xml"/><Relationship Id="rId36" Type="http://schemas.openxmlformats.org/officeDocument/2006/relationships/slideMaster" Target="slideMasters/slideMaster36.xml"/><Relationship Id="rId49" Type="http://schemas.openxmlformats.org/officeDocument/2006/relationships/slide" Target="slides/slide4.xml"/><Relationship Id="rId57" Type="http://schemas.openxmlformats.org/officeDocument/2006/relationships/slide" Target="slides/slide12.xml"/><Relationship Id="rId10" Type="http://schemas.openxmlformats.org/officeDocument/2006/relationships/slideMaster" Target="slideMasters/slideMaster10.xml"/><Relationship Id="rId31" Type="http://schemas.openxmlformats.org/officeDocument/2006/relationships/slideMaster" Target="slideMasters/slideMaster31.xml"/><Relationship Id="rId44" Type="http://schemas.openxmlformats.org/officeDocument/2006/relationships/slideMaster" Target="slideMasters/slideMaster44.xml"/><Relationship Id="rId52" Type="http://schemas.openxmlformats.org/officeDocument/2006/relationships/slide" Target="slides/slide7.xml"/><Relationship Id="rId60" Type="http://schemas.openxmlformats.org/officeDocument/2006/relationships/slide" Target="slides/slide15.xml"/><Relationship Id="rId65" Type="http://schemas.openxmlformats.org/officeDocument/2006/relationships/slide" Target="slides/slide20.xml"/><Relationship Id="rId73" Type="http://schemas.openxmlformats.org/officeDocument/2006/relationships/slide" Target="slides/slide28.xml"/><Relationship Id="rId78" Type="http://schemas.openxmlformats.org/officeDocument/2006/relationships/slide" Target="slides/slide33.xml"/><Relationship Id="rId81" Type="http://schemas.openxmlformats.org/officeDocument/2006/relationships/slide" Target="slides/slide36.xml"/><Relationship Id="rId86" Type="http://schemas.openxmlformats.org/officeDocument/2006/relationships/slide" Target="slides/slide41.xml"/><Relationship Id="rId94" Type="http://schemas.openxmlformats.org/officeDocument/2006/relationships/tags" Target="tags/tag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39" Type="http://schemas.openxmlformats.org/officeDocument/2006/relationships/slideMaster" Target="slideMasters/slideMaster3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2000" spc="-1">
                <a:latin typeface="Arial"/>
              </a:rPr>
              <a:t>Cliquez pour modifier le format des notes</a:t>
            </a:r>
            <a:endParaRPr/>
          </a:p>
        </p:txBody>
      </p:sp>
      <p:sp>
        <p:nvSpPr>
          <p:cNvPr id="117" name="PlaceHolder 2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r>
              <a:rPr lang="fr-FR" sz="1400" spc="-1">
                <a:latin typeface="Times New Roman"/>
              </a:rPr>
              <a:t>&lt;en-tête&gt;</a:t>
            </a:r>
            <a:endParaRPr/>
          </a:p>
        </p:txBody>
      </p:sp>
      <p:sp>
        <p:nvSpPr>
          <p:cNvPr id="118" name="PlaceHolder 3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tIns="0" rIns="0" bIns="0"/>
          <a:lstStyle/>
          <a:p>
            <a:pPr algn="r"/>
            <a:r>
              <a:rPr lang="fr-FR" sz="1400" spc="-1">
                <a:latin typeface="Times New Roman"/>
              </a:rPr>
              <a:t>&lt;date/heure&gt;</a:t>
            </a:r>
            <a:endParaRPr/>
          </a:p>
        </p:txBody>
      </p:sp>
      <p:sp>
        <p:nvSpPr>
          <p:cNvPr id="119" name="PlaceHolder 4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r>
              <a:rPr lang="fr-FR" sz="1400" spc="-1">
                <a:latin typeface="Times New Roman"/>
              </a:rPr>
              <a:t>&lt;pied de page&gt;</a:t>
            </a:r>
            <a:endParaRPr/>
          </a:p>
        </p:txBody>
      </p:sp>
      <p:sp>
        <p:nvSpPr>
          <p:cNvPr id="120" name="PlaceHolder 5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tIns="0" rIns="0" bIns="0" anchor="b"/>
          <a:lstStyle/>
          <a:p>
            <a:pPr algn="r"/>
            <a:fld id="{27B4608B-EA80-4887-9DFC-25FCA5E240B4}" type="slidenum">
              <a:rPr lang="fr-FR" sz="1400" spc="-1">
                <a:latin typeface="Times New Roman"/>
              </a:r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3582BDF-8B77-4F99-B895-46A24606411C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39700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CDFE1C1-21C0-43BC-A663-2571ADF732CF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A861B9D7-02A4-4F9A-BF46-FDE30483EED1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9F409EF-4EEE-4C65-92E3-68A796F00971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1927521-0438-4E55-8427-C05D3B9153A9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13</a:t>
            </a:fld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2019B1-8566-4B84-9549-98FF83263B85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676653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9DDB50D-2A9E-4CE9-904E-AD3ECFEC534B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4DC1188-73B6-4A21-8583-6589C8F1A768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760E6A3-DB4C-415A-8F79-9ED5EE93F241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17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6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B2019B1-8566-4B84-9549-98FF83263B85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18</a:t>
            </a:fld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F430D367-5ABF-40F0-A845-D32707406B21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3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3582BDF-8B77-4F99-B895-46A24606411C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4187740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5A03AB2-3CB0-405A-AD1D-9057E46E52D1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21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0A8FB53B-8FF4-4241-947D-C6709F6ACACF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22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0BF2E78-A751-45EF-AF2C-3F4F5194512D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23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7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5F6F075-2093-47B0-AC77-6EF5992EDB22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24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7C6F42E-C759-4727-82A9-A8435DBEED26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25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7051C2F-CC47-4B06-B84A-9CD36D307D0C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26</a:t>
            </a:fld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DDE9B84-0C55-42CA-990B-DD83463C036B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27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7C38AA2B-83FF-4F23-8906-C35B710F5633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28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8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2EA6EDF-9824-4FB7-9DC2-B30246C95D3E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29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085DD19-B9DD-47F9-A4AD-BEB626582CE8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30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DBEAC9B-0194-4772-B81B-2018BA4F782B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219A5B4D-336A-4931-81D5-9A5B20627400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31</a:t>
            </a:fld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1B8E060A-50D7-4B60-820C-E75828394168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32</a:t>
            </a:fld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A5C1D9E-A40F-46B6-925B-9F4B3E12B0EF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33</a:t>
            </a:fld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9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6D4B44CF-3C7E-44EC-AF10-7F9207125144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34</a:t>
            </a:fld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CAE8888-4819-466A-9793-E54AEB15ACD0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35</a:t>
            </a:fld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DCB11E0-A91F-403B-9EAE-555C0D5F4FC1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36</a:t>
            </a:fld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D3E95E4-F95C-4CFE-AE7E-E200E1B739DE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37</a:t>
            </a:fld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BA4EE06-4BE3-4D82-B616-21FA9402FF39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38</a:t>
            </a:fld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0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B89A728-67A4-42FC-AE57-0F08A918221F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41</a:t>
            </a:fld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54CE6FF-8DA7-4FE8-B7EA-0B9150AEC98E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42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4E171534-7C99-44D1-834B-DF6B72E9888C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7B163EC-F6E6-4767-B424-CD7407D6DE3B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43</a:t>
            </a:fld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3D276AE5-2AA9-4082-8E29-D47BFCA6DB7B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44</a:t>
            </a:fld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C9A031DA-7153-4E06-8B4E-FC032B22669F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45</a:t>
            </a:fld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1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57428EAA-A5C3-4132-BF60-26EA707F4366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46</a:t>
            </a:fld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52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D6670999-EFAC-4005-9436-E9C0E22CEF64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47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5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A4856E2-D6A5-4784-A344-C865BB6E6F39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7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8C7DFA6F-FF4A-4FE7-8B2C-61D6DBC427DF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49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91C3C35-1472-4992-9B38-BBCD81F323B5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1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9A63F761-952B-498F-929E-672D682BF0C8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PlaceHolder 1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453" name="TextShape 2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>
            <a:noFill/>
          </a:ln>
        </p:spPr>
        <p:txBody>
          <a:bodyPr anchor="b"/>
          <a:lstStyle/>
          <a:p>
            <a:pPr algn="r">
              <a:lnSpc>
                <a:spcPct val="100000"/>
              </a:lnSpc>
            </a:pPr>
            <a:fld id="{E0CCDB5C-2A90-43DF-88CB-8C54B3804A8A}" type="slidenum">
              <a:rPr lang="fr-FR" sz="12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+mn-lt"/>
                <a:ea typeface="+mn-ea"/>
              </a:rPr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4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subTitle"/>
          </p:nvPr>
        </p:nvSpPr>
        <p:spPr>
          <a:xfrm>
            <a:off x="1523880" y="112464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4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5" name="PlaceHolder 4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0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1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73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74" name="PlaceHolder 3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75" name="Image 74"/>
          <p:cNvPicPr/>
          <p:nvPr/>
        </p:nvPicPr>
        <p:blipFill>
          <a:blip r:embed="rId2"/>
          <a:stretch/>
        </p:blipFill>
        <p:spPr>
          <a:xfrm>
            <a:off x="5058000" y="3602160"/>
            <a:ext cx="2074680" cy="1655280"/>
          </a:xfrm>
          <a:prstGeom prst="rect">
            <a:avLst/>
          </a:prstGeom>
          <a:ln>
            <a:noFill/>
          </a:ln>
        </p:spPr>
      </p:pic>
      <p:pic>
        <p:nvPicPr>
          <p:cNvPr id="76" name="Image 75"/>
          <p:cNvPicPr/>
          <p:nvPr/>
        </p:nvPicPr>
        <p:blipFill>
          <a:blip r:embed="rId2"/>
          <a:stretch/>
        </p:blipFill>
        <p:spPr>
          <a:xfrm>
            <a:off x="5058000" y="3602160"/>
            <a:ext cx="2074680" cy="165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3" name="PlaceHolder 2"/>
          <p:cNvSpPr>
            <a:spLocks noGrp="1"/>
          </p:cNvSpPr>
          <p:nvPr>
            <p:ph type="subTitle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5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8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88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subTitle"/>
          </p:nvPr>
        </p:nvSpPr>
        <p:spPr>
          <a:xfrm>
            <a:off x="1523880" y="1124640"/>
            <a:ext cx="9143640" cy="1106676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4" name="PlaceHolder 4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96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7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98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1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2" name="PlaceHolder 4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4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5" name="PlaceHolder 3"/>
          <p:cNvSpPr>
            <a:spLocks noGrp="1"/>
          </p:cNvSpPr>
          <p:nvPr>
            <p:ph type="body"/>
          </p:nvPr>
        </p:nvSpPr>
        <p:spPr>
          <a:xfrm>
            <a:off x="1523880" y="4466880"/>
            <a:ext cx="91436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6209280" y="360216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62092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0" name="PlaceHolder 5"/>
          <p:cNvSpPr>
            <a:spLocks noGrp="1"/>
          </p:cNvSpPr>
          <p:nvPr>
            <p:ph type="body"/>
          </p:nvPr>
        </p:nvSpPr>
        <p:spPr>
          <a:xfrm>
            <a:off x="1523880" y="4466880"/>
            <a:ext cx="4461840" cy="7894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1523880" y="1124640"/>
            <a:ext cx="9143640" cy="2387160"/>
          </a:xfrm>
          <a:prstGeom prst="rect">
            <a:avLst/>
          </a:prstGeom>
        </p:spPr>
        <p:txBody>
          <a:bodyPr lIns="0" tIns="0" rIns="0" bIns="0" anchor="ctr"/>
          <a:lstStyle/>
          <a:p>
            <a:endParaRPr/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1523880" y="3602160"/>
            <a:ext cx="9143640" cy="1655280"/>
          </a:xfrm>
          <a:prstGeom prst="rect">
            <a:avLst/>
          </a:prstGeom>
        </p:spPr>
        <p:txBody>
          <a:bodyPr lIns="0" tIns="0" rIns="0" bIns="0"/>
          <a:lstStyle/>
          <a:p>
            <a:endParaRPr/>
          </a:p>
        </p:txBody>
      </p:sp>
      <p:pic>
        <p:nvPicPr>
          <p:cNvPr id="114" name="Image 113"/>
          <p:cNvPicPr/>
          <p:nvPr/>
        </p:nvPicPr>
        <p:blipFill>
          <a:blip r:embed="rId2"/>
          <a:stretch/>
        </p:blipFill>
        <p:spPr>
          <a:xfrm>
            <a:off x="5058000" y="3602160"/>
            <a:ext cx="2074680" cy="1655280"/>
          </a:xfrm>
          <a:prstGeom prst="rect">
            <a:avLst/>
          </a:prstGeom>
          <a:ln>
            <a:noFill/>
          </a:ln>
        </p:spPr>
      </p:pic>
      <p:pic>
        <p:nvPicPr>
          <p:cNvPr id="115" name="Image 114"/>
          <p:cNvPicPr/>
          <p:nvPr/>
        </p:nvPicPr>
        <p:blipFill>
          <a:blip r:embed="rId2"/>
          <a:stretch/>
        </p:blipFill>
        <p:spPr>
          <a:xfrm>
            <a:off x="5058000" y="3602160"/>
            <a:ext cx="2074680" cy="16552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1.jpeg"/></Relationships>
</file>

<file path=ppt/slideMasters/_rels/slideMaster20.xml.rels><?xml version="1.0" encoding="UTF-8" standalone="yes"?>
<Relationships xmlns="http://schemas.openxmlformats.org/package/2006/relationships"><Relationship Id="rId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1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1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1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1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1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slideMasters/_rels/slideMaster29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0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slideMasters/_rels/slideMaster3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1.xml"/></Relationships>
</file>

<file path=ppt/slideMasters/_rels/slideMaster32.xml.rels><?xml version="1.0" encoding="UTF-8" standalone="yes"?>
<Relationships xmlns="http://schemas.openxmlformats.org/package/2006/relationships"><Relationship Id="rId1" Type="http://schemas.openxmlformats.org/officeDocument/2006/relationships/theme" Target="../theme/theme32.xml"/></Relationships>
</file>

<file path=ppt/slideMasters/_rels/slideMaster33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slideMasters/_rels/slideMaster34.xml.rels><?xml version="1.0" encoding="UTF-8" standalone="yes"?>
<Relationships xmlns="http://schemas.openxmlformats.org/package/2006/relationships"><Relationship Id="rId1" Type="http://schemas.openxmlformats.org/officeDocument/2006/relationships/theme" Target="../theme/theme34.xml"/></Relationships>
</file>

<file path=ppt/slideMasters/_rels/slideMaster35.xml.rels><?xml version="1.0" encoding="UTF-8" standalone="yes"?>
<Relationships xmlns="http://schemas.openxmlformats.org/package/2006/relationships"><Relationship Id="rId1" Type="http://schemas.openxmlformats.org/officeDocument/2006/relationships/theme" Target="../theme/theme35.xml"/></Relationships>
</file>

<file path=ppt/slideMasters/_rels/slideMaster36.xml.rels><?xml version="1.0" encoding="UTF-8" standalone="yes"?>
<Relationships xmlns="http://schemas.openxmlformats.org/package/2006/relationships"><Relationship Id="rId1" Type="http://schemas.openxmlformats.org/officeDocument/2006/relationships/theme" Target="../theme/theme36.xml"/></Relationships>
</file>

<file path=ppt/slideMasters/_rels/slideMaster37.xml.rels><?xml version="1.0" encoding="UTF-8" standalone="yes"?>
<Relationships xmlns="http://schemas.openxmlformats.org/package/2006/relationships"><Relationship Id="rId1" Type="http://schemas.openxmlformats.org/officeDocument/2006/relationships/theme" Target="../theme/theme37.xml"/></Relationships>
</file>

<file path=ppt/slideMasters/_rels/slideMaster38.xml.rels><?xml version="1.0" encoding="UTF-8" standalone="yes"?>
<Relationships xmlns="http://schemas.openxmlformats.org/package/2006/relationships"><Relationship Id="rId1" Type="http://schemas.openxmlformats.org/officeDocument/2006/relationships/theme" Target="../theme/theme38.xml"/></Relationships>
</file>

<file path=ppt/slideMasters/_rels/slideMaster39.xml.rels><?xml version="1.0" encoding="UTF-8" standalone="yes"?>
<Relationships xmlns="http://schemas.openxmlformats.org/package/2006/relationships"><Relationship Id="rId1" Type="http://schemas.openxmlformats.org/officeDocument/2006/relationships/theme" Target="../theme/theme39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slideMasters/_rels/slideMaster40.xml.rels><?xml version="1.0" encoding="UTF-8" standalone="yes"?>
<Relationships xmlns="http://schemas.openxmlformats.org/package/2006/relationships"><Relationship Id="rId1" Type="http://schemas.openxmlformats.org/officeDocument/2006/relationships/theme" Target="../theme/theme40.xml"/></Relationships>
</file>

<file path=ppt/slideMasters/_rels/slideMaster4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1.xml"/></Relationships>
</file>

<file path=ppt/slideMasters/_rels/slideMaster42.xml.rels><?xml version="1.0" encoding="UTF-8" standalone="yes"?>
<Relationships xmlns="http://schemas.openxmlformats.org/package/2006/relationships"><Relationship Id="rId1" Type="http://schemas.openxmlformats.org/officeDocument/2006/relationships/theme" Target="../theme/theme42.xml"/></Relationships>
</file>

<file path=ppt/slideMasters/_rels/slideMaster43.xml.rels><?xml version="1.0" encoding="UTF-8" standalone="yes"?>
<Relationships xmlns="http://schemas.openxmlformats.org/package/2006/relationships"><Relationship Id="rId1" Type="http://schemas.openxmlformats.org/officeDocument/2006/relationships/theme" Target="../theme/theme43.xml"/></Relationships>
</file>

<file path=ppt/slideMasters/_rels/slideMaster44.xml.rels><?xml version="1.0" encoding="UTF-8" standalone="yes"?>
<Relationships xmlns="http://schemas.openxmlformats.org/package/2006/relationships"><Relationship Id="rId1" Type="http://schemas.openxmlformats.org/officeDocument/2006/relationships/theme" Target="../theme/theme44.xml"/></Relationships>
</file>

<file path=ppt/slideMasters/_rels/slideMaster45.xml.rels><?xml version="1.0" encoding="UTF-8" standalone="yes"?>
<Relationships xmlns="http://schemas.openxmlformats.org/package/2006/relationships"><Relationship Id="rId1" Type="http://schemas.openxmlformats.org/officeDocument/2006/relationships/theme" Target="../theme/theme45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7001BA-1B04-4730-8CF0-1490EAAC6057}" type="datetimeFigureOut">
              <a:rPr lang="fr-FR" smtClean="0"/>
              <a:t>26/03/2016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8EA9D-A533-4309-8A33-7C77FE4B121D}" type="slidenum">
              <a:rPr lang="fr-FR" smtClean="0"/>
              <a:t>‹N°›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sldNum"/>
          </p:nvPr>
        </p:nvSpPr>
        <p:spPr>
          <a:xfrm>
            <a:off x="86176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E95EC114-67CC-428C-9691-58A43C2A5B0D}" type="slidenum">
              <a:rPr lang="fr-FR" sz="11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/>
          </a:p>
        </p:txBody>
      </p:sp>
      <p:sp>
        <p:nvSpPr>
          <p:cNvPr id="41" name="PlaceHolder 2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r>
              <a:rPr lang="fr-FR" sz="1800" spc="-1">
                <a:latin typeface="Calibri"/>
              </a:rPr>
              <a:t>Cliquez pour éditer le format du texte-titre</a:t>
            </a:r>
            <a:endParaRPr/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800" spc="-1">
                <a:latin typeface="Calibri"/>
              </a:rPr>
              <a:t>Cliquez pour éditer le format du plan de texte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000" spc="-1">
                <a:latin typeface="Calibri"/>
              </a:rPr>
              <a:t>Second niveau de plan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spc="-1">
                <a:latin typeface="Calibri"/>
              </a:rPr>
              <a:t>Troisième niveau de plan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1800" spc="-1">
                <a:latin typeface="Calibri"/>
              </a:rPr>
              <a:t>Quatrième niveau de plan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spc="-1">
                <a:latin typeface="Calibri"/>
              </a:rPr>
              <a:t>Cinquième niveau de plan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spc="-1">
                <a:latin typeface="Calibri"/>
              </a:rPr>
              <a:t>Sixième niveau de plan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spc="-1">
                <a:latin typeface="Calibri"/>
              </a:rPr>
              <a:t>Septième niveau de plan</a:t>
            </a:r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845280" y="365760"/>
            <a:ext cx="10515240" cy="132516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90000"/>
              </a:lnSpc>
            </a:pPr>
            <a:r>
              <a:rPr lang="fr-FR" sz="4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Modifiez le style du titre</a:t>
            </a:r>
            <a:endParaRPr/>
          </a:p>
        </p:txBody>
      </p:sp>
      <p:sp>
        <p:nvSpPr>
          <p:cNvPr id="78" name="PlaceHolder 2"/>
          <p:cNvSpPr>
            <a:spLocks noGrp="1"/>
          </p:cNvSpPr>
          <p:nvPr>
            <p:ph type="body"/>
          </p:nvPr>
        </p:nvSpPr>
        <p:spPr>
          <a:xfrm>
            <a:off x="845280" y="1828800"/>
            <a:ext cx="10515240" cy="4350960"/>
          </a:xfrm>
          <a:prstGeom prst="rect">
            <a:avLst/>
          </a:prstGeom>
        </p:spPr>
        <p:txBody>
          <a:bodyPr/>
          <a:lstStyle/>
          <a:p>
            <a:pPr marL="432000" indent="-324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/>
          </a:p>
          <a:p>
            <a:pPr marL="864000" lvl="1" indent="-324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/>
          </a:p>
          <a:p>
            <a:pPr marL="1296000" lvl="2" indent="-288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/>
          </a:p>
          <a:p>
            <a:pPr marL="1728000" lvl="3" indent="-216000">
              <a:buClr>
                <a:srgbClr val="FFFFFF"/>
              </a:buClr>
              <a:buSzPct val="75000"/>
              <a:buFont typeface="Symbol" charset="2"/>
              <a:buChar char=""/>
            </a:pP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/>
          </a:p>
          <a:p>
            <a:pPr marL="2160000" lvl="4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/>
          </a:p>
          <a:p>
            <a:pPr marL="2592000" lvl="5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/>
          </a:p>
          <a:p>
            <a:pPr marL="3024000" lvl="6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planModifiez les styles du texte du masque</a:t>
            </a:r>
            <a:endParaRPr/>
          </a:p>
          <a:p>
            <a:pPr marL="3456000" lvl="7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Deuxième niveau</a:t>
            </a:r>
            <a:endParaRPr/>
          </a:p>
          <a:p>
            <a:pPr marL="3888000" lvl="8" indent="-2160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</a:t>
            </a:r>
            <a:endParaRPr/>
          </a:p>
          <a:p>
            <a:pPr marL="4320000" lvl="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</a:t>
            </a:r>
            <a:endParaRPr/>
          </a:p>
          <a:p>
            <a:pPr marL="4320000" lvl="0" indent="-216000">
              <a:lnSpc>
                <a:spcPct val="100000"/>
              </a:lnSpc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</a:t>
            </a:r>
            <a:endParaRPr/>
          </a:p>
        </p:txBody>
      </p:sp>
      <p:sp>
        <p:nvSpPr>
          <p:cNvPr id="79" name="PlaceHolder 3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1100" strike="noStrike" spc="-1">
                <a:solidFill>
                  <a:srgbClr val="59595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23/03/2016</a:t>
            </a:r>
            <a:endParaRPr/>
          </a:p>
        </p:txBody>
      </p:sp>
      <p:sp>
        <p:nvSpPr>
          <p:cNvPr id="80" name="PlaceHolder 4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/>
          <a:lstStyle/>
          <a:p>
            <a:endParaRPr/>
          </a:p>
        </p:txBody>
      </p:sp>
      <p:sp>
        <p:nvSpPr>
          <p:cNvPr id="81" name="PlaceHolder 5"/>
          <p:cNvSpPr>
            <a:spLocks noGrp="1"/>
          </p:cNvSpPr>
          <p:nvPr>
            <p:ph type="sldNum"/>
          </p:nvPr>
        </p:nvSpPr>
        <p:spPr>
          <a:xfrm>
            <a:off x="8617680" y="6356520"/>
            <a:ext cx="2742840" cy="364680"/>
          </a:xfrm>
          <a:prstGeom prst="rect">
            <a:avLst/>
          </a:prstGeom>
        </p:spPr>
        <p:txBody>
          <a:bodyPr anchor="ctr"/>
          <a:lstStyle/>
          <a:p>
            <a:pPr algn="r">
              <a:lnSpc>
                <a:spcPct val="100000"/>
              </a:lnSpc>
            </a:pPr>
            <a:fld id="{6ABAD9B5-CE8A-4ECA-9018-70675980676B}" type="slidenum">
              <a:rPr lang="fr-FR" sz="1100" strike="noStrike" spc="-1">
                <a:solidFill>
                  <a:srgbClr val="8B8B8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‹N°›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5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padlet.com/elsapujos/DesOutilsNumeriques" TargetMode="External"/><Relationship Id="rId5" Type="http://schemas.openxmlformats.org/officeDocument/2006/relationships/hyperlink" Target="http://fr.padlet.com/liloo_a759/sequenceslycee" TargetMode="Externa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blogacabdx.ac-bordeaux.fr/resdane/ilias-2/evaluer-test/creer-eval-exerc/" TargetMode="External"/><Relationship Id="rId5" Type="http://schemas.openxmlformats.org/officeDocument/2006/relationships/image" Target="../media/image19.jpeg"/><Relationship Id="rId4" Type="http://schemas.openxmlformats.org/officeDocument/2006/relationships/image" Target="../media/image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.png"/><Relationship Id="rId4" Type="http://schemas.openxmlformats.org/officeDocument/2006/relationships/image" Target="../media/image2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hyperlink" Target="http://sti.ac-bordeaux.fr/techno/ZAP/33/3305/robot_KCM2020/decoupage.html" TargetMode="Externa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pn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blogacabdx.ac-bordeaux.fr/resdane/ilias-2/evaluer-test/jeu-de-questions/" TargetMode="External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8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7.png"/><Relationship Id="rId5" Type="http://schemas.openxmlformats.org/officeDocument/2006/relationships/hyperlink" Target="https://www.thinglink.com/scene/709394997002108929" TargetMode="Externa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://storymaps.arcgis.com/fr/app-list/" TargetMode="External"/><Relationship Id="rId3" Type="http://schemas.openxmlformats.org/officeDocument/2006/relationships/image" Target="../media/image5.jpeg"/><Relationship Id="rId7" Type="http://schemas.openxmlformats.org/officeDocument/2006/relationships/hyperlink" Target="http://www.ticeman.fr/lecoutelas/?p=1920" TargetMode="Externa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8.jpeg"/><Relationship Id="rId5" Type="http://schemas.openxmlformats.org/officeDocument/2006/relationships/hyperlink" Target="http://s3.amazonaws.com/uploads.knightlab.com/storymapjs/d9aeebbf180ab0375e4df9f618c88048/laventure-bleue/draft.html" TargetMode="Externa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ww.ticeman.fr/lecoutelas/?p=1920" TargetMode="External"/><Relationship Id="rId5" Type="http://schemas.openxmlformats.org/officeDocument/2006/relationships/hyperlink" Target="https://www.emaze.com/@ALRLFRII/projet-d&amp;" TargetMode="Externa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://voice.adobe.com/v/IRsrjW8pe26" TargetMode="External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pearltrees.com/siiacbordeaux" TargetMode="External"/><Relationship Id="rId3" Type="http://schemas.openxmlformats.org/officeDocument/2006/relationships/image" Target="../media/image5.jpeg"/><Relationship Id="rId7" Type="http://schemas.openxmlformats.org/officeDocument/2006/relationships/hyperlink" Target="https://blogacabdx.ac-bordeaux.fr/resdane/" TargetMode="External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://web.ac-bordeaux.fr/mediacad/" TargetMode="External"/><Relationship Id="rId5" Type="http://schemas.openxmlformats.org/officeDocument/2006/relationships/hyperlink" Target="http://eduscol.education.fr/pid25651/pratiques-pedagogiques-avec-le-numerique.html" TargetMode="Externa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hyperlink" Target="https://ent2d.ac-bordeaux.fr/mediacad/m/5268" TargetMode="Externa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hyperlink" Target="https://www.canal-u.tv/video/eduscol/conference_quelles_pedagogies_pour_quels_apprentissages_a_l_ere_du_numerique_pnf_numerique_14_15_octobre_2015.19709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6.png"/><Relationship Id="rId4" Type="http://schemas.openxmlformats.org/officeDocument/2006/relationships/hyperlink" Target="https://www.canal-u.tv/video/eduscol/conference_quelles_pedagogies_pour_quels_apprentissages_a_l_ere_du_numerique_pnf_numerique_14_15_octobre_2015.19709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 3"/>
          <p:cNvPicPr/>
          <p:nvPr/>
        </p:nvPicPr>
        <p:blipFill>
          <a:blip r:embed="rId3"/>
          <a:stretch/>
        </p:blipFill>
        <p:spPr>
          <a:xfrm>
            <a:off x="0" y="0"/>
            <a:ext cx="12106800" cy="1725840"/>
          </a:xfrm>
          <a:prstGeom prst="rect">
            <a:avLst/>
          </a:prstGeom>
          <a:ln>
            <a:noFill/>
          </a:ln>
        </p:spPr>
      </p:pic>
      <p:sp>
        <p:nvSpPr>
          <p:cNvPr id="122" name="TextShape 1"/>
          <p:cNvSpPr txBox="1"/>
          <p:nvPr/>
        </p:nvSpPr>
        <p:spPr>
          <a:xfrm>
            <a:off x="1484823" y="3441953"/>
            <a:ext cx="9360000" cy="771459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3600" b="1" spc="-1" dirty="0">
                <a:latin typeface="Arial"/>
              </a:rPr>
              <a:t>Réforme du collège : J5</a:t>
            </a:r>
          </a:p>
          <a:p>
            <a:pPr algn="ctr"/>
            <a:endParaRPr lang="fr-FR" sz="3600" b="1" spc="-1" dirty="0">
              <a:latin typeface="Arial"/>
            </a:endParaRPr>
          </a:p>
          <a:p>
            <a:pPr algn="ctr"/>
            <a:r>
              <a:rPr lang="fr-FR" sz="3600" b="1" spc="-1">
                <a:latin typeface="Arial"/>
              </a:rPr>
              <a:t>Le </a:t>
            </a:r>
            <a:r>
              <a:rPr lang="fr-FR" sz="3600" b="1" spc="-1" dirty="0">
                <a:latin typeface="Arial"/>
              </a:rPr>
              <a:t>numérique</a:t>
            </a:r>
            <a:endParaRPr dirty="0"/>
          </a:p>
          <a:p>
            <a:pPr algn="ctr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52771685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68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69" name="TextShape 2"/>
          <p:cNvSpPr txBox="1"/>
          <p:nvPr/>
        </p:nvSpPr>
        <p:spPr>
          <a:xfrm>
            <a:off x="2523240" y="1800000"/>
            <a:ext cx="5252760" cy="524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Qu'en avez-vous retenu ?</a:t>
            </a:r>
            <a:endParaRPr/>
          </a:p>
        </p:txBody>
      </p:sp>
      <p:sp>
        <p:nvSpPr>
          <p:cNvPr id="170" name="TextShape 3"/>
          <p:cNvSpPr txBox="1"/>
          <p:nvPr/>
        </p:nvSpPr>
        <p:spPr>
          <a:xfrm>
            <a:off x="1440000" y="3094560"/>
            <a:ext cx="9720000" cy="2578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Question 2 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algn="just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niveau d'engagement interactif est plus efficace pour l'apprentissage mais plus exigeant en terme d'attention et de motivation. Quels sont différents niveaux d’engagements ?</a:t>
            </a:r>
            <a:endParaRPr dirty="0"/>
          </a:p>
        </p:txBody>
      </p:sp>
      <p:pic>
        <p:nvPicPr>
          <p:cNvPr id="171" name="Image 170"/>
          <p:cNvPicPr/>
          <p:nvPr/>
        </p:nvPicPr>
        <p:blipFill>
          <a:blip r:embed="rId4"/>
          <a:stretch/>
        </p:blipFill>
        <p:spPr>
          <a:xfrm rot="294600">
            <a:off x="8714160" y="1424520"/>
            <a:ext cx="1380960" cy="1381320"/>
          </a:xfrm>
          <a:prstGeom prst="rect">
            <a:avLst/>
          </a:prstGeom>
          <a:ln>
            <a:noFill/>
          </a:ln>
        </p:spPr>
      </p:pic>
      <p:sp>
        <p:nvSpPr>
          <p:cNvPr id="172" name="TextShape 4"/>
          <p:cNvSpPr txBox="1"/>
          <p:nvPr/>
        </p:nvSpPr>
        <p:spPr>
          <a:xfrm>
            <a:off x="1529640" y="9000"/>
            <a:ext cx="10662480" cy="59616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400" b="1" spc="-1">
                <a:latin typeface="Arial"/>
              </a:rPr>
              <a:t>Quelles pédagogies pour quels apprentissages à l'ère du numérique ?</a:t>
            </a:r>
            <a:endParaRPr/>
          </a:p>
        </p:txBody>
      </p:sp>
      <p:sp>
        <p:nvSpPr>
          <p:cNvPr id="173" name="TextShape 5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1. Quelles pédagogies pour quels apprentissages à l'ère du numérique ?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75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76" name="TextShape 2"/>
          <p:cNvSpPr txBox="1"/>
          <p:nvPr/>
        </p:nvSpPr>
        <p:spPr>
          <a:xfrm>
            <a:off x="939240" y="1296000"/>
            <a:ext cx="8852760" cy="576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différents niveaux d'engagements </a:t>
            </a:r>
            <a:endParaRPr/>
          </a:p>
        </p:txBody>
      </p:sp>
      <p:sp>
        <p:nvSpPr>
          <p:cNvPr id="177" name="TextShape 3"/>
          <p:cNvSpPr txBox="1"/>
          <p:nvPr/>
        </p:nvSpPr>
        <p:spPr>
          <a:xfrm>
            <a:off x="1368000" y="3096000"/>
            <a:ext cx="10008000" cy="9594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Actif : </a:t>
            </a:r>
            <a:r>
              <a:rPr lang="fr-FR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ils manipulent sélectivement et physiquement les supports d'apprentissage.</a:t>
            </a:r>
            <a:endParaRPr dirty="0"/>
          </a:p>
        </p:txBody>
      </p:sp>
      <p:sp>
        <p:nvSpPr>
          <p:cNvPr id="178" name="TextShape 4"/>
          <p:cNvSpPr txBox="1"/>
          <p:nvPr/>
        </p:nvSpPr>
        <p:spPr>
          <a:xfrm>
            <a:off x="1529640" y="9000"/>
            <a:ext cx="10662480" cy="59616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400" b="1" spc="-1">
                <a:latin typeface="Arial"/>
              </a:rPr>
              <a:t>Quelles pédagogies pour quels apprentissages à l'ère du numérique ?</a:t>
            </a:r>
            <a:endParaRPr/>
          </a:p>
        </p:txBody>
      </p:sp>
      <p:sp>
        <p:nvSpPr>
          <p:cNvPr id="179" name="TextShape 5"/>
          <p:cNvSpPr txBox="1"/>
          <p:nvPr/>
        </p:nvSpPr>
        <p:spPr>
          <a:xfrm>
            <a:off x="1371240" y="2016000"/>
            <a:ext cx="10004760" cy="100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Passif : </a:t>
            </a: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élèves reçoivent des explications, ils accordent de l'attention.</a:t>
            </a:r>
            <a:endParaRPr/>
          </a:p>
        </p:txBody>
      </p:sp>
      <p:sp>
        <p:nvSpPr>
          <p:cNvPr id="180" name="TextShape 6"/>
          <p:cNvSpPr txBox="1"/>
          <p:nvPr/>
        </p:nvSpPr>
        <p:spPr>
          <a:xfrm>
            <a:off x="1371240" y="4176000"/>
            <a:ext cx="9140760" cy="1008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Constructif : </a:t>
            </a:r>
            <a:r>
              <a:rPr lang="fr-FR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ils génèrent de l'information au-delà de ce qui a été présenté.</a:t>
            </a:r>
            <a:endParaRPr dirty="0"/>
          </a:p>
        </p:txBody>
      </p:sp>
      <p:sp>
        <p:nvSpPr>
          <p:cNvPr id="181" name="TextShape 7"/>
          <p:cNvSpPr txBox="1"/>
          <p:nvPr/>
        </p:nvSpPr>
        <p:spPr>
          <a:xfrm>
            <a:off x="1368000" y="5328000"/>
            <a:ext cx="8640000" cy="1080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Interactif : </a:t>
            </a:r>
            <a:r>
              <a:rPr lang="fr-FR" sz="2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ils collaborent à travers un dialogue de co-construction.</a:t>
            </a:r>
            <a:endParaRPr/>
          </a:p>
        </p:txBody>
      </p:sp>
      <p:sp>
        <p:nvSpPr>
          <p:cNvPr id="182" name="TextShape 8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1. Quelles pédagogies pour quels apprentissages à l'ère du numérique ?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84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85" name="TextShape 2"/>
          <p:cNvSpPr txBox="1"/>
          <p:nvPr/>
        </p:nvSpPr>
        <p:spPr>
          <a:xfrm>
            <a:off x="2523240" y="1800000"/>
            <a:ext cx="5252760" cy="524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Qu'en avez-vous retenu ?</a:t>
            </a:r>
            <a:endParaRPr/>
          </a:p>
        </p:txBody>
      </p:sp>
      <p:sp>
        <p:nvSpPr>
          <p:cNvPr id="186" name="TextShape 3"/>
          <p:cNvSpPr txBox="1"/>
          <p:nvPr/>
        </p:nvSpPr>
        <p:spPr>
          <a:xfrm>
            <a:off x="1440000" y="3094560"/>
            <a:ext cx="10224000" cy="2578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Question 3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fr-FR" sz="2800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</a:rPr>
              <a:t>Quels sont les 4 aspects du scénario pédagogique sur lesquels le numérique peut avoir un effet positif ?</a:t>
            </a:r>
            <a:endParaRPr sz="2800" b="1" spc="-1" dirty="0">
              <a:solidFill>
                <a:srgbClr val="000000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87" name="Image 186"/>
          <p:cNvPicPr/>
          <p:nvPr/>
        </p:nvPicPr>
        <p:blipFill>
          <a:blip r:embed="rId4"/>
          <a:stretch/>
        </p:blipFill>
        <p:spPr>
          <a:xfrm rot="294600">
            <a:off x="8714160" y="1424520"/>
            <a:ext cx="1380960" cy="1381320"/>
          </a:xfrm>
          <a:prstGeom prst="rect">
            <a:avLst/>
          </a:prstGeom>
          <a:ln>
            <a:noFill/>
          </a:ln>
        </p:spPr>
      </p:pic>
      <p:sp>
        <p:nvSpPr>
          <p:cNvPr id="188" name="TextShape 4"/>
          <p:cNvSpPr txBox="1"/>
          <p:nvPr/>
        </p:nvSpPr>
        <p:spPr>
          <a:xfrm>
            <a:off x="1529640" y="9000"/>
            <a:ext cx="10662480" cy="59616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400" b="1" spc="-1">
                <a:latin typeface="Arial"/>
              </a:rPr>
              <a:t>Quelles pédagogies pour quels apprentissages à l'ère du numérique ?</a:t>
            </a:r>
            <a:endParaRPr/>
          </a:p>
        </p:txBody>
      </p:sp>
      <p:sp>
        <p:nvSpPr>
          <p:cNvPr id="189" name="TextShape 5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1. Quelles pédagogies pour quels apprentissages à l'ère du numérique ?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191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2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93" name="CustomShape 2"/>
          <p:cNvSpPr/>
          <p:nvPr/>
        </p:nvSpPr>
        <p:spPr>
          <a:xfrm>
            <a:off x="997560" y="1102320"/>
            <a:ext cx="10810440" cy="4355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numérique peut avoir un effet positif sur 4 aspects du scénario pédagogique.</a:t>
            </a:r>
            <a:endParaRPr dirty="0"/>
          </a:p>
          <a:p>
            <a:pPr algn="just">
              <a:lnSpc>
                <a:spcPct val="100000"/>
              </a:lnSpc>
            </a:pPr>
            <a:endParaRPr dirty="0"/>
          </a:p>
          <a:p>
            <a:pPr marL="343080" indent="-342720" algn="just">
              <a:lnSpc>
                <a:spcPct val="150000"/>
              </a:lnSpc>
              <a:buFont typeface="StarSymbol"/>
              <a:buAutoNum type="arabicPeriod"/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Engagement</a:t>
            </a:r>
            <a:r>
              <a:rPr lang="fr-FR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des élèves dans les tâches.</a:t>
            </a:r>
            <a:endParaRPr dirty="0"/>
          </a:p>
          <a:p>
            <a:pPr marL="343080" indent="-342720" algn="just">
              <a:lnSpc>
                <a:spcPct val="150000"/>
              </a:lnSpc>
              <a:buFont typeface="StarSymbol"/>
              <a:buAutoNum type="arabicPeriod"/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Supports</a:t>
            </a:r>
            <a:r>
              <a:rPr lang="fr-FR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pour les tâches.</a:t>
            </a:r>
            <a:endParaRPr dirty="0"/>
          </a:p>
          <a:p>
            <a:pPr marL="343080" indent="-342720" algn="just">
              <a:lnSpc>
                <a:spcPct val="150000"/>
              </a:lnSpc>
              <a:buFont typeface="StarSymbol"/>
              <a:buAutoNum type="arabicPeriod"/>
            </a:pPr>
            <a:r>
              <a:rPr lang="fr-FR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Dispositif de </a:t>
            </a: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régulation</a:t>
            </a:r>
            <a:r>
              <a:rPr lang="fr-FR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des apprentissages.</a:t>
            </a:r>
            <a:endParaRPr dirty="0"/>
          </a:p>
          <a:p>
            <a:pPr marL="343080" indent="-342720" algn="just">
              <a:lnSpc>
                <a:spcPct val="150000"/>
              </a:lnSpc>
              <a:buFont typeface="StarSymbol"/>
              <a:buAutoNum type="arabicPeriod"/>
            </a:pPr>
            <a:r>
              <a:rPr lang="fr-FR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Dispositif d'</a:t>
            </a: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évaluation</a:t>
            </a:r>
            <a:r>
              <a:rPr lang="fr-FR" sz="28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Times New Roman"/>
              </a:rPr>
              <a:t> des apprentissages.</a:t>
            </a:r>
            <a:endParaRPr dirty="0"/>
          </a:p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94" name="TextShape 3"/>
          <p:cNvSpPr txBox="1"/>
          <p:nvPr/>
        </p:nvSpPr>
        <p:spPr>
          <a:xfrm>
            <a:off x="1529640" y="9000"/>
            <a:ext cx="10662480" cy="59616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400" b="1" spc="-1">
                <a:latin typeface="Arial"/>
              </a:rPr>
              <a:t>Quelles pédagogies pour quels apprentissages à l'ère du numérique ?</a:t>
            </a:r>
            <a:endParaRPr/>
          </a:p>
        </p:txBody>
      </p:sp>
      <p:sp>
        <p:nvSpPr>
          <p:cNvPr id="195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1. Quelles pédagogies pour quels apprentissages à l'ère du numérique ?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4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215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 dirty="0">
                <a:latin typeface="Arial"/>
              </a:rPr>
              <a:t>Exemples d’usages</a:t>
            </a:r>
            <a:endParaRPr dirty="0"/>
          </a:p>
        </p:txBody>
      </p:sp>
      <p:sp>
        <p:nvSpPr>
          <p:cNvPr id="8" name="Rectangle 7"/>
          <p:cNvSpPr/>
          <p:nvPr/>
        </p:nvSpPr>
        <p:spPr>
          <a:xfrm>
            <a:off x="766140" y="784252"/>
            <a:ext cx="3062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sz="1400" b="1" dirty="0">
                <a:solidFill>
                  <a:srgbClr val="17365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Exemples d’usages illustrant ces points</a:t>
            </a:r>
            <a:endParaRPr lang="fr-FR" sz="1400" dirty="0"/>
          </a:p>
        </p:txBody>
      </p:sp>
      <p:graphicFrame>
        <p:nvGraphicFramePr>
          <p:cNvPr id="9" name="Tableau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374053"/>
              </p:ext>
            </p:extLst>
          </p:nvPr>
        </p:nvGraphicFramePr>
        <p:xfrm>
          <a:off x="842039" y="1121002"/>
          <a:ext cx="11108955" cy="56895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217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217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2179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2179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22179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 dirty="0">
                          <a:effectLst/>
                        </a:rPr>
                        <a:t> </a:t>
                      </a:r>
                      <a:endParaRPr lang="fr-FR" sz="1000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Engagement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Support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Régulation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Évaluation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Exercice (Ilias)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 dirty="0">
                          <a:effectLst/>
                        </a:rPr>
                        <a:t>ISA</a:t>
                      </a:r>
                      <a:endParaRPr lang="fr-FR" sz="1000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  <a:latin typeface="Bitstream Vera Sans"/>
                          <a:ea typeface="Droid Sans Fallback"/>
                          <a:cs typeface="FreeSans"/>
                        </a:rPr>
                        <a:t>X</a:t>
                      </a: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 dirty="0">
                          <a:effectLst/>
                          <a:latin typeface="Bitstream Vera Sans"/>
                          <a:ea typeface="Droid Sans Fallback"/>
                          <a:cs typeface="FreeSans"/>
                        </a:rPr>
                        <a:t>Folios</a:t>
                      </a: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  <a:latin typeface="Bitstream Vera Sans"/>
                          <a:ea typeface="Droid Sans Fallback"/>
                          <a:cs typeface="FreeSans"/>
                        </a:rPr>
                        <a:t>X</a:t>
                      </a: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  <a:latin typeface="Bitstream Vera Sans"/>
                          <a:ea typeface="Droid Sans Fallback"/>
                          <a:cs typeface="FreeSans"/>
                        </a:rPr>
                        <a:t>X</a:t>
                      </a: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  <a:latin typeface="Bitstream Vera Sans"/>
                          <a:ea typeface="Droid Sans Fallback"/>
                          <a:cs typeface="FreeSans"/>
                        </a:rPr>
                        <a:t>X</a:t>
                      </a: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Forum (Ilias)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639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 dirty="0">
                          <a:effectLst/>
                        </a:rPr>
                        <a:t>Questionnaires autocorrectifs (</a:t>
                      </a:r>
                      <a:r>
                        <a:rPr lang="fr-FR" sz="1000" kern="150" dirty="0" err="1">
                          <a:effectLst/>
                        </a:rPr>
                        <a:t>Ilias</a:t>
                      </a:r>
                      <a:r>
                        <a:rPr lang="fr-FR" sz="1000" kern="150" dirty="0">
                          <a:effectLst/>
                        </a:rPr>
                        <a:t>)</a:t>
                      </a:r>
                      <a:endParaRPr lang="fr-FR" sz="1000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Book creator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Didapage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Padlet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Pearltrees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Thinglink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ImageActive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Adobe Voice (ipad)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Audacity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Framapad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Médiacad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Movie Maker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Emaze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Storymap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Blogpeda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7015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r-FR" sz="1000" kern="150">
                          <a:effectLst/>
                        </a:rPr>
                        <a:t>Cartes mentales</a:t>
                      </a:r>
                      <a:endParaRPr lang="fr-FR" sz="1000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>
                          <a:effectLst/>
                        </a:rPr>
                        <a:t> </a:t>
                      </a:r>
                      <a:endParaRPr lang="fr-FR" sz="1000" b="1" kern="15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fr-FR" sz="1000" b="1" kern="150" dirty="0">
                          <a:effectLst/>
                        </a:rPr>
                        <a:t> X</a:t>
                      </a:r>
                      <a:endParaRPr lang="fr-FR" sz="1000" b="1" kern="150" dirty="0">
                        <a:effectLst/>
                        <a:latin typeface="Bitstream Vera Sans"/>
                        <a:ea typeface="Droid Sans Fallback"/>
                        <a:cs typeface="FreeSans"/>
                      </a:endParaRPr>
                    </a:p>
                  </a:txBody>
                  <a:tcPr marL="29016" marR="29016" marT="29016" marB="29016"/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38479154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6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197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98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99" name="CustomShape 2"/>
          <p:cNvSpPr/>
          <p:nvPr/>
        </p:nvSpPr>
        <p:spPr>
          <a:xfrm>
            <a:off x="922320" y="1078200"/>
            <a:ext cx="10948680" cy="4416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Par équipe disciplinaire, recenser les usages du numérique sur un mur collaboratif (padlet) :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quels outils ou ressources utilisés ?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pour quelle activité  pédagogique ?</a:t>
            </a:r>
            <a:endParaRPr/>
          </a:p>
          <a:p>
            <a:pPr>
              <a:lnSpc>
                <a:spcPct val="150000"/>
              </a:lnSpc>
            </a:pPr>
            <a:r>
              <a:rPr lang="fr-FR" sz="20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Exemples : situation de découverte, apport de connaissances, mise en commun, synthèse, entraînement, évaluation...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quel(s) aspect(s) du scénario pédagogique (selon A. Tricot) peut être modifié ?</a:t>
            </a:r>
            <a:endParaRPr/>
          </a:p>
        </p:txBody>
      </p:sp>
      <p:sp>
        <p:nvSpPr>
          <p:cNvPr id="200" name="TextShape 3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2. Quels usages du numérique dans l'établissement ?</a:t>
            </a:r>
            <a:endParaRPr/>
          </a:p>
        </p:txBody>
      </p:sp>
      <p:sp>
        <p:nvSpPr>
          <p:cNvPr id="201" name="TextShape 4"/>
          <p:cNvSpPr txBox="1"/>
          <p:nvPr/>
        </p:nvSpPr>
        <p:spPr>
          <a:xfrm>
            <a:off x="936000" y="5933160"/>
            <a:ext cx="9504000" cy="474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200" b="1" spc="-1">
                <a:latin typeface="Arial"/>
              </a:rPr>
              <a:t>20 minutes de travail en atelier, 5 minutes de restitution par groupe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03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4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205" name="CustomShape 2"/>
          <p:cNvSpPr/>
          <p:nvPr/>
        </p:nvSpPr>
        <p:spPr>
          <a:xfrm>
            <a:off x="922320" y="1078200"/>
            <a:ext cx="10948680" cy="5420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Adresse des murs collaboratifs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 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endParaRPr/>
          </a:p>
          <a:p>
            <a:pPr>
              <a:lnSpc>
                <a:spcPct val="150000"/>
              </a:lnSpc>
            </a:pPr>
            <a:r>
              <a:rPr lang="fr-FR" sz="28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-</a:t>
            </a: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06" name="TextShape 3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2. Quels usages du numérique dans l'établissement ?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08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9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210" name="CustomShape 2"/>
          <p:cNvSpPr/>
          <p:nvPr/>
        </p:nvSpPr>
        <p:spPr>
          <a:xfrm>
            <a:off x="864000" y="897840"/>
            <a:ext cx="10948680" cy="143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200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Croiser la taxonomie des apprentissages de Benjamin Bloom et l'intégration du numérique dans la démarche pédagogique de Ruben Puentedura pour réfléchir à une taxonomie du numérique où les différentes étapes ne se franchissent pas les unes après les autres mais interagissent entre elles à partir d'un processus de création.</a:t>
            </a:r>
            <a:endParaRPr/>
          </a:p>
        </p:txBody>
      </p:sp>
      <p:sp>
        <p:nvSpPr>
          <p:cNvPr id="211" name="TextShape 3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3. Taxonomie du numérique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13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4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215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3. Taxonomie du numérique</a:t>
            </a:r>
            <a:endParaRPr/>
          </a:p>
        </p:txBody>
      </p:sp>
      <p:pic>
        <p:nvPicPr>
          <p:cNvPr id="216" name="Image 215"/>
          <p:cNvPicPr/>
          <p:nvPr/>
        </p:nvPicPr>
        <p:blipFill>
          <a:blip r:embed="rId5"/>
          <a:stretch/>
        </p:blipFill>
        <p:spPr>
          <a:xfrm>
            <a:off x="792000" y="1056960"/>
            <a:ext cx="5860800" cy="4981680"/>
          </a:xfrm>
          <a:prstGeom prst="rect">
            <a:avLst/>
          </a:prstGeom>
          <a:ln>
            <a:noFill/>
          </a:ln>
        </p:spPr>
      </p:pic>
      <p:pic>
        <p:nvPicPr>
          <p:cNvPr id="217" name="Image 216"/>
          <p:cNvPicPr/>
          <p:nvPr/>
        </p:nvPicPr>
        <p:blipFill>
          <a:blip r:embed="rId6"/>
          <a:stretch/>
        </p:blipFill>
        <p:spPr>
          <a:xfrm>
            <a:off x="6492240" y="864000"/>
            <a:ext cx="5459760" cy="48376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19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220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21" name="CustomShape 2"/>
          <p:cNvSpPr/>
          <p:nvPr/>
        </p:nvSpPr>
        <p:spPr>
          <a:xfrm>
            <a:off x="692640" y="1343160"/>
            <a:ext cx="1140336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2" name="CustomShape 3"/>
          <p:cNvSpPr/>
          <p:nvPr/>
        </p:nvSpPr>
        <p:spPr>
          <a:xfrm>
            <a:off x="881640" y="1611000"/>
            <a:ext cx="1150236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Compte rendu numérique d’expériences en sciences.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Captures images annotée durant la séance : choix du vocabulaire.</a:t>
            </a:r>
            <a:endParaRPr/>
          </a:p>
          <a:p>
            <a:pPr>
              <a:lnSpc>
                <a:spcPct val="100000"/>
              </a:lnSpc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Argumentation, explication orale synchrone ou asynchrone 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pic>
        <p:nvPicPr>
          <p:cNvPr id="223" name="Image 1"/>
          <p:cNvPicPr/>
          <p:nvPr/>
        </p:nvPicPr>
        <p:blipFill>
          <a:blip r:embed="rId5"/>
          <a:stretch/>
        </p:blipFill>
        <p:spPr>
          <a:xfrm>
            <a:off x="3168000" y="3138480"/>
            <a:ext cx="2448000" cy="3485520"/>
          </a:xfrm>
          <a:prstGeom prst="rect">
            <a:avLst/>
          </a:prstGeom>
          <a:ln>
            <a:noFill/>
          </a:ln>
        </p:spPr>
      </p:pic>
      <p:sp>
        <p:nvSpPr>
          <p:cNvPr id="224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Engagement dans la tâche</a:t>
            </a:r>
            <a:endParaRPr/>
          </a:p>
        </p:txBody>
      </p:sp>
      <p:sp>
        <p:nvSpPr>
          <p:cNvPr id="225" name="TextShape 5"/>
          <p:cNvSpPr txBox="1"/>
          <p:nvPr/>
        </p:nvSpPr>
        <p:spPr>
          <a:xfrm>
            <a:off x="771480" y="684720"/>
            <a:ext cx="10676520" cy="8647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Captures Images/Vidéo </a:t>
            </a:r>
            <a:r>
              <a:rPr lang="fr-FR" sz="2400" b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: E</a:t>
            </a:r>
            <a:r>
              <a:rPr lang="fr-FR" sz="2200" b="1" i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ngagement de l’élève à produire un écrit ou un discours structuré</a:t>
            </a:r>
            <a:endParaRPr/>
          </a:p>
        </p:txBody>
      </p:sp>
    </p:spTree>
  </p:cSld>
  <p:clrMapOvr>
    <a:masterClrMapping/>
  </p:clrMapOvr>
  <p:transition spd="slow">
    <p:push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Image 3"/>
          <p:cNvPicPr/>
          <p:nvPr/>
        </p:nvPicPr>
        <p:blipFill>
          <a:blip r:embed="rId3"/>
          <a:stretch/>
        </p:blipFill>
        <p:spPr>
          <a:xfrm>
            <a:off x="0" y="0"/>
            <a:ext cx="12106800" cy="1725840"/>
          </a:xfrm>
          <a:prstGeom prst="rect">
            <a:avLst/>
          </a:prstGeom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26341" y="1990287"/>
            <a:ext cx="11654118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dirty="0"/>
              <a:t>3 min : Présentation des objectifs des J5 et de la première demi-journée</a:t>
            </a:r>
          </a:p>
          <a:p>
            <a:r>
              <a:rPr lang="fr-FR" dirty="0"/>
              <a:t>15 min : vidéo Tricot</a:t>
            </a:r>
          </a:p>
          <a:p>
            <a:r>
              <a:rPr lang="fr-FR" dirty="0"/>
              <a:t>5 min : Questions vrai/faux </a:t>
            </a:r>
          </a:p>
          <a:p>
            <a:r>
              <a:rPr lang="fr-FR" dirty="0"/>
              <a:t>2 min : Conclusion, selon Tricot, les engagements des élèves et les </a:t>
            </a:r>
            <a:r>
              <a:rPr lang="fr-FR" b="1" dirty="0"/>
              <a:t>4 apports du numériques</a:t>
            </a:r>
          </a:p>
          <a:p>
            <a:r>
              <a:rPr lang="fr-FR" dirty="0"/>
              <a:t>2 min : explication de l'activité suivante</a:t>
            </a:r>
          </a:p>
          <a:p>
            <a:r>
              <a:rPr lang="fr-FR" dirty="0"/>
              <a:t>20 min : Travail en groupe par équipe pôles disciplinaires, recensement des pratiques du numérique</a:t>
            </a:r>
          </a:p>
          <a:p>
            <a:r>
              <a:rPr lang="fr-FR" dirty="0"/>
              <a:t>Possibilités d'organisation :</a:t>
            </a:r>
          </a:p>
          <a:p>
            <a:r>
              <a:rPr lang="fr-FR" dirty="0"/>
              <a:t>- par </a:t>
            </a:r>
            <a:r>
              <a:rPr lang="fr-FR" dirty="0" err="1"/>
              <a:t>paperboard</a:t>
            </a:r>
            <a:r>
              <a:rPr lang="fr-FR" dirty="0"/>
              <a:t> qu'on affiche au tableau, une feuille par groupe</a:t>
            </a:r>
          </a:p>
          <a:p>
            <a:r>
              <a:rPr lang="fr-FR" dirty="0"/>
              <a:t>- si accès ordinateurs, utilisation d'un mur collaboratif (</a:t>
            </a:r>
            <a:r>
              <a:rPr lang="fr-FR" dirty="0" err="1"/>
              <a:t>padlet</a:t>
            </a:r>
            <a:r>
              <a:rPr lang="fr-FR" dirty="0"/>
              <a:t>) par discipline pour projection à tous ensuite</a:t>
            </a:r>
          </a:p>
          <a:p>
            <a:r>
              <a:rPr lang="fr-FR" dirty="0"/>
              <a:t>20 à 30 min : restitutions pour échange des pratiques selon le nombre de groupes</a:t>
            </a:r>
          </a:p>
          <a:p>
            <a:r>
              <a:rPr lang="fr-FR" dirty="0"/>
              <a:t>10 min : pause</a:t>
            </a:r>
          </a:p>
          <a:p>
            <a:r>
              <a:rPr lang="fr-FR" dirty="0"/>
              <a:t>3 taxonomie « numérique »</a:t>
            </a:r>
          </a:p>
          <a:p>
            <a:r>
              <a:rPr lang="fr-FR" dirty="0"/>
              <a:t>5 min : modèle SAMR</a:t>
            </a:r>
          </a:p>
          <a:p>
            <a:r>
              <a:rPr lang="fr-FR" dirty="0"/>
              <a:t>1h : présentation de pratiques, d'outils et de ressources</a:t>
            </a:r>
          </a:p>
          <a:p>
            <a:r>
              <a:rPr lang="fr-FR" dirty="0"/>
              <a:t>15 minutes : bilan de la demi-journée, objectifs de la demi-journée suivante.</a:t>
            </a:r>
          </a:p>
          <a:p>
            <a:r>
              <a:rPr lang="fr-FR" dirty="0"/>
              <a:t>Outils recommandés (ENT Argos / </a:t>
            </a:r>
            <a:r>
              <a:rPr lang="fr-FR" dirty="0" err="1"/>
              <a:t>Médiacad</a:t>
            </a:r>
            <a:r>
              <a:rPr lang="fr-FR" dirty="0"/>
              <a:t> / Mur </a:t>
            </a:r>
            <a:r>
              <a:rPr lang="fr-FR" dirty="0" err="1"/>
              <a:t>colaboratif</a:t>
            </a:r>
            <a:r>
              <a:rPr lang="fr-FR" dirty="0"/>
              <a:t> / Blog pédagogique / Folios)</a:t>
            </a:r>
          </a:p>
        </p:txBody>
      </p:sp>
    </p:spTree>
    <p:extLst>
      <p:ext uri="{BB962C8B-B14F-4D97-AF65-F5344CB8AC3E}">
        <p14:creationId xmlns:p14="http://schemas.microsoft.com/office/powerpoint/2010/main" val="247812079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TextShape 1"/>
          <p:cNvSpPr txBox="1"/>
          <p:nvPr/>
        </p:nvSpPr>
        <p:spPr>
          <a:xfrm>
            <a:off x="2326680" y="142560"/>
            <a:ext cx="9244800" cy="59184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/>
          <a:p>
            <a:pPr>
              <a:lnSpc>
                <a:spcPct val="100000"/>
              </a:lnSpc>
            </a:pPr>
            <a:r>
              <a:rPr lang="fr-FR" sz="4479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 Light"/>
              </a:rPr>
              <a:t>Mesurer le volume d'un solide quelconque</a:t>
            </a:r>
            <a:endParaRPr/>
          </a:p>
        </p:txBody>
      </p:sp>
      <p:sp>
        <p:nvSpPr>
          <p:cNvPr id="227" name="CustomShape 2"/>
          <p:cNvSpPr/>
          <p:nvPr/>
        </p:nvSpPr>
        <p:spPr>
          <a:xfrm>
            <a:off x="540360" y="1151640"/>
            <a:ext cx="2539800" cy="90864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2480" tIns="42480" rIns="42480" bIns="42480" anchor="ctr"/>
          <a:lstStyle/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J'ai pris la mesure de 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70ml la grande éprouvette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Graduée </a:t>
            </a:r>
            <a:endParaRPr/>
          </a:p>
        </p:txBody>
      </p:sp>
      <p:sp>
        <p:nvSpPr>
          <p:cNvPr id="228" name="CustomShape 3"/>
          <p:cNvSpPr/>
          <p:nvPr/>
        </p:nvSpPr>
        <p:spPr>
          <a:xfrm>
            <a:off x="5673960" y="1062360"/>
            <a:ext cx="3210120" cy="63432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2480" tIns="42480" rIns="42480" bIns="42480" anchor="ctr"/>
          <a:lstStyle/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Ensuite je prend un cylindre dont 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 ne connais pas le volume</a:t>
            </a:r>
            <a:endParaRPr/>
          </a:p>
        </p:txBody>
      </p:sp>
      <p:sp>
        <p:nvSpPr>
          <p:cNvPr id="229" name="CustomShape 4"/>
          <p:cNvSpPr/>
          <p:nvPr/>
        </p:nvSpPr>
        <p:spPr>
          <a:xfrm>
            <a:off x="455400" y="2873520"/>
            <a:ext cx="6448680" cy="90864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2480" tIns="42480" rIns="42480" bIns="42480" anchor="ctr"/>
          <a:lstStyle/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Alors je vais mettre le cylindre dans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grande éprouvette gradué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Et je vais plonger le cylindre dedans</a:t>
            </a:r>
            <a:endParaRPr/>
          </a:p>
        </p:txBody>
      </p:sp>
      <p:pic>
        <p:nvPicPr>
          <p:cNvPr id="230" name="cameraImage.png"/>
          <p:cNvPicPr/>
          <p:nvPr/>
        </p:nvPicPr>
        <p:blipFill>
          <a:blip r:embed="rId2"/>
          <a:stretch/>
        </p:blipFill>
        <p:spPr>
          <a:xfrm>
            <a:off x="819720" y="4304160"/>
            <a:ext cx="3358800" cy="1881360"/>
          </a:xfrm>
          <a:prstGeom prst="rect">
            <a:avLst/>
          </a:prstGeom>
          <a:ln w="12600">
            <a:noFill/>
          </a:ln>
        </p:spPr>
      </p:pic>
      <p:pic>
        <p:nvPicPr>
          <p:cNvPr id="231" name="cameraImage.png"/>
          <p:cNvPicPr/>
          <p:nvPr/>
        </p:nvPicPr>
        <p:blipFill>
          <a:blip r:embed="rId3"/>
          <a:stretch/>
        </p:blipFill>
        <p:spPr>
          <a:xfrm>
            <a:off x="5094360" y="4246200"/>
            <a:ext cx="3258360" cy="1825200"/>
          </a:xfrm>
          <a:prstGeom prst="rect">
            <a:avLst/>
          </a:prstGeom>
          <a:ln w="12600">
            <a:noFill/>
          </a:ln>
        </p:spPr>
      </p:pic>
      <p:sp>
        <p:nvSpPr>
          <p:cNvPr id="232" name="CustomShape 5"/>
          <p:cNvSpPr/>
          <p:nvPr/>
        </p:nvSpPr>
        <p:spPr>
          <a:xfrm>
            <a:off x="3434040" y="5196960"/>
            <a:ext cx="2411280" cy="816120"/>
          </a:xfrm>
          <a:prstGeom prst="rightArrow">
            <a:avLst>
              <a:gd name="adj1" fmla="val 32000"/>
              <a:gd name="adj2" fmla="val 105013"/>
            </a:avLst>
          </a:prstGeom>
          <a:gradFill>
            <a:gsLst>
              <a:gs pos="0">
                <a:srgbClr val="245883"/>
              </a:gs>
              <a:gs pos="100000">
                <a:srgbClr val="1F4658"/>
              </a:gs>
            </a:gsLst>
            <a:lin ang="54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33" name="CustomShape 6"/>
          <p:cNvSpPr/>
          <p:nvPr/>
        </p:nvSpPr>
        <p:spPr>
          <a:xfrm>
            <a:off x="7464240" y="2560320"/>
            <a:ext cx="4041000" cy="63432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2480" tIns="42480" rIns="42480" bIns="42480" anchor="ctr"/>
          <a:lstStyle/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Je remarque donc que le volume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 l'eau à augmenter jusqu'à 77mL </a:t>
            </a:r>
            <a:endParaRPr/>
          </a:p>
        </p:txBody>
      </p:sp>
      <p:sp>
        <p:nvSpPr>
          <p:cNvPr id="234" name="CustomShape 7"/>
          <p:cNvSpPr/>
          <p:nvPr/>
        </p:nvSpPr>
        <p:spPr>
          <a:xfrm>
            <a:off x="9618120" y="3746160"/>
            <a:ext cx="1785600" cy="1339200"/>
          </a:xfrm>
          <a:prstGeom prst="ellipse">
            <a:avLst/>
          </a:prstGeom>
          <a:gradFill>
            <a:gsLst>
              <a:gs pos="0">
                <a:srgbClr val="245883"/>
              </a:gs>
              <a:gs pos="100000">
                <a:srgbClr val="1F4658"/>
              </a:gs>
            </a:gsLst>
            <a:lin ang="5400000"/>
          </a:gradFill>
          <a:ln w="1260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2480" tIns="42480" rIns="42480" bIns="42480" anchor="ctr"/>
          <a:lstStyle/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77-70=7</a:t>
            </a:r>
            <a:endParaRPr/>
          </a:p>
        </p:txBody>
      </p:sp>
      <p:sp>
        <p:nvSpPr>
          <p:cNvPr id="235" name="CustomShape 8"/>
          <p:cNvSpPr/>
          <p:nvPr/>
        </p:nvSpPr>
        <p:spPr>
          <a:xfrm>
            <a:off x="8814240" y="5401440"/>
            <a:ext cx="1384560" cy="908640"/>
          </a:xfrm>
          <a:prstGeom prst="rect">
            <a:avLst/>
          </a:prstGeom>
          <a:noFill/>
          <a:ln w="63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42480" tIns="42480" rIns="42480" bIns="42480" anchor="ctr"/>
          <a:lstStyle/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volume du 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Cylindre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Est de 7mL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7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238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39" name="CustomShape 2"/>
          <p:cNvSpPr/>
          <p:nvPr/>
        </p:nvSpPr>
        <p:spPr>
          <a:xfrm>
            <a:off x="692640" y="1343160"/>
            <a:ext cx="1140336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40" name="CustomShape 3"/>
          <p:cNvSpPr/>
          <p:nvPr/>
        </p:nvSpPr>
        <p:spPr>
          <a:xfrm>
            <a:off x="881640" y="1323000"/>
            <a:ext cx="1150236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Avec des outils en ligne (ici framindmap) ou des logiciels à installer </a:t>
            </a: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41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Engagement dans la tâche</a:t>
            </a:r>
            <a:endParaRPr/>
          </a:p>
        </p:txBody>
      </p:sp>
      <p:sp>
        <p:nvSpPr>
          <p:cNvPr id="242" name="TextShape 5"/>
          <p:cNvSpPr txBox="1"/>
          <p:nvPr/>
        </p:nvSpPr>
        <p:spPr>
          <a:xfrm>
            <a:off x="771480" y="684720"/>
            <a:ext cx="10676520" cy="83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Réalisation de cartes mentales </a:t>
            </a:r>
            <a:endParaRPr/>
          </a:p>
        </p:txBody>
      </p:sp>
      <p:pic>
        <p:nvPicPr>
          <p:cNvPr id="243" name="Image 242"/>
          <p:cNvPicPr/>
          <p:nvPr/>
        </p:nvPicPr>
        <p:blipFill>
          <a:blip r:embed="rId5"/>
          <a:stretch/>
        </p:blipFill>
        <p:spPr>
          <a:xfrm>
            <a:off x="709920" y="1869120"/>
            <a:ext cx="6358320" cy="3242880"/>
          </a:xfrm>
          <a:prstGeom prst="rect">
            <a:avLst/>
          </a:prstGeom>
          <a:ln>
            <a:noFill/>
          </a:ln>
        </p:spPr>
      </p:pic>
      <p:sp>
        <p:nvSpPr>
          <p:cNvPr id="244" name="TextShape 6"/>
          <p:cNvSpPr txBox="1"/>
          <p:nvPr/>
        </p:nvSpPr>
        <p:spPr>
          <a:xfrm>
            <a:off x="1152000" y="6264000"/>
            <a:ext cx="9504000" cy="434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</a:rPr>
              <a:t>Productions élèves pour préparer un oral de langue : thème et prononciation (niveau CAP)</a:t>
            </a:r>
            <a:endParaRPr/>
          </a:p>
        </p:txBody>
      </p:sp>
      <p:pic>
        <p:nvPicPr>
          <p:cNvPr id="245" name="Image 244"/>
          <p:cNvPicPr/>
          <p:nvPr/>
        </p:nvPicPr>
        <p:blipFill>
          <a:blip r:embed="rId6"/>
          <a:stretch/>
        </p:blipFill>
        <p:spPr>
          <a:xfrm>
            <a:off x="6696000" y="3024000"/>
            <a:ext cx="5277600" cy="30034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47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248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49" name="CustomShape 2"/>
          <p:cNvSpPr/>
          <p:nvPr/>
        </p:nvSpPr>
        <p:spPr>
          <a:xfrm>
            <a:off x="692640" y="1343160"/>
            <a:ext cx="1140336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0" name="CustomShape 3"/>
          <p:cNvSpPr/>
          <p:nvPr/>
        </p:nvSpPr>
        <p:spPr>
          <a:xfrm>
            <a:off x="881640" y="1611000"/>
            <a:ext cx="1150236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51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Engagement dans la tâche</a:t>
            </a:r>
            <a:endParaRPr/>
          </a:p>
        </p:txBody>
      </p:sp>
      <p:sp>
        <p:nvSpPr>
          <p:cNvPr id="252" name="TextShape 5"/>
          <p:cNvSpPr txBox="1"/>
          <p:nvPr/>
        </p:nvSpPr>
        <p:spPr>
          <a:xfrm>
            <a:off x="771480" y="684720"/>
            <a:ext cx="10676520" cy="83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Réalisation de cartes mentales </a:t>
            </a:r>
            <a:endParaRPr/>
          </a:p>
        </p:txBody>
      </p:sp>
      <p:pic>
        <p:nvPicPr>
          <p:cNvPr id="253" name="Image 252"/>
          <p:cNvPicPr/>
          <p:nvPr/>
        </p:nvPicPr>
        <p:blipFill>
          <a:blip r:embed="rId5"/>
          <a:stretch/>
        </p:blipFill>
        <p:spPr>
          <a:xfrm>
            <a:off x="936000" y="1224000"/>
            <a:ext cx="10800000" cy="4878360"/>
          </a:xfrm>
          <a:prstGeom prst="rect">
            <a:avLst/>
          </a:prstGeom>
          <a:ln>
            <a:noFill/>
          </a:ln>
        </p:spPr>
      </p:pic>
      <p:sp>
        <p:nvSpPr>
          <p:cNvPr id="254" name="TextShape 6"/>
          <p:cNvSpPr txBox="1"/>
          <p:nvPr/>
        </p:nvSpPr>
        <p:spPr>
          <a:xfrm>
            <a:off x="1008000" y="5976000"/>
            <a:ext cx="777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</a:rPr>
              <a:t>Production élève en vue de réviser un examen</a:t>
            </a:r>
            <a:endParaRPr/>
          </a:p>
        </p:txBody>
      </p:sp>
    </p:spTree>
  </p:cSld>
  <p:clrMapOvr>
    <a:masterClrMapping/>
  </p:clrMapOvr>
  <p:transition spd="slow">
    <p:push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56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257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58" name="CustomShape 2"/>
          <p:cNvSpPr/>
          <p:nvPr/>
        </p:nvSpPr>
        <p:spPr>
          <a:xfrm>
            <a:off x="692640" y="1343160"/>
            <a:ext cx="1140336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59" name="CustomShape 3"/>
          <p:cNvSpPr/>
          <p:nvPr/>
        </p:nvSpPr>
        <p:spPr>
          <a:xfrm>
            <a:off x="881640" y="1611000"/>
            <a:ext cx="1150236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60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Engagement dans la tâche</a:t>
            </a:r>
            <a:endParaRPr/>
          </a:p>
        </p:txBody>
      </p:sp>
      <p:sp>
        <p:nvSpPr>
          <p:cNvPr id="261" name="TextShape 5"/>
          <p:cNvSpPr txBox="1"/>
          <p:nvPr/>
        </p:nvSpPr>
        <p:spPr>
          <a:xfrm>
            <a:off x="771480" y="684720"/>
            <a:ext cx="10676520" cy="83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Utilisation de murs collaboratifs (padlet) </a:t>
            </a:r>
            <a:endParaRPr/>
          </a:p>
        </p:txBody>
      </p:sp>
      <p:sp>
        <p:nvSpPr>
          <p:cNvPr id="262" name="TextShape 6"/>
          <p:cNvSpPr txBox="1"/>
          <p:nvPr/>
        </p:nvSpPr>
        <p:spPr>
          <a:xfrm>
            <a:off x="1008000" y="5976000"/>
            <a:ext cx="777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</a:rPr>
              <a:t>Brainstorming sur les suites en révision de l'année précédente</a:t>
            </a:r>
            <a:endParaRPr/>
          </a:p>
        </p:txBody>
      </p:sp>
      <p:pic>
        <p:nvPicPr>
          <p:cNvPr id="263" name="Image 262"/>
          <p:cNvPicPr/>
          <p:nvPr/>
        </p:nvPicPr>
        <p:blipFill>
          <a:blip r:embed="rId5"/>
          <a:stretch/>
        </p:blipFill>
        <p:spPr>
          <a:xfrm>
            <a:off x="1512000" y="1343160"/>
            <a:ext cx="9049320" cy="444888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65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266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67" name="CustomShape 2"/>
          <p:cNvSpPr/>
          <p:nvPr/>
        </p:nvSpPr>
        <p:spPr>
          <a:xfrm>
            <a:off x="692640" y="1343160"/>
            <a:ext cx="1140336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68" name="CustomShape 3"/>
          <p:cNvSpPr/>
          <p:nvPr/>
        </p:nvSpPr>
        <p:spPr>
          <a:xfrm>
            <a:off x="881640" y="1611000"/>
            <a:ext cx="1150236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69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Engagement dans la tâche</a:t>
            </a:r>
            <a:endParaRPr/>
          </a:p>
        </p:txBody>
      </p:sp>
      <p:sp>
        <p:nvSpPr>
          <p:cNvPr id="270" name="TextShape 5"/>
          <p:cNvSpPr txBox="1"/>
          <p:nvPr/>
        </p:nvSpPr>
        <p:spPr>
          <a:xfrm>
            <a:off x="771480" y="684720"/>
            <a:ext cx="10676520" cy="83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Utilisation de murs collaboratifs </a:t>
            </a:r>
            <a:endParaRPr/>
          </a:p>
        </p:txBody>
      </p:sp>
      <p:sp>
        <p:nvSpPr>
          <p:cNvPr id="271" name="TextShape 6"/>
          <p:cNvSpPr txBox="1"/>
          <p:nvPr/>
        </p:nvSpPr>
        <p:spPr>
          <a:xfrm>
            <a:off x="1008000" y="5976000"/>
            <a:ext cx="777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</a:rPr>
              <a:t>Brainstorming sur la notion d'acide</a:t>
            </a:r>
            <a:endParaRPr/>
          </a:p>
        </p:txBody>
      </p:sp>
      <p:pic>
        <p:nvPicPr>
          <p:cNvPr id="272" name="Image 271"/>
          <p:cNvPicPr/>
          <p:nvPr/>
        </p:nvPicPr>
        <p:blipFill>
          <a:blip r:embed="rId5"/>
          <a:stretch/>
        </p:blipFill>
        <p:spPr>
          <a:xfrm>
            <a:off x="1246680" y="1284480"/>
            <a:ext cx="9697320" cy="45475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74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275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76" name="CustomShape 2"/>
          <p:cNvSpPr/>
          <p:nvPr/>
        </p:nvSpPr>
        <p:spPr>
          <a:xfrm>
            <a:off x="692640" y="1343160"/>
            <a:ext cx="1140336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77" name="CustomShape 3"/>
          <p:cNvSpPr/>
          <p:nvPr/>
        </p:nvSpPr>
        <p:spPr>
          <a:xfrm>
            <a:off x="881640" y="1611000"/>
            <a:ext cx="11502360" cy="45810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endParaRPr/>
          </a:p>
          <a:p>
            <a:pPr algn="ctr"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278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Support des tâches</a:t>
            </a:r>
            <a:endParaRPr/>
          </a:p>
        </p:txBody>
      </p:sp>
      <p:sp>
        <p:nvSpPr>
          <p:cNvPr id="279" name="TextShape 5"/>
          <p:cNvSpPr txBox="1"/>
          <p:nvPr/>
        </p:nvSpPr>
        <p:spPr>
          <a:xfrm>
            <a:off x="936000" y="864000"/>
            <a:ext cx="10676520" cy="8316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800" b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Autre utilisation de Padlet : support de cours</a:t>
            </a:r>
            <a:endParaRPr/>
          </a:p>
        </p:txBody>
      </p:sp>
      <p:sp>
        <p:nvSpPr>
          <p:cNvPr id="280" name="TextShape 6"/>
          <p:cNvSpPr txBox="1"/>
          <p:nvPr/>
        </p:nvSpPr>
        <p:spPr>
          <a:xfrm>
            <a:off x="1728000" y="5616000"/>
            <a:ext cx="2592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5"/>
              </a:rPr>
              <a:t>Utilisation en musique</a:t>
            </a:r>
            <a:endParaRPr/>
          </a:p>
        </p:txBody>
      </p:sp>
      <p:sp>
        <p:nvSpPr>
          <p:cNvPr id="281" name="TextShape 7"/>
          <p:cNvSpPr txBox="1"/>
          <p:nvPr/>
        </p:nvSpPr>
        <p:spPr>
          <a:xfrm>
            <a:off x="8136000" y="5544000"/>
            <a:ext cx="272808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6"/>
              </a:rPr>
              <a:t>Des outils numériques</a:t>
            </a:r>
            <a:endParaRPr/>
          </a:p>
        </p:txBody>
      </p:sp>
      <p:sp>
        <p:nvSpPr>
          <p:cNvPr id="282" name="TextShape 8"/>
          <p:cNvSpPr txBox="1"/>
          <p:nvPr/>
        </p:nvSpPr>
        <p:spPr>
          <a:xfrm>
            <a:off x="1440000" y="1695600"/>
            <a:ext cx="9792000" cy="4028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200" b="1" spc="-1">
                <a:latin typeface="Arial"/>
              </a:rPr>
              <a:t>Mise à disposition de liens, sons, vidéos, documents</a:t>
            </a:r>
            <a:endParaRPr/>
          </a:p>
        </p:txBody>
      </p:sp>
      <p:pic>
        <p:nvPicPr>
          <p:cNvPr id="283" name="Image 282"/>
          <p:cNvPicPr/>
          <p:nvPr/>
        </p:nvPicPr>
        <p:blipFill>
          <a:blip r:embed="rId7"/>
          <a:stretch/>
        </p:blipFill>
        <p:spPr>
          <a:xfrm>
            <a:off x="7560000" y="2274480"/>
            <a:ext cx="4138920" cy="2837520"/>
          </a:xfrm>
          <a:prstGeom prst="rect">
            <a:avLst/>
          </a:prstGeom>
          <a:ln>
            <a:noFill/>
          </a:ln>
        </p:spPr>
      </p:pic>
      <p:pic>
        <p:nvPicPr>
          <p:cNvPr id="284" name="Image 283"/>
          <p:cNvPicPr/>
          <p:nvPr/>
        </p:nvPicPr>
        <p:blipFill>
          <a:blip r:embed="rId8"/>
          <a:stretch/>
        </p:blipFill>
        <p:spPr>
          <a:xfrm>
            <a:off x="1278000" y="2262960"/>
            <a:ext cx="4626000" cy="31370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86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91440" rIns="45720" bIns="91440" anchor="b"/>
          <a:lstStyle/>
          <a:p>
            <a:pPr algn="ctr">
              <a:lnSpc>
                <a:spcPct val="100000"/>
              </a:lnSpc>
            </a:pPr>
            <a:r>
              <a:rPr lang="fr-FR" sz="360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/>
          </a:p>
        </p:txBody>
      </p:sp>
      <p:pic>
        <p:nvPicPr>
          <p:cNvPr id="287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288" name="Picture 2"/>
          <p:cNvPicPr/>
          <p:nvPr/>
        </p:nvPicPr>
        <p:blipFill>
          <a:blip r:embed="rId5"/>
          <a:stretch/>
        </p:blipFill>
        <p:spPr>
          <a:xfrm>
            <a:off x="934560" y="744120"/>
            <a:ext cx="6913440" cy="5951880"/>
          </a:xfrm>
          <a:prstGeom prst="rect">
            <a:avLst/>
          </a:prstGeom>
          <a:ln>
            <a:noFill/>
          </a:ln>
        </p:spPr>
      </p:pic>
      <p:sp>
        <p:nvSpPr>
          <p:cNvPr id="289" name="CustomShape 2"/>
          <p:cNvSpPr/>
          <p:nvPr/>
        </p:nvSpPr>
        <p:spPr>
          <a:xfrm>
            <a:off x="8644320" y="1152000"/>
            <a:ext cx="2642400" cy="1095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L’outil exercice d’Ilias</a:t>
            </a:r>
            <a:endParaRPr/>
          </a:p>
          <a:p>
            <a:pPr>
              <a:lnSpc>
                <a:spcPct val="100000"/>
              </a:lnSpc>
            </a:pPr>
            <a:r>
              <a:rPr lang="fr-FR" sz="2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utilisé pour le </a:t>
            </a:r>
            <a:endParaRPr/>
          </a:p>
          <a:p>
            <a:pPr>
              <a:lnSpc>
                <a:spcPct val="100000"/>
              </a:lnSpc>
            </a:pPr>
            <a:r>
              <a:rPr lang="fr-FR" sz="2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dépôt de fichier </a:t>
            </a:r>
            <a:endParaRPr/>
          </a:p>
        </p:txBody>
      </p:sp>
      <p:sp>
        <p:nvSpPr>
          <p:cNvPr id="290" name="CustomShape 3"/>
          <p:cNvSpPr/>
          <p:nvPr/>
        </p:nvSpPr>
        <p:spPr>
          <a:xfrm rot="1758000">
            <a:off x="8674560" y="3703320"/>
            <a:ext cx="2861640" cy="91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exemple de rédaction et </a:t>
            </a:r>
            <a:endParaRPr/>
          </a:p>
          <a:p>
            <a:pPr>
              <a:lnSpc>
                <a:spcPct val="100000"/>
              </a:lnSpc>
            </a:pPr>
            <a:r>
              <a:rPr lang="fr-F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dépôt des dossiers de stage 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18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 3eme</a:t>
            </a:r>
            <a:endParaRPr/>
          </a:p>
        </p:txBody>
      </p:sp>
      <p:sp>
        <p:nvSpPr>
          <p:cNvPr id="291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Support des tâches</a:t>
            </a:r>
            <a:endParaRPr/>
          </a:p>
        </p:txBody>
      </p:sp>
      <p:sp>
        <p:nvSpPr>
          <p:cNvPr id="292" name="CustomShape 5"/>
          <p:cNvSpPr/>
          <p:nvPr/>
        </p:nvSpPr>
        <p:spPr>
          <a:xfrm>
            <a:off x="1008000" y="4464000"/>
            <a:ext cx="936000" cy="36000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3" name="CustomShape 6"/>
          <p:cNvSpPr/>
          <p:nvPr/>
        </p:nvSpPr>
        <p:spPr>
          <a:xfrm>
            <a:off x="792000" y="5256000"/>
            <a:ext cx="792000" cy="36000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94" name="TextShape 7"/>
          <p:cNvSpPr txBox="1"/>
          <p:nvPr/>
        </p:nvSpPr>
        <p:spPr>
          <a:xfrm>
            <a:off x="7776000" y="5762520"/>
            <a:ext cx="448128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6"/>
              </a:rPr>
              <a:t>Tutoriel sur le site ressources de la DANE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5" name="Picture 2"/>
          <p:cNvPicPr/>
          <p:nvPr/>
        </p:nvPicPr>
        <p:blipFill>
          <a:blip r:embed="rId3"/>
          <a:stretch/>
        </p:blipFill>
        <p:spPr>
          <a:xfrm>
            <a:off x="864000" y="860760"/>
            <a:ext cx="8884800" cy="5475240"/>
          </a:xfrm>
          <a:prstGeom prst="rect">
            <a:avLst/>
          </a:prstGeom>
          <a:ln>
            <a:noFill/>
          </a:ln>
        </p:spPr>
      </p:pic>
      <p:pic>
        <p:nvPicPr>
          <p:cNvPr id="296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297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91440" rIns="45720" bIns="91440" anchor="b"/>
          <a:lstStyle/>
          <a:p>
            <a:pPr algn="ctr">
              <a:lnSpc>
                <a:spcPct val="100000"/>
              </a:lnSpc>
            </a:pPr>
            <a:r>
              <a:rPr lang="fr-FR" sz="360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/>
          </a:p>
        </p:txBody>
      </p:sp>
      <p:pic>
        <p:nvPicPr>
          <p:cNvPr id="298" name="Picture 2"/>
          <p:cNvPicPr/>
          <p:nvPr/>
        </p:nvPicPr>
        <p:blipFill>
          <a:blip r:embed="rId5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299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Support des tâches</a:t>
            </a:r>
            <a:endParaRPr/>
          </a:p>
        </p:txBody>
      </p:sp>
      <p:sp>
        <p:nvSpPr>
          <p:cNvPr id="300" name="CustomShape 3"/>
          <p:cNvSpPr/>
          <p:nvPr/>
        </p:nvSpPr>
        <p:spPr>
          <a:xfrm>
            <a:off x="1224000" y="3240000"/>
            <a:ext cx="1440000" cy="360000"/>
          </a:xfrm>
          <a:prstGeom prst="ellipse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1" name="CustomShape 4"/>
          <p:cNvSpPr/>
          <p:nvPr/>
        </p:nvSpPr>
        <p:spPr>
          <a:xfrm>
            <a:off x="1584000" y="5688000"/>
            <a:ext cx="1368000" cy="36000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2" name="CustomShape 5"/>
          <p:cNvSpPr/>
          <p:nvPr/>
        </p:nvSpPr>
        <p:spPr>
          <a:xfrm>
            <a:off x="1152000" y="4464000"/>
            <a:ext cx="792000" cy="36000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03" name="CustomShape 6"/>
          <p:cNvSpPr/>
          <p:nvPr/>
        </p:nvSpPr>
        <p:spPr>
          <a:xfrm>
            <a:off x="1080000" y="3240000"/>
            <a:ext cx="1800000" cy="36000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05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06" name="Picture 2"/>
          <p:cNvPicPr/>
          <p:nvPr/>
        </p:nvPicPr>
        <p:blipFill>
          <a:blip r:embed="rId4"/>
          <a:stretch/>
        </p:blipFill>
        <p:spPr>
          <a:xfrm>
            <a:off x="864000" y="1079280"/>
            <a:ext cx="11134440" cy="4968720"/>
          </a:xfrm>
          <a:prstGeom prst="rect">
            <a:avLst/>
          </a:prstGeom>
          <a:ln>
            <a:noFill/>
          </a:ln>
        </p:spPr>
      </p:pic>
      <p:pic>
        <p:nvPicPr>
          <p:cNvPr id="307" name="Image 3"/>
          <p:cNvPicPr/>
          <p:nvPr/>
        </p:nvPicPr>
        <p:blipFill>
          <a:blip r:embed="rId5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08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Support des tâches</a:t>
            </a:r>
            <a:endParaRPr/>
          </a:p>
        </p:txBody>
      </p:sp>
      <p:sp>
        <p:nvSpPr>
          <p:cNvPr id="309" name="CustomShape 3"/>
          <p:cNvSpPr/>
          <p:nvPr/>
        </p:nvSpPr>
        <p:spPr>
          <a:xfrm>
            <a:off x="4968000" y="2664000"/>
            <a:ext cx="2160000" cy="36000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10" name="CustomShape 4"/>
          <p:cNvSpPr/>
          <p:nvPr/>
        </p:nvSpPr>
        <p:spPr>
          <a:xfrm>
            <a:off x="8856000" y="936000"/>
            <a:ext cx="792000" cy="1872000"/>
          </a:xfrm>
          <a:prstGeom prst="ellipse">
            <a:avLst/>
          </a:prstGeom>
          <a:noFill/>
          <a:ln w="19080">
            <a:solidFill>
              <a:srgbClr val="FF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2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13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14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Régulation des tâches</a:t>
            </a:r>
            <a:endParaRPr/>
          </a:p>
        </p:txBody>
      </p:sp>
      <p:sp>
        <p:nvSpPr>
          <p:cNvPr id="315" name="TextShape 3"/>
          <p:cNvSpPr txBox="1"/>
          <p:nvPr/>
        </p:nvSpPr>
        <p:spPr>
          <a:xfrm>
            <a:off x="9072000" y="2160000"/>
            <a:ext cx="2376000" cy="1805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2400" b="1" spc="-1" dirty="0">
                <a:latin typeface="Arial"/>
              </a:rPr>
              <a:t>Filmer des techniques pour remédier aux erreurs de manipulations</a:t>
            </a:r>
            <a:endParaRPr dirty="0"/>
          </a:p>
        </p:txBody>
      </p:sp>
      <p:pic>
        <p:nvPicPr>
          <p:cNvPr id="2" name="Image 1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94366" y="1303824"/>
            <a:ext cx="4944315" cy="4691839"/>
          </a:xfrm>
          <a:prstGeom prst="rect">
            <a:avLst/>
          </a:prstGeom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124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25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26" name="CustomShape 2"/>
          <p:cNvSpPr/>
          <p:nvPr/>
        </p:nvSpPr>
        <p:spPr>
          <a:xfrm>
            <a:off x="1116720" y="936360"/>
            <a:ext cx="10360080" cy="1095840"/>
          </a:xfrm>
          <a:prstGeom prst="rect">
            <a:avLst/>
          </a:prstGeom>
          <a:solidFill>
            <a:srgbClr val="FFFFFF"/>
          </a:solidFill>
          <a:ln w="12600">
            <a:solidFill>
              <a:srgbClr val="A5A5A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Dans le cadre de la réforme, les équipes vont construire des projets. Des outils et des ressources numériques peuvent être mis au service des démarches et des productions liées à ces projets, </a:t>
            </a:r>
            <a:r>
              <a:rPr lang="fr-FR" sz="2200" b="1" strike="noStrike" spc="-1">
                <a:solidFill>
                  <a:srgbClr val="FF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disciplinaires ou EPI.</a:t>
            </a:r>
            <a:endParaRPr/>
          </a:p>
        </p:txBody>
      </p:sp>
      <p:sp>
        <p:nvSpPr>
          <p:cNvPr id="127" name="CustomShape 3"/>
          <p:cNvSpPr/>
          <p:nvPr/>
        </p:nvSpPr>
        <p:spPr>
          <a:xfrm>
            <a:off x="1096920" y="2736000"/>
            <a:ext cx="10333440" cy="3018960"/>
          </a:xfrm>
          <a:prstGeom prst="rect">
            <a:avLst/>
          </a:prstGeom>
          <a:noFill/>
          <a:ln w="572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objectifs  </a:t>
            </a:r>
            <a:endParaRPr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Proposer une démarche visant à renforcer la place du numérique dans les projets de l’établissement.</a:t>
            </a:r>
            <a:endParaRPr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Recenser les pratiques existantes.</a:t>
            </a:r>
            <a:endParaRPr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u="sng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Faire remonter les besoins en formation</a:t>
            </a: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 via une enquête à renseigner en ligne. </a:t>
            </a:r>
            <a:endParaRPr/>
          </a:p>
        </p:txBody>
      </p:sp>
      <p:sp>
        <p:nvSpPr>
          <p:cNvPr id="128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600" b="1" spc="-1">
                <a:latin typeface="Arial"/>
              </a:rPr>
              <a:t>J5, le numérique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17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18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19" name="CustomShape 2"/>
          <p:cNvSpPr/>
          <p:nvPr/>
        </p:nvSpPr>
        <p:spPr>
          <a:xfrm>
            <a:off x="1038960" y="1343160"/>
            <a:ext cx="1062072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C5000B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Argumenter débattre à l’aide d’un forum sur l’ENT</a:t>
            </a:r>
            <a:endParaRPr/>
          </a:p>
        </p:txBody>
      </p:sp>
      <p:sp>
        <p:nvSpPr>
          <p:cNvPr id="320" name="CustomShape 3"/>
          <p:cNvSpPr/>
          <p:nvPr/>
        </p:nvSpPr>
        <p:spPr>
          <a:xfrm>
            <a:off x="1131480" y="2414160"/>
            <a:ext cx="8961480" cy="2663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pPr algn="ctr">
              <a:lnSpc>
                <a:spcPct val="90000"/>
              </a:lnSpc>
            </a:pPr>
            <a:r>
              <a:rPr lang="fr-FR" sz="2400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L’outil d’échanges que constitue le forum de ILIAS peut stimuler la participation écrite de nos élèves de sur des activités d’argumentation.</a:t>
            </a:r>
            <a:endParaRPr dirty="0"/>
          </a:p>
          <a:p>
            <a:pPr algn="ctr">
              <a:lnSpc>
                <a:spcPct val="90000"/>
              </a:lnSpc>
            </a:pPr>
            <a:endParaRPr dirty="0"/>
          </a:p>
          <a:p>
            <a:pPr algn="ctr">
              <a:lnSpc>
                <a:spcPct val="90000"/>
              </a:lnSpc>
            </a:pPr>
            <a:endParaRPr dirty="0"/>
          </a:p>
        </p:txBody>
      </p:sp>
      <p:sp>
        <p:nvSpPr>
          <p:cNvPr id="321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Régulation des tâches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3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24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pic>
        <p:nvPicPr>
          <p:cNvPr id="325" name="Picture 5"/>
          <p:cNvPicPr/>
          <p:nvPr/>
        </p:nvPicPr>
        <p:blipFill>
          <a:blip r:embed="rId5"/>
          <a:stretch/>
        </p:blipFill>
        <p:spPr>
          <a:xfrm>
            <a:off x="1794240" y="725760"/>
            <a:ext cx="8287920" cy="6131880"/>
          </a:xfrm>
          <a:prstGeom prst="rect">
            <a:avLst/>
          </a:prstGeom>
          <a:ln>
            <a:noFill/>
          </a:ln>
        </p:spPr>
      </p:pic>
      <p:sp>
        <p:nvSpPr>
          <p:cNvPr id="326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Régulation des tâches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CustomShape 1"/>
          <p:cNvSpPr/>
          <p:nvPr/>
        </p:nvSpPr>
        <p:spPr>
          <a:xfrm>
            <a:off x="252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28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29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pic>
        <p:nvPicPr>
          <p:cNvPr id="330" name="Picture 4"/>
          <p:cNvPicPr/>
          <p:nvPr/>
        </p:nvPicPr>
        <p:blipFill>
          <a:blip r:embed="rId5"/>
          <a:stretch/>
        </p:blipFill>
        <p:spPr>
          <a:xfrm>
            <a:off x="1335600" y="684720"/>
            <a:ext cx="7880400" cy="6048000"/>
          </a:xfrm>
          <a:prstGeom prst="rect">
            <a:avLst/>
          </a:prstGeom>
          <a:ln>
            <a:noFill/>
          </a:ln>
        </p:spPr>
      </p:pic>
      <p:sp>
        <p:nvSpPr>
          <p:cNvPr id="331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Régulation des tâches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45720" tIns="91440" rIns="45720" bIns="91440" anchor="b"/>
          <a:lstStyle/>
          <a:p>
            <a:pPr algn="ctr">
              <a:lnSpc>
                <a:spcPct val="100000"/>
              </a:lnSpc>
            </a:pPr>
            <a:r>
              <a:rPr lang="fr-FR" sz="3600" strike="noStrike" spc="-1">
                <a:solidFill>
                  <a:srgbClr val="1F4E79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endParaRPr/>
          </a:p>
        </p:txBody>
      </p:sp>
      <p:pic>
        <p:nvPicPr>
          <p:cNvPr id="333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34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pic>
        <p:nvPicPr>
          <p:cNvPr id="335" name="Picture 4"/>
          <p:cNvPicPr/>
          <p:nvPr/>
        </p:nvPicPr>
        <p:blipFill>
          <a:blip r:embed="rId5"/>
          <a:stretch/>
        </p:blipFill>
        <p:spPr>
          <a:xfrm>
            <a:off x="823320" y="684720"/>
            <a:ext cx="8320680" cy="6239880"/>
          </a:xfrm>
          <a:prstGeom prst="rect">
            <a:avLst/>
          </a:prstGeom>
          <a:ln>
            <a:noFill/>
          </a:ln>
        </p:spPr>
      </p:pic>
      <p:sp>
        <p:nvSpPr>
          <p:cNvPr id="336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Régulation des tâches</a:t>
            </a:r>
            <a:endParaRPr/>
          </a:p>
        </p:txBody>
      </p:sp>
      <p:sp>
        <p:nvSpPr>
          <p:cNvPr id="337" name="TextShape 3"/>
          <p:cNvSpPr txBox="1"/>
          <p:nvPr/>
        </p:nvSpPr>
        <p:spPr>
          <a:xfrm>
            <a:off x="9504000" y="1656000"/>
            <a:ext cx="2160000" cy="13701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ctr"/>
            <a:r>
              <a:rPr lang="fr-FR" sz="1800" b="1" spc="-1">
                <a:latin typeface="Arial"/>
              </a:rPr>
              <a:t>L'utilisation du forum a modifié aussi l'engagement dans la tâche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39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40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pic>
        <p:nvPicPr>
          <p:cNvPr id="341" name="Picture 4"/>
          <p:cNvPicPr/>
          <p:nvPr/>
        </p:nvPicPr>
        <p:blipFill>
          <a:blip r:embed="rId5"/>
          <a:stretch/>
        </p:blipFill>
        <p:spPr>
          <a:xfrm>
            <a:off x="1562760" y="610200"/>
            <a:ext cx="8328600" cy="6247440"/>
          </a:xfrm>
          <a:prstGeom prst="rect">
            <a:avLst/>
          </a:prstGeom>
          <a:ln>
            <a:noFill/>
          </a:ln>
        </p:spPr>
      </p:pic>
      <p:sp>
        <p:nvSpPr>
          <p:cNvPr id="342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Régulation des tâches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4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45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pic>
        <p:nvPicPr>
          <p:cNvPr id="346" name="Picture 4"/>
          <p:cNvPicPr/>
          <p:nvPr/>
        </p:nvPicPr>
        <p:blipFill>
          <a:blip r:embed="rId5"/>
          <a:stretch/>
        </p:blipFill>
        <p:spPr>
          <a:xfrm>
            <a:off x="1566720" y="635760"/>
            <a:ext cx="8295480" cy="6221880"/>
          </a:xfrm>
          <a:prstGeom prst="rect">
            <a:avLst/>
          </a:prstGeom>
          <a:ln>
            <a:noFill/>
          </a:ln>
        </p:spPr>
      </p:pic>
      <p:sp>
        <p:nvSpPr>
          <p:cNvPr id="347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 : Régulation des tâches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49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50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51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 : Régulation des tâches</a:t>
            </a:r>
            <a:endParaRPr/>
          </a:p>
        </p:txBody>
      </p:sp>
      <p:sp>
        <p:nvSpPr>
          <p:cNvPr id="352" name="TextShape 3"/>
          <p:cNvSpPr txBox="1"/>
          <p:nvPr/>
        </p:nvSpPr>
        <p:spPr>
          <a:xfrm>
            <a:off x="1224000" y="1152000"/>
            <a:ext cx="10296000" cy="46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600" b="1" spc="-1">
                <a:latin typeface="Arial"/>
              </a:rPr>
              <a:t>Utilisation d'Ilias pour créer des tests (jeu de questions)</a:t>
            </a:r>
            <a:endParaRPr/>
          </a:p>
        </p:txBody>
      </p:sp>
      <p:sp>
        <p:nvSpPr>
          <p:cNvPr id="353" name="TextShape 4"/>
          <p:cNvSpPr txBox="1"/>
          <p:nvPr/>
        </p:nvSpPr>
        <p:spPr>
          <a:xfrm>
            <a:off x="4104000" y="1874520"/>
            <a:ext cx="515268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5"/>
              </a:rPr>
              <a:t>Tutoriel sur le site ressources de la DANE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55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56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57" name="CustomShape 2"/>
          <p:cNvSpPr/>
          <p:nvPr/>
        </p:nvSpPr>
        <p:spPr>
          <a:xfrm>
            <a:off x="1389240" y="1152000"/>
            <a:ext cx="7250760" cy="94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 algn="ctr"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Évaluation de la lecture d’une œuvre intégrale : </a:t>
            </a:r>
            <a:endParaRPr/>
          </a:p>
          <a:p>
            <a:pPr algn="ctr">
              <a:lnSpc>
                <a:spcPct val="100000"/>
              </a:lnSpc>
            </a:pPr>
            <a:r>
              <a:rPr lang="fr-FR" sz="24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l’Île au Trésor</a:t>
            </a: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.</a:t>
            </a:r>
            <a:endParaRPr/>
          </a:p>
        </p:txBody>
      </p:sp>
      <p:sp>
        <p:nvSpPr>
          <p:cNvPr id="358" name="CustomShape 3"/>
          <p:cNvSpPr/>
          <p:nvPr/>
        </p:nvSpPr>
        <p:spPr>
          <a:xfrm>
            <a:off x="1296000" y="3888000"/>
            <a:ext cx="9499680" cy="2284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Consignes</a:t>
            </a: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: Choisissez et recopiez un passage du livre (5/6 lignes) qui viendra illustrer les photogrammes issus d’une adaptation cinématographique de l’œuvre.</a:t>
            </a:r>
            <a:endParaRPr/>
          </a:p>
          <a:p>
            <a:pPr>
              <a:lnSpc>
                <a:spcPct val="100000"/>
              </a:lnSpc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­Vous devrez nommer les personnages qui sont représentés selon vous.</a:t>
            </a:r>
            <a:endParaRPr/>
          </a:p>
          <a:p>
            <a:pPr>
              <a:lnSpc>
                <a:spcPct val="100000"/>
              </a:lnSpc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­Expliquez ensuite le choix de l'extrait en 3 ou 4 lignes.</a:t>
            </a:r>
            <a:endParaRPr/>
          </a:p>
          <a:p>
            <a:pPr>
              <a:lnSpc>
                <a:spcPct val="100000"/>
              </a:lnSpc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Libre à vous de modifier le diaporama .</a:t>
            </a:r>
            <a:endParaRPr/>
          </a:p>
        </p:txBody>
      </p:sp>
      <p:sp>
        <p:nvSpPr>
          <p:cNvPr id="359" name="CustomShape 4"/>
          <p:cNvSpPr/>
          <p:nvPr/>
        </p:nvSpPr>
        <p:spPr>
          <a:xfrm>
            <a:off x="1008000" y="2376000"/>
            <a:ext cx="7241760" cy="8218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Objectifs : </a:t>
            </a: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évaluer la compréhension du roman ainsi que </a:t>
            </a:r>
            <a:endParaRPr/>
          </a:p>
          <a:p>
            <a:pPr>
              <a:lnSpc>
                <a:spcPct val="100000"/>
              </a:lnSpc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la capacité des élèves à justifier leurs choix.</a:t>
            </a:r>
            <a:endParaRPr/>
          </a:p>
        </p:txBody>
      </p:sp>
      <p:pic>
        <p:nvPicPr>
          <p:cNvPr id="360" name="Image 4"/>
          <p:cNvPicPr/>
          <p:nvPr/>
        </p:nvPicPr>
        <p:blipFill>
          <a:blip r:embed="rId5"/>
          <a:srcRect r="1916"/>
          <a:stretch/>
        </p:blipFill>
        <p:spPr>
          <a:xfrm>
            <a:off x="9264960" y="925200"/>
            <a:ext cx="2196000" cy="2637000"/>
          </a:xfrm>
          <a:prstGeom prst="rect">
            <a:avLst/>
          </a:prstGeom>
          <a:ln>
            <a:noFill/>
          </a:ln>
        </p:spPr>
      </p:pic>
      <p:sp>
        <p:nvSpPr>
          <p:cNvPr id="361" name="TextShape 5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 : Évaluation des tâches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3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64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65" name="CustomShape 2"/>
          <p:cNvSpPr/>
          <p:nvPr/>
        </p:nvSpPr>
        <p:spPr>
          <a:xfrm>
            <a:off x="792000" y="806040"/>
            <a:ext cx="11285640" cy="15534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Support </a:t>
            </a:r>
            <a:endParaRPr/>
          </a:p>
          <a:p>
            <a:pPr>
              <a:lnSpc>
                <a:spcPct val="100000"/>
              </a:lnSpc>
            </a:pPr>
            <a:r>
              <a:rPr lang="fr-FR" sz="24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Ici, un fichier Libre Office Impress créé au préalable avec trois/quatre images sur plusieurs diapositives qui viennent illustrer un ou des passages du roman. Les consignes figurent également sur ce diaporama. </a:t>
            </a:r>
            <a:endParaRPr/>
          </a:p>
        </p:txBody>
      </p:sp>
      <p:sp>
        <p:nvSpPr>
          <p:cNvPr id="366" name="CustomShape 3"/>
          <p:cNvSpPr/>
          <p:nvPr/>
        </p:nvSpPr>
        <p:spPr>
          <a:xfrm>
            <a:off x="3809520" y="2952000"/>
            <a:ext cx="4493880" cy="759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Deux exemples de travaux d’élèves </a:t>
            </a:r>
            <a:endParaRPr/>
          </a:p>
          <a:p>
            <a:pPr>
              <a:lnSpc>
                <a:spcPct val="100000"/>
              </a:lnSpc>
            </a:pPr>
            <a:r>
              <a:rPr lang="fr-FR" sz="2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annotés et évalués par le professeur :</a:t>
            </a:r>
            <a:endParaRPr/>
          </a:p>
        </p:txBody>
      </p:sp>
      <p:pic>
        <p:nvPicPr>
          <p:cNvPr id="367" name="Image 4"/>
          <p:cNvPicPr/>
          <p:nvPr/>
        </p:nvPicPr>
        <p:blipFill>
          <a:blip r:embed="rId5"/>
          <a:stretch/>
        </p:blipFill>
        <p:spPr>
          <a:xfrm>
            <a:off x="1080000" y="3816000"/>
            <a:ext cx="3888000" cy="2922480"/>
          </a:xfrm>
          <a:prstGeom prst="rect">
            <a:avLst/>
          </a:prstGeom>
          <a:ln>
            <a:noFill/>
          </a:ln>
        </p:spPr>
      </p:pic>
      <p:pic>
        <p:nvPicPr>
          <p:cNvPr id="368" name="Image 5"/>
          <p:cNvPicPr/>
          <p:nvPr/>
        </p:nvPicPr>
        <p:blipFill>
          <a:blip r:embed="rId6"/>
          <a:stretch/>
        </p:blipFill>
        <p:spPr>
          <a:xfrm>
            <a:off x="5498640" y="3829320"/>
            <a:ext cx="3861360" cy="2905200"/>
          </a:xfrm>
          <a:prstGeom prst="rect">
            <a:avLst/>
          </a:prstGeom>
          <a:ln>
            <a:noFill/>
          </a:ln>
        </p:spPr>
      </p:pic>
      <p:sp>
        <p:nvSpPr>
          <p:cNvPr id="369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 : Évaluation des tâches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Image 1"/>
          <p:cNvPicPr/>
          <p:nvPr/>
        </p:nvPicPr>
        <p:blipFill>
          <a:blip r:embed="rId2"/>
          <a:stretch/>
        </p:blipFill>
        <p:spPr>
          <a:xfrm>
            <a:off x="1231920" y="291960"/>
            <a:ext cx="9720360" cy="627012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130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1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32" name="CustomShape 2"/>
          <p:cNvSpPr/>
          <p:nvPr/>
        </p:nvSpPr>
        <p:spPr>
          <a:xfrm>
            <a:off x="1394047" y="1178612"/>
            <a:ext cx="10333440" cy="4183200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objectifs</a:t>
            </a:r>
            <a:endParaRPr dirty="0"/>
          </a:p>
          <a:p>
            <a:pPr algn="just">
              <a:lnSpc>
                <a:spcPct val="100000"/>
              </a:lnSpc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 </a:t>
            </a:r>
            <a:endParaRPr dirty="0"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Déterminer les bénéfices du numérique sur le scénario pédagogique ;</a:t>
            </a:r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endParaRPr lang="fr-FR" dirty="0"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Partager les pratiques numériques existantes de l'établissement ;</a:t>
            </a:r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endParaRPr lang="fr-FR" dirty="0"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Découvrir des outils et ressources numériques.</a:t>
            </a:r>
            <a:endParaRPr dirty="0"/>
          </a:p>
        </p:txBody>
      </p:sp>
      <p:sp>
        <p:nvSpPr>
          <p:cNvPr id="133" name="TextShape 3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600" b="1" spc="-1">
                <a:latin typeface="Arial"/>
              </a:rPr>
              <a:t>Première demi-journée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Image 1"/>
          <p:cNvPicPr/>
          <p:nvPr/>
        </p:nvPicPr>
        <p:blipFill>
          <a:blip r:embed="rId2"/>
          <a:stretch/>
        </p:blipFill>
        <p:spPr>
          <a:xfrm>
            <a:off x="1295280" y="228600"/>
            <a:ext cx="9591480" cy="638136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73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74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75" name="CustomShape 2"/>
          <p:cNvSpPr/>
          <p:nvPr/>
        </p:nvSpPr>
        <p:spPr>
          <a:xfrm>
            <a:off x="3096000" y="864000"/>
            <a:ext cx="728928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outil en ligne pour une évaluation formative</a:t>
            </a:r>
            <a:endParaRPr/>
          </a:p>
        </p:txBody>
      </p:sp>
      <p:pic>
        <p:nvPicPr>
          <p:cNvPr id="376" name="Image 1"/>
          <p:cNvPicPr/>
          <p:nvPr/>
        </p:nvPicPr>
        <p:blipFill>
          <a:blip r:embed="rId5"/>
          <a:stretch/>
        </p:blipFill>
        <p:spPr>
          <a:xfrm>
            <a:off x="1233000" y="1307160"/>
            <a:ext cx="2984040" cy="799920"/>
          </a:xfrm>
          <a:prstGeom prst="rect">
            <a:avLst/>
          </a:prstGeom>
          <a:ln>
            <a:noFill/>
          </a:ln>
        </p:spPr>
      </p:pic>
      <p:sp>
        <p:nvSpPr>
          <p:cNvPr id="377" name="CustomShape 3"/>
          <p:cNvSpPr/>
          <p:nvPr/>
        </p:nvSpPr>
        <p:spPr>
          <a:xfrm>
            <a:off x="3121920" y="4596840"/>
            <a:ext cx="1900080" cy="5778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32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F14A5D78</a:t>
            </a:r>
            <a:endParaRPr/>
          </a:p>
        </p:txBody>
      </p:sp>
      <p:sp>
        <p:nvSpPr>
          <p:cNvPr id="378" name="CustomShape 4"/>
          <p:cNvSpPr/>
          <p:nvPr/>
        </p:nvSpPr>
        <p:spPr>
          <a:xfrm>
            <a:off x="1635840" y="2639880"/>
            <a:ext cx="5149440" cy="4561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F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https://b.socrative.com/login/student/</a:t>
            </a:r>
            <a:endParaRPr/>
          </a:p>
        </p:txBody>
      </p:sp>
      <p:pic>
        <p:nvPicPr>
          <p:cNvPr id="379" name="Image 5"/>
          <p:cNvPicPr/>
          <p:nvPr/>
        </p:nvPicPr>
        <p:blipFill>
          <a:blip r:embed="rId6"/>
          <a:stretch/>
        </p:blipFill>
        <p:spPr>
          <a:xfrm>
            <a:off x="7488000" y="1872000"/>
            <a:ext cx="4392000" cy="3790080"/>
          </a:xfrm>
          <a:prstGeom prst="rect">
            <a:avLst/>
          </a:prstGeom>
          <a:ln>
            <a:noFill/>
          </a:ln>
        </p:spPr>
      </p:pic>
      <p:sp>
        <p:nvSpPr>
          <p:cNvPr id="380" name="CustomShape 5"/>
          <p:cNvSpPr/>
          <p:nvPr/>
        </p:nvSpPr>
        <p:spPr>
          <a:xfrm>
            <a:off x="5756760" y="4504320"/>
            <a:ext cx="1400760" cy="822600"/>
          </a:xfrm>
          <a:prstGeom prst="rightArrow">
            <a:avLst>
              <a:gd name="adj1" fmla="val 50000"/>
              <a:gd name="adj2" fmla="val 50000"/>
            </a:avLst>
          </a:prstGeom>
          <a:gradFill>
            <a:gsLst>
              <a:gs pos="0">
                <a:srgbClr val="73A6DA"/>
              </a:gs>
              <a:gs pos="100000">
                <a:srgbClr val="559ADA"/>
              </a:gs>
            </a:gsLst>
            <a:lin ang="5400000"/>
          </a:gradFill>
          <a:ln w="6480">
            <a:solidFill>
              <a:srgbClr val="5B9BD5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81" name="TextShape 6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Évaluation des tâches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83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84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85" name="CustomShape 2"/>
          <p:cNvSpPr/>
          <p:nvPr/>
        </p:nvSpPr>
        <p:spPr>
          <a:xfrm>
            <a:off x="2808000" y="902160"/>
            <a:ext cx="728928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Une application professeur pour un sondage d'audience </a:t>
            </a:r>
            <a:endParaRPr/>
          </a:p>
        </p:txBody>
      </p:sp>
      <p:sp>
        <p:nvSpPr>
          <p:cNvPr id="386" name="TextShape 3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pratiques : Évaluation des tâches</a:t>
            </a:r>
            <a:endParaRPr/>
          </a:p>
        </p:txBody>
      </p:sp>
      <p:sp>
        <p:nvSpPr>
          <p:cNvPr id="387" name="TextShape 4"/>
          <p:cNvSpPr txBox="1"/>
          <p:nvPr/>
        </p:nvSpPr>
        <p:spPr>
          <a:xfrm>
            <a:off x="2664000" y="1800000"/>
            <a:ext cx="6120000" cy="5040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600" b="1" spc="-1">
                <a:latin typeface="Arial"/>
              </a:rPr>
              <a:t>VotAR : Vote with Augmented Reality</a:t>
            </a:r>
            <a:endParaRPr/>
          </a:p>
        </p:txBody>
      </p:sp>
      <p:pic>
        <p:nvPicPr>
          <p:cNvPr id="388" name="Image 387"/>
          <p:cNvPicPr/>
          <p:nvPr/>
        </p:nvPicPr>
        <p:blipFill>
          <a:blip r:embed="rId5"/>
          <a:stretch/>
        </p:blipFill>
        <p:spPr>
          <a:xfrm rot="10800000">
            <a:off x="6368400" y="5544000"/>
            <a:ext cx="5288400" cy="2880000"/>
          </a:xfrm>
          <a:prstGeom prst="rect">
            <a:avLst/>
          </a:prstGeom>
          <a:ln>
            <a:noFill/>
          </a:ln>
        </p:spPr>
      </p:pic>
      <p:pic>
        <p:nvPicPr>
          <p:cNvPr id="389" name="Image 388"/>
          <p:cNvPicPr/>
          <p:nvPr/>
        </p:nvPicPr>
        <p:blipFill>
          <a:blip r:embed="rId6"/>
          <a:stretch/>
        </p:blipFill>
        <p:spPr>
          <a:xfrm>
            <a:off x="6912000" y="2547360"/>
            <a:ext cx="4855680" cy="314064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91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392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393" name="CustomShape 2"/>
          <p:cNvSpPr/>
          <p:nvPr/>
        </p:nvSpPr>
        <p:spPr>
          <a:xfrm>
            <a:off x="1800000" y="1944000"/>
            <a:ext cx="9504000" cy="281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394" name="CustomShape 3"/>
          <p:cNvSpPr/>
          <p:nvPr/>
        </p:nvSpPr>
        <p:spPr>
          <a:xfrm>
            <a:off x="2145600" y="6288120"/>
            <a:ext cx="6946200" cy="3146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1800" spc="-1">
                <a:latin typeface="Arial"/>
                <a:hlinkClick r:id="rId5"/>
              </a:rPr>
              <a:t>https://www.thinglink.com/scene/709394997002108929</a:t>
            </a:r>
            <a:endParaRPr/>
          </a:p>
        </p:txBody>
      </p:sp>
      <p:pic>
        <p:nvPicPr>
          <p:cNvPr id="395" name="Image 14"/>
          <p:cNvPicPr/>
          <p:nvPr/>
        </p:nvPicPr>
        <p:blipFill>
          <a:blip r:embed="rId6"/>
          <a:stretch/>
        </p:blipFill>
        <p:spPr>
          <a:xfrm>
            <a:off x="10872000" y="1599120"/>
            <a:ext cx="947880" cy="762120"/>
          </a:xfrm>
          <a:prstGeom prst="rect">
            <a:avLst/>
          </a:prstGeom>
          <a:ln>
            <a:noFill/>
          </a:ln>
        </p:spPr>
      </p:pic>
      <p:sp>
        <p:nvSpPr>
          <p:cNvPr id="396" name="CustomShape 4"/>
          <p:cNvSpPr/>
          <p:nvPr/>
        </p:nvSpPr>
        <p:spPr>
          <a:xfrm>
            <a:off x="2064960" y="936000"/>
            <a:ext cx="801504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ThingLink</a:t>
            </a: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: </a:t>
            </a:r>
            <a:r>
              <a:rPr lang="fr-FR" sz="22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Outil en ligne pour générer des images interactives</a:t>
            </a:r>
            <a:endParaRPr/>
          </a:p>
        </p:txBody>
      </p:sp>
      <p:sp>
        <p:nvSpPr>
          <p:cNvPr id="397" name="TextShape 5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d'outils : en ligne</a:t>
            </a:r>
            <a:endParaRPr/>
          </a:p>
        </p:txBody>
      </p:sp>
      <p:sp>
        <p:nvSpPr>
          <p:cNvPr id="398" name="TextShape 6"/>
          <p:cNvSpPr txBox="1"/>
          <p:nvPr/>
        </p:nvSpPr>
        <p:spPr>
          <a:xfrm>
            <a:off x="1296000" y="1713240"/>
            <a:ext cx="9504000" cy="39747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1" i="1" strike="noStrike" spc="-1">
                <a:solidFill>
                  <a:srgbClr val="4B1F6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Oral et numérique : poésie et Résistance (3e).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Face au peu d'engagement des élèves dans les textes donnés à lire, détour par la "concrétion imageante et auditive" (IG de lettres A. Vibert)) :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L'élève est invité à produire un document numérique associant image de son choix, texte poétique, parmi un corpus de poèmes enregistrés par son professeur, qu'il doit d'abord écouter.</a:t>
            </a:r>
            <a:endParaRPr/>
          </a:p>
          <a:p>
            <a:pPr>
              <a:lnSpc>
                <a:spcPct val="100000"/>
              </a:lnSpc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 doit présenter le texte, son auteur et l'illustration choisie, justifier cette association au cours d'une brève chronique radiophonique personnelle et engagée dont l'enregistrement prendra aussi place dans l'image numérique.</a:t>
            </a:r>
            <a:endParaRPr/>
          </a:p>
        </p:txBody>
      </p:sp>
    </p:spTree>
  </p:cSld>
  <p:clrMapOvr>
    <a:masterClrMapping/>
  </p:clrMapOvr>
  <p:transition spd="slow">
    <p:push dir="d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00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401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402" name="CustomShape 2"/>
          <p:cNvSpPr/>
          <p:nvPr/>
        </p:nvSpPr>
        <p:spPr>
          <a:xfrm>
            <a:off x="1800000" y="2340000"/>
            <a:ext cx="9504000" cy="281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03" name="CustomShape 3"/>
          <p:cNvSpPr/>
          <p:nvPr/>
        </p:nvSpPr>
        <p:spPr>
          <a:xfrm>
            <a:off x="2388960" y="936000"/>
            <a:ext cx="801504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StorymapJS</a:t>
            </a: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: Présentation basée sur des cartes et images</a:t>
            </a:r>
            <a:endParaRPr/>
          </a:p>
        </p:txBody>
      </p:sp>
      <p:sp>
        <p:nvSpPr>
          <p:cNvPr id="404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d'outils : en ligne</a:t>
            </a:r>
            <a:endParaRPr/>
          </a:p>
        </p:txBody>
      </p:sp>
      <p:sp>
        <p:nvSpPr>
          <p:cNvPr id="405" name="TextShape 5"/>
          <p:cNvSpPr txBox="1"/>
          <p:nvPr/>
        </p:nvSpPr>
        <p:spPr>
          <a:xfrm>
            <a:off x="1296000" y="2703240"/>
            <a:ext cx="9504000" cy="25786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b="1" i="1" strike="noStrike" spc="-1">
                <a:solidFill>
                  <a:srgbClr val="4B1F6F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Un carnet de voyage émotif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élèves du collège de Vic-Bilh ont fait un séjour à Socoa. Bruno Vergnes professeur de lettres avait projeté d’écrire un carnet de voyage. "Nous ne voulions pas raconter simplement ce que nous avions fait, nous avons décidé de repenser à toutes les sensations que nous avions eues, c’est pourquoi ce carnet de voyage est plus émotif que narratif."</a:t>
            </a:r>
            <a:endParaRPr/>
          </a:p>
        </p:txBody>
      </p:sp>
      <p:sp>
        <p:nvSpPr>
          <p:cNvPr id="406" name="TextShape 6"/>
          <p:cNvSpPr txBox="1"/>
          <p:nvPr/>
        </p:nvSpPr>
        <p:spPr>
          <a:xfrm>
            <a:off x="1423440" y="5762520"/>
            <a:ext cx="210456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5"/>
              </a:rPr>
              <a:t>L'aventure  bleue</a:t>
            </a:r>
            <a:endParaRPr/>
          </a:p>
        </p:txBody>
      </p:sp>
      <p:pic>
        <p:nvPicPr>
          <p:cNvPr id="407" name="Image 406"/>
          <p:cNvPicPr/>
          <p:nvPr/>
        </p:nvPicPr>
        <p:blipFill>
          <a:blip r:embed="rId6"/>
          <a:stretch/>
        </p:blipFill>
        <p:spPr>
          <a:xfrm>
            <a:off x="5904000" y="1608480"/>
            <a:ext cx="5243040" cy="1775520"/>
          </a:xfrm>
          <a:prstGeom prst="rect">
            <a:avLst/>
          </a:prstGeom>
          <a:ln>
            <a:noFill/>
          </a:ln>
        </p:spPr>
      </p:pic>
      <p:sp>
        <p:nvSpPr>
          <p:cNvPr id="408" name="TextShape 7"/>
          <p:cNvSpPr txBox="1"/>
          <p:nvPr/>
        </p:nvSpPr>
        <p:spPr>
          <a:xfrm>
            <a:off x="5256000" y="5474520"/>
            <a:ext cx="321732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7"/>
              </a:rPr>
              <a:t>Une présentation de l'outil</a:t>
            </a:r>
            <a:endParaRPr/>
          </a:p>
        </p:txBody>
      </p:sp>
      <p:sp>
        <p:nvSpPr>
          <p:cNvPr id="409" name="TextShape 8"/>
          <p:cNvSpPr txBox="1"/>
          <p:nvPr/>
        </p:nvSpPr>
        <p:spPr>
          <a:xfrm>
            <a:off x="4824000" y="6050520"/>
            <a:ext cx="425196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8"/>
              </a:rPr>
              <a:t>D'autres applications de storymaps</a:t>
            </a:r>
            <a:endParaRPr/>
          </a:p>
        </p:txBody>
      </p:sp>
    </p:spTree>
  </p:cSld>
  <p:clrMapOvr>
    <a:masterClrMapping/>
  </p:clrMapOvr>
  <p:transition spd="slow">
    <p:push dir="d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11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412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413" name="CustomShape 2"/>
          <p:cNvSpPr/>
          <p:nvPr/>
        </p:nvSpPr>
        <p:spPr>
          <a:xfrm>
            <a:off x="1800000" y="2340000"/>
            <a:ext cx="9504000" cy="281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14" name="CustomShape 3"/>
          <p:cNvSpPr/>
          <p:nvPr/>
        </p:nvSpPr>
        <p:spPr>
          <a:xfrm>
            <a:off x="2388960" y="936000"/>
            <a:ext cx="801504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Emaze</a:t>
            </a: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: Outil de présentation </a:t>
            </a:r>
            <a:endParaRPr/>
          </a:p>
        </p:txBody>
      </p:sp>
      <p:sp>
        <p:nvSpPr>
          <p:cNvPr id="415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d'outils : en ligne</a:t>
            </a:r>
            <a:endParaRPr/>
          </a:p>
        </p:txBody>
      </p:sp>
      <p:sp>
        <p:nvSpPr>
          <p:cNvPr id="416" name="TextShape 5"/>
          <p:cNvSpPr txBox="1"/>
          <p:nvPr/>
        </p:nvSpPr>
        <p:spPr>
          <a:xfrm>
            <a:off x="1512000" y="1944000"/>
            <a:ext cx="9504000" cy="30783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En se basant sur l’œuvre d’André Lhote, les élèves de l'atelier histoire des arts du collège Cassignol ont réalisé des productions visuelles qui proposent une réinterprétation de l’une des autres œuvres choisies.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élèves ont donné dans cette nouvelle version de l’œuvre leur propre vision du cubisme et de la modernité.</a:t>
            </a:r>
            <a:endParaRPr/>
          </a:p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r>
              <a:rPr lang="fr-FR" sz="2000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Ils ont ensuite travaillé sur le collage, en proposant des productions plastiques qui réunissent en une seule image les œuvres sélectionnées au musée.</a:t>
            </a:r>
            <a:endParaRPr/>
          </a:p>
        </p:txBody>
      </p:sp>
      <p:sp>
        <p:nvSpPr>
          <p:cNvPr id="417" name="TextShape 6"/>
          <p:cNvSpPr txBox="1"/>
          <p:nvPr/>
        </p:nvSpPr>
        <p:spPr>
          <a:xfrm>
            <a:off x="1296000" y="5402520"/>
            <a:ext cx="332856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5"/>
              </a:rPr>
              <a:t>Projet culturel et linguistique</a:t>
            </a:r>
            <a:endParaRPr/>
          </a:p>
        </p:txBody>
      </p:sp>
      <p:sp>
        <p:nvSpPr>
          <p:cNvPr id="418" name="TextShape 7"/>
          <p:cNvSpPr txBox="1"/>
          <p:nvPr/>
        </p:nvSpPr>
        <p:spPr>
          <a:xfrm>
            <a:off x="5256000" y="5474520"/>
            <a:ext cx="321732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6"/>
              </a:rPr>
              <a:t>Une présentation de l'outil</a:t>
            </a:r>
            <a:endParaRPr/>
          </a:p>
        </p:txBody>
      </p:sp>
    </p:spTree>
  </p:cSld>
  <p:clrMapOvr>
    <a:masterClrMapping/>
  </p:clrMapOvr>
  <p:transition spd="slow">
    <p:push dir="d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0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421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422" name="CustomShape 2"/>
          <p:cNvSpPr/>
          <p:nvPr/>
        </p:nvSpPr>
        <p:spPr>
          <a:xfrm>
            <a:off x="1800000" y="2340000"/>
            <a:ext cx="9504000" cy="281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23" name="CustomShape 3"/>
          <p:cNvSpPr/>
          <p:nvPr/>
        </p:nvSpPr>
        <p:spPr>
          <a:xfrm>
            <a:off x="2388960" y="936000"/>
            <a:ext cx="801504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Bookcreator : création de livres numériques enrichis</a:t>
            </a:r>
            <a:endParaRPr/>
          </a:p>
        </p:txBody>
      </p:sp>
      <p:sp>
        <p:nvSpPr>
          <p:cNvPr id="424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d'outils : sur tablette</a:t>
            </a:r>
            <a:endParaRPr/>
          </a:p>
        </p:txBody>
      </p:sp>
      <p:sp>
        <p:nvSpPr>
          <p:cNvPr id="425" name="TextShape 5"/>
          <p:cNvSpPr txBox="1"/>
          <p:nvPr/>
        </p:nvSpPr>
        <p:spPr>
          <a:xfrm>
            <a:off x="1728000" y="1798560"/>
            <a:ext cx="9000000" cy="433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400" b="1" spc="-1">
                <a:latin typeface="Arial"/>
              </a:rPr>
              <a:t>AdobeVoice : raconter une histoire en images</a:t>
            </a:r>
            <a:endParaRPr/>
          </a:p>
        </p:txBody>
      </p:sp>
      <p:sp>
        <p:nvSpPr>
          <p:cNvPr id="426" name="TextShape 6"/>
          <p:cNvSpPr txBox="1"/>
          <p:nvPr/>
        </p:nvSpPr>
        <p:spPr>
          <a:xfrm>
            <a:off x="1872000" y="2340000"/>
            <a:ext cx="3096000" cy="34632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</a:rPr>
              <a:t>Fiche de lecture réinventée </a:t>
            </a:r>
            <a:endParaRPr/>
          </a:p>
        </p:txBody>
      </p:sp>
      <p:sp>
        <p:nvSpPr>
          <p:cNvPr id="427" name="TextShape 7"/>
          <p:cNvSpPr txBox="1"/>
          <p:nvPr/>
        </p:nvSpPr>
        <p:spPr>
          <a:xfrm>
            <a:off x="5026320" y="2340000"/>
            <a:ext cx="505368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  <a:hlinkClick r:id="rId5"/>
              </a:rPr>
              <a:t>Le Horla par les élèves du collège Argote</a:t>
            </a:r>
            <a:endParaRPr/>
          </a:p>
        </p:txBody>
      </p:sp>
    </p:spTree>
  </p:cSld>
  <p:clrMapOvr>
    <a:masterClrMapping/>
  </p:clrMapOvr>
  <p:transition spd="slow">
    <p:push dir="d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429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pic>
        <p:nvPicPr>
          <p:cNvPr id="430" name="Image 3"/>
          <p:cNvPicPr/>
          <p:nvPr/>
        </p:nvPicPr>
        <p:blipFill>
          <a:blip r:embed="rId4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431" name="CustomShape 2"/>
          <p:cNvSpPr/>
          <p:nvPr/>
        </p:nvSpPr>
        <p:spPr>
          <a:xfrm>
            <a:off x="1800000" y="2340000"/>
            <a:ext cx="9504000" cy="28130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endParaRPr/>
          </a:p>
          <a:p>
            <a:pPr>
              <a:lnSpc>
                <a:spcPct val="100000"/>
              </a:lnSpc>
            </a:pPr>
            <a:endParaRPr/>
          </a:p>
        </p:txBody>
      </p:sp>
      <p:sp>
        <p:nvSpPr>
          <p:cNvPr id="432" name="CustomShape 3"/>
          <p:cNvSpPr/>
          <p:nvPr/>
        </p:nvSpPr>
        <p:spPr>
          <a:xfrm>
            <a:off x="1152000" y="989279"/>
            <a:ext cx="10152000" cy="60984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/>
          <a:lstStyle/>
          <a:p>
            <a:pPr>
              <a:lnSpc>
                <a:spcPct val="100000"/>
              </a:lnSpc>
            </a:pPr>
            <a:r>
              <a:rPr lang="fr-FR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TraAM</a:t>
            </a:r>
            <a:r>
              <a:rPr lang="fr-F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 et </a:t>
            </a:r>
            <a:r>
              <a:rPr lang="fr-FR" sz="2400" b="1" strike="noStrike" spc="-1" dirty="0" err="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5"/>
              </a:rPr>
              <a:t>EDU'bases</a:t>
            </a:r>
            <a:r>
              <a:rPr lang="fr-F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 : présentation de travaux pédagogiques et de scénarios </a:t>
            </a:r>
          </a:p>
          <a:p>
            <a:pPr>
              <a:lnSpc>
                <a:spcPct val="100000"/>
              </a:lnSpc>
            </a:pPr>
            <a:r>
              <a:rPr lang="fr-FR" sz="2400" b="1" strike="noStrike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pédagogiques</a:t>
            </a:r>
            <a:endParaRPr dirty="0"/>
          </a:p>
        </p:txBody>
      </p:sp>
      <p:sp>
        <p:nvSpPr>
          <p:cNvPr id="433" name="TextShape 4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4. Présentation de ressources</a:t>
            </a:r>
            <a:endParaRPr/>
          </a:p>
        </p:txBody>
      </p:sp>
      <p:sp>
        <p:nvSpPr>
          <p:cNvPr id="434" name="TextShape 5"/>
          <p:cNvSpPr txBox="1"/>
          <p:nvPr/>
        </p:nvSpPr>
        <p:spPr>
          <a:xfrm>
            <a:off x="1152000" y="2158560"/>
            <a:ext cx="9000000" cy="4608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600" b="1" spc="-1" dirty="0" err="1">
                <a:latin typeface="Arial"/>
              </a:rPr>
              <a:t>Eduscol</a:t>
            </a:r>
            <a:endParaRPr dirty="0"/>
          </a:p>
        </p:txBody>
      </p:sp>
      <p:sp>
        <p:nvSpPr>
          <p:cNvPr id="435" name="TextShape 6"/>
          <p:cNvSpPr txBox="1"/>
          <p:nvPr/>
        </p:nvSpPr>
        <p:spPr>
          <a:xfrm>
            <a:off x="1212481" y="2923919"/>
            <a:ext cx="7752226" cy="823327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2400" b="1" spc="-1" dirty="0" err="1">
                <a:latin typeface="Arial"/>
                <a:hlinkClick r:id="rId6"/>
              </a:rPr>
              <a:t>Médiacad</a:t>
            </a:r>
            <a:r>
              <a:rPr lang="fr-FR" sz="2400" b="1" spc="-1" dirty="0">
                <a:latin typeface="Arial"/>
              </a:rPr>
              <a:t> : envoi, encodage, stockage, partage et diffusion de médias </a:t>
            </a:r>
            <a:r>
              <a:rPr lang="fr-FR" b="1" spc="-1" dirty="0">
                <a:latin typeface="Arial"/>
              </a:rPr>
              <a:t>(Démonstration)</a:t>
            </a:r>
          </a:p>
          <a:p>
            <a:r>
              <a:rPr lang="fr-FR" sz="2400" b="1" spc="-1" dirty="0">
                <a:latin typeface="Arial"/>
              </a:rPr>
              <a:t> </a:t>
            </a:r>
            <a:endParaRPr dirty="0"/>
          </a:p>
        </p:txBody>
      </p:sp>
      <p:sp>
        <p:nvSpPr>
          <p:cNvPr id="436" name="TextShape 7"/>
          <p:cNvSpPr txBox="1"/>
          <p:nvPr/>
        </p:nvSpPr>
        <p:spPr>
          <a:xfrm>
            <a:off x="1212481" y="4130634"/>
            <a:ext cx="385416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 dirty="0">
                <a:latin typeface="Arial"/>
                <a:hlinkClick r:id="rId7"/>
              </a:rPr>
              <a:t>Le site Ressources de la DANE</a:t>
            </a:r>
            <a:endParaRPr dirty="0"/>
          </a:p>
        </p:txBody>
      </p:sp>
      <p:sp>
        <p:nvSpPr>
          <p:cNvPr id="437" name="TextShape 8"/>
          <p:cNvSpPr txBox="1"/>
          <p:nvPr/>
        </p:nvSpPr>
        <p:spPr>
          <a:xfrm>
            <a:off x="1212481" y="5028119"/>
            <a:ext cx="5948280" cy="4294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 dirty="0">
                <a:latin typeface="Arial"/>
                <a:hlinkClick r:id="rId8"/>
              </a:rPr>
              <a:t>Ressources numériques classées par thématiques</a:t>
            </a:r>
            <a:endParaRPr dirty="0"/>
          </a:p>
        </p:txBody>
      </p:sp>
    </p:spTree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135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36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37" name="CustomShape 2"/>
          <p:cNvSpPr/>
          <p:nvPr/>
        </p:nvSpPr>
        <p:spPr>
          <a:xfrm>
            <a:off x="1007273" y="1321200"/>
            <a:ext cx="10333440" cy="4446360"/>
          </a:xfrm>
          <a:prstGeom prst="rect">
            <a:avLst/>
          </a:prstGeom>
          <a:noFill/>
          <a:ln w="572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 déroulé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Visionnage et analyse d'une vidéo d'André Tricot ;</a:t>
            </a:r>
            <a:endParaRPr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Échanges de pratiques par les équipes disciplinaires sur les usages du numérique ;</a:t>
            </a:r>
            <a:endParaRPr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>
                <a:solidFill>
                  <a:srgbClr val="000000"/>
                </a:solidFill>
                <a:latin typeface="Calibri"/>
                <a:ea typeface="Calibri"/>
              </a:rPr>
              <a:t>Visionnage d'une vidéo présentant une taxonomie du numérique ;</a:t>
            </a:r>
            <a:endParaRPr/>
          </a:p>
          <a:p>
            <a:pPr marL="514440" indent="-514080" algn="just">
              <a:lnSpc>
                <a:spcPct val="100000"/>
              </a:lnSpc>
              <a:buFont typeface="StarSymbol"/>
              <a:buAutoNum type="arabicPeriod"/>
            </a:pPr>
            <a:r>
              <a:rPr lang="fr-FR" sz="2800" b="1" strike="noStrike" spc="-1">
                <a:solidFill>
                  <a:srgbClr val="000000"/>
                </a:solidFill>
                <a:latin typeface="Calibri"/>
                <a:ea typeface="Calibri"/>
              </a:rPr>
              <a:t>Présentation de pratiques pédagogiques utilisant des outils numériques.</a:t>
            </a:r>
            <a:endParaRPr/>
          </a:p>
        </p:txBody>
      </p:sp>
      <p:sp>
        <p:nvSpPr>
          <p:cNvPr id="138" name="TextShape 3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600" b="1" spc="-1">
                <a:latin typeface="Arial"/>
              </a:rPr>
              <a:t>Première demi-journée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140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1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42" name="CustomShape 2"/>
          <p:cNvSpPr/>
          <p:nvPr/>
        </p:nvSpPr>
        <p:spPr>
          <a:xfrm>
            <a:off x="1096920" y="864000"/>
            <a:ext cx="10333440" cy="4782240"/>
          </a:xfrm>
          <a:prstGeom prst="rect">
            <a:avLst/>
          </a:prstGeom>
          <a:noFill/>
          <a:ln w="5724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L'objectif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Travail par ateliers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- productions individuelles et/ou collectives attendues dans les projets de l'établissement 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- place du numérique au regard des points présentés dans la première partie ;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ea typeface="Calibri"/>
              </a:rPr>
              <a:t>- expression des besoins en formation.</a:t>
            </a:r>
            <a:endParaRPr/>
          </a:p>
        </p:txBody>
      </p:sp>
      <p:sp>
        <p:nvSpPr>
          <p:cNvPr id="143" name="TextShape 3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600" b="1" spc="-1">
                <a:latin typeface="Arial"/>
              </a:rPr>
              <a:t>Deuxième demi-journée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Image 3"/>
          <p:cNvPicPr/>
          <p:nvPr/>
        </p:nvPicPr>
        <p:blipFill>
          <a:blip r:embed="rId3"/>
          <a:stretch/>
        </p:blipFill>
        <p:spPr>
          <a:xfrm>
            <a:off x="10363320" y="6105600"/>
            <a:ext cx="1828440" cy="752040"/>
          </a:xfrm>
          <a:prstGeom prst="rect">
            <a:avLst/>
          </a:prstGeom>
          <a:ln>
            <a:noFill/>
          </a:ln>
        </p:spPr>
      </p:pic>
      <p:sp>
        <p:nvSpPr>
          <p:cNvPr id="145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46" name="Picture 2"/>
          <p:cNvPicPr/>
          <p:nvPr/>
        </p:nvPicPr>
        <p:blipFill>
          <a:blip r:embed="rId4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47" name="TextShape 2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1. Quelles pédagogies pour quels apprentissages à l'ère du numérique ?</a:t>
            </a:r>
            <a:endParaRPr/>
          </a:p>
        </p:txBody>
      </p:sp>
      <p:sp>
        <p:nvSpPr>
          <p:cNvPr id="148" name="TextShape 3"/>
          <p:cNvSpPr txBox="1"/>
          <p:nvPr/>
        </p:nvSpPr>
        <p:spPr>
          <a:xfrm>
            <a:off x="709920" y="812880"/>
            <a:ext cx="11232000" cy="89496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18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Extrait d'une intervention d’André Tricot, chercheur au laboratoire "travail et cognition" à Toulouse et formateur à l’Espé de Toulouse lors des Boussoles du Numérique.</a:t>
            </a:r>
            <a:endParaRPr/>
          </a:p>
        </p:txBody>
      </p:sp>
      <p:sp>
        <p:nvSpPr>
          <p:cNvPr id="149" name="CustomShape 4"/>
          <p:cNvSpPr/>
          <p:nvPr/>
        </p:nvSpPr>
        <p:spPr>
          <a:xfrm>
            <a:off x="461047" y="4260085"/>
            <a:ext cx="10948680" cy="3646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ctr">
              <a:lnSpc>
                <a:spcPct val="100000"/>
              </a:lnSpc>
            </a:pP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4573179" y="3244334"/>
            <a:ext cx="30456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pc="-1" dirty="0">
                <a:latin typeface="Arial"/>
                <a:hlinkClick r:id="rId5"/>
              </a:rPr>
              <a:t>L'extrait vidéo sur </a:t>
            </a:r>
            <a:r>
              <a:rPr lang="fr-FR" spc="-1" dirty="0" err="1">
                <a:latin typeface="Arial"/>
                <a:hlinkClick r:id="rId5"/>
              </a:rPr>
              <a:t>Médiacad</a:t>
            </a:r>
            <a:endParaRPr lang="fr-FR" dirty="0"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1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52" name="CustomShape 2"/>
          <p:cNvSpPr/>
          <p:nvPr/>
        </p:nvSpPr>
        <p:spPr>
          <a:xfrm>
            <a:off x="903960" y="766800"/>
            <a:ext cx="10970280" cy="64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18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Lien vers la vidéo de l'ensemble de la conférence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153" name="TextShape 3"/>
          <p:cNvSpPr txBox="1"/>
          <p:nvPr/>
        </p:nvSpPr>
        <p:spPr>
          <a:xfrm>
            <a:off x="2523240" y="1800000"/>
            <a:ext cx="5252760" cy="524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Qu'en avez-vous retenu ?</a:t>
            </a:r>
            <a:endParaRPr/>
          </a:p>
        </p:txBody>
      </p:sp>
      <p:sp>
        <p:nvSpPr>
          <p:cNvPr id="154" name="TextShape 4"/>
          <p:cNvSpPr txBox="1"/>
          <p:nvPr/>
        </p:nvSpPr>
        <p:spPr>
          <a:xfrm>
            <a:off x="1440000" y="3094560"/>
            <a:ext cx="10080000" cy="2089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Question 1 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moteurs de l'apprentissage académique sont les relations sociales, l'exploration, le jeu. </a:t>
            </a:r>
            <a:endParaRPr/>
          </a:p>
        </p:txBody>
      </p:sp>
      <p:pic>
        <p:nvPicPr>
          <p:cNvPr id="155" name="Image 154"/>
          <p:cNvPicPr/>
          <p:nvPr/>
        </p:nvPicPr>
        <p:blipFill>
          <a:blip r:embed="rId5"/>
          <a:stretch/>
        </p:blipFill>
        <p:spPr>
          <a:xfrm rot="294600">
            <a:off x="8714160" y="1424520"/>
            <a:ext cx="1380960" cy="1381320"/>
          </a:xfrm>
          <a:prstGeom prst="rect">
            <a:avLst/>
          </a:prstGeom>
          <a:ln>
            <a:noFill/>
          </a:ln>
        </p:spPr>
      </p:pic>
      <p:sp>
        <p:nvSpPr>
          <p:cNvPr id="156" name="TextShape 5"/>
          <p:cNvSpPr txBox="1"/>
          <p:nvPr/>
        </p:nvSpPr>
        <p:spPr>
          <a:xfrm>
            <a:off x="1529640" y="9000"/>
            <a:ext cx="10662480" cy="59616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400" b="1" spc="-1">
                <a:latin typeface="Arial"/>
              </a:rPr>
              <a:t>Quelles pédagogies pour quels apprentissages à l'ère du numérique ?</a:t>
            </a:r>
            <a:endParaRPr/>
          </a:p>
        </p:txBody>
      </p:sp>
      <p:sp>
        <p:nvSpPr>
          <p:cNvPr id="157" name="TextShape 6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1. Quelles pédagogies pour quels apprentissages à l'ère du numérique ?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CustomShape 1"/>
          <p:cNvSpPr/>
          <p:nvPr/>
        </p:nvSpPr>
        <p:spPr>
          <a:xfrm>
            <a:off x="0" y="657000"/>
            <a:ext cx="709920" cy="6200640"/>
          </a:xfrm>
          <a:prstGeom prst="rect">
            <a:avLst/>
          </a:prstGeom>
          <a:gradFill>
            <a:gsLst>
              <a:gs pos="0">
                <a:srgbClr val="FFC652"/>
              </a:gs>
              <a:gs pos="100000">
                <a:srgbClr val="FFBF00"/>
              </a:gs>
            </a:gsLst>
            <a:lin ang="5400000"/>
          </a:gradFill>
          <a:ln>
            <a:noFill/>
          </a:ln>
          <a:effectLst>
            <a:outerShdw dist="19080" dir="5400000">
              <a:srgbClr val="000000">
                <a:alpha val="63000"/>
              </a:srgb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159" name="Picture 2"/>
          <p:cNvPicPr/>
          <p:nvPr/>
        </p:nvPicPr>
        <p:blipFill>
          <a:blip r:embed="rId3"/>
          <a:stretch/>
        </p:blipFill>
        <p:spPr>
          <a:xfrm>
            <a:off x="2520" y="0"/>
            <a:ext cx="1527120" cy="684720"/>
          </a:xfrm>
          <a:prstGeom prst="rect">
            <a:avLst/>
          </a:prstGeom>
          <a:ln>
            <a:noFill/>
          </a:ln>
        </p:spPr>
      </p:pic>
      <p:sp>
        <p:nvSpPr>
          <p:cNvPr id="160" name="CustomShape 2"/>
          <p:cNvSpPr/>
          <p:nvPr/>
        </p:nvSpPr>
        <p:spPr>
          <a:xfrm>
            <a:off x="903960" y="766800"/>
            <a:ext cx="10970280" cy="6429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1800" b="1" i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  <a:hlinkClick r:id="rId4"/>
              </a:rPr>
              <a:t>Lien vers la vidéo de l'ensemble de la conférence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</p:txBody>
      </p:sp>
      <p:sp>
        <p:nvSpPr>
          <p:cNvPr id="161" name="TextShape 3"/>
          <p:cNvSpPr txBox="1"/>
          <p:nvPr/>
        </p:nvSpPr>
        <p:spPr>
          <a:xfrm>
            <a:off x="2523240" y="1800000"/>
            <a:ext cx="5252760" cy="52488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Qu'en avez-vous retenu ?</a:t>
            </a:r>
            <a:endParaRPr/>
          </a:p>
        </p:txBody>
      </p:sp>
      <p:sp>
        <p:nvSpPr>
          <p:cNvPr id="162" name="TextShape 4"/>
          <p:cNvSpPr txBox="1"/>
          <p:nvPr/>
        </p:nvSpPr>
        <p:spPr>
          <a:xfrm>
            <a:off x="1440000" y="3094560"/>
            <a:ext cx="10080000" cy="208944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Question 1 </a:t>
            </a:r>
            <a:endParaRPr/>
          </a:p>
          <a:p>
            <a:pPr algn="just">
              <a:lnSpc>
                <a:spcPct val="100000"/>
              </a:lnSpc>
            </a:pPr>
            <a:endParaRPr/>
          </a:p>
          <a:p>
            <a:pPr algn="just">
              <a:lnSpc>
                <a:spcPct val="100000"/>
              </a:lnSpc>
            </a:pPr>
            <a:r>
              <a:rPr lang="fr-FR" sz="2800" b="1" strike="noStrike" spc="-1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Les moteurs de l'apprentissage académique sont les relations sociales, l'exploration, le jeu. </a:t>
            </a:r>
            <a:endParaRPr/>
          </a:p>
        </p:txBody>
      </p:sp>
      <p:pic>
        <p:nvPicPr>
          <p:cNvPr id="163" name="Image 162"/>
          <p:cNvPicPr/>
          <p:nvPr/>
        </p:nvPicPr>
        <p:blipFill>
          <a:blip r:embed="rId5"/>
          <a:stretch/>
        </p:blipFill>
        <p:spPr>
          <a:xfrm rot="294600">
            <a:off x="8714160" y="1424520"/>
            <a:ext cx="1380960" cy="1381320"/>
          </a:xfrm>
          <a:prstGeom prst="rect">
            <a:avLst/>
          </a:prstGeom>
          <a:ln>
            <a:noFill/>
          </a:ln>
        </p:spPr>
      </p:pic>
      <p:sp>
        <p:nvSpPr>
          <p:cNvPr id="164" name="TextShape 5"/>
          <p:cNvSpPr txBox="1"/>
          <p:nvPr/>
        </p:nvSpPr>
        <p:spPr>
          <a:xfrm>
            <a:off x="1529640" y="9000"/>
            <a:ext cx="10662480" cy="59616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400" b="1" spc="-1">
                <a:latin typeface="Arial"/>
              </a:rPr>
              <a:t>Quelles pédagogies pour quels apprentissages à l'ère du numérique ?</a:t>
            </a:r>
            <a:endParaRPr/>
          </a:p>
        </p:txBody>
      </p:sp>
      <p:sp>
        <p:nvSpPr>
          <p:cNvPr id="165" name="TextShape 6"/>
          <p:cNvSpPr txBox="1"/>
          <p:nvPr/>
        </p:nvSpPr>
        <p:spPr>
          <a:xfrm>
            <a:off x="1529640" y="0"/>
            <a:ext cx="10662480" cy="648000"/>
          </a:xfrm>
          <a:prstGeom prst="rect">
            <a:avLst/>
          </a:prstGeom>
          <a:gradFill>
            <a:gsLst>
              <a:gs pos="0">
                <a:srgbClr val="7DA647"/>
              </a:gs>
              <a:gs pos="100000">
                <a:srgbClr val="94BD5E"/>
              </a:gs>
            </a:gsLst>
            <a:lin ang="10800000"/>
          </a:gradFill>
          <a:ln>
            <a:noFill/>
          </a:ln>
        </p:spPr>
        <p:txBody>
          <a:bodyPr lIns="90000" tIns="45000" rIns="90000" bIns="45000" anchor="ctr"/>
          <a:lstStyle/>
          <a:p>
            <a:pPr algn="ctr"/>
            <a:r>
              <a:rPr lang="fr-FR" sz="2200" b="1" spc="-1">
                <a:latin typeface="Arial"/>
              </a:rPr>
              <a:t>1. Quelles pédagogies pour quels apprentissages à l'ère du numérique ?</a:t>
            </a:r>
            <a:endParaRPr/>
          </a:p>
        </p:txBody>
      </p:sp>
      <p:sp>
        <p:nvSpPr>
          <p:cNvPr id="166" name="TextShape 7"/>
          <p:cNvSpPr txBox="1"/>
          <p:nvPr/>
        </p:nvSpPr>
        <p:spPr>
          <a:xfrm>
            <a:off x="1440000" y="5040000"/>
            <a:ext cx="10152000" cy="1114200"/>
          </a:xfrm>
          <a:prstGeom prst="rect">
            <a:avLst/>
          </a:prstGeom>
          <a:noFill/>
          <a:ln>
            <a:noFill/>
          </a:ln>
        </p:spPr>
        <p:txBody>
          <a:bodyPr lIns="90000" tIns="45000" rIns="90000" bIns="45000"/>
          <a:lstStyle/>
          <a:p>
            <a:r>
              <a:rPr lang="fr-FR" sz="1800" spc="-1">
                <a:latin typeface="Arial"/>
              </a:rPr>
              <a:t>Faux, ce sont les moteurs de l'apprentissage adaptatif, mais pour augmenter le niveau d'engagement des élèves dans la classe, on peut faire rentrer les moteurs naturels d'apprentissage dans la classe : l'interaction, l'exploration (actif et constructif), le jeu (interactif, actif et constructif) </a:t>
            </a:r>
            <a:endParaRPr/>
          </a:p>
        </p:txBody>
      </p:sp>
    </p:spTree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10.0&quot;&gt;&lt;object type=&quot;1&quot; unique_id=&quot;10001&quot;&gt;&lt;object type=&quot;2&quot; unique_id=&quot;10002&quot;&gt;&lt;object type=&quot;3&quot; unique_id=&quot;10004&quot;&gt;&lt;property id=&quot;20148&quot; value=&quot;5&quot;/&gt;&lt;property id=&quot;20300&quot; value=&quot;Diapositive 3&quot;/&gt;&lt;property id=&quot;20307&quot; value=&quot;257&quot;/&gt;&lt;/object&gt;&lt;object type=&quot;3&quot; unique_id=&quot;10005&quot;&gt;&lt;property id=&quot;20148&quot; value=&quot;5&quot;/&gt;&lt;property id=&quot;20300&quot; value=&quot;Diapositive 4&quot;/&gt;&lt;property id=&quot;20307&quot; value=&quot;258&quot;/&gt;&lt;/object&gt;&lt;object type=&quot;3&quot; unique_id=&quot;10006&quot;&gt;&lt;property id=&quot;20148&quot; value=&quot;5&quot;/&gt;&lt;property id=&quot;20300&quot; value=&quot;Diapositive 5&quot;/&gt;&lt;property id=&quot;20307&quot; value=&quot;259&quot;/&gt;&lt;/object&gt;&lt;object type=&quot;3&quot; unique_id=&quot;10007&quot;&gt;&lt;property id=&quot;20148&quot; value=&quot;5&quot;/&gt;&lt;property id=&quot;20300&quot; value=&quot;Diapositive 6&quot;/&gt;&lt;property id=&quot;20307&quot; value=&quot;260&quot;/&gt;&lt;/object&gt;&lt;object type=&quot;3&quot; unique_id=&quot;10008&quot;&gt;&lt;property id=&quot;20148&quot; value=&quot;5&quot;/&gt;&lt;property id=&quot;20300&quot; value=&quot;Diapositive 7&quot;/&gt;&lt;property id=&quot;20307&quot; value=&quot;261&quot;/&gt;&lt;/object&gt;&lt;object type=&quot;3&quot; unique_id=&quot;10009&quot;&gt;&lt;property id=&quot;20148&quot; value=&quot;5&quot;/&gt;&lt;property id=&quot;20300&quot; value=&quot;Diapositive 8&quot;/&gt;&lt;property id=&quot;20307&quot; value=&quot;262&quot;/&gt;&lt;/object&gt;&lt;object type=&quot;3&quot; unique_id=&quot;10010&quot;&gt;&lt;property id=&quot;20148&quot; value=&quot;5&quot;/&gt;&lt;property id=&quot;20300&quot; value=&quot;Diapositive 9&quot;/&gt;&lt;property id=&quot;20307&quot; value=&quot;263&quot;/&gt;&lt;/object&gt;&lt;object type=&quot;3&quot; unique_id=&quot;10011&quot;&gt;&lt;property id=&quot;20148&quot; value=&quot;5&quot;/&gt;&lt;property id=&quot;20300&quot; value=&quot;Diapositive 10&quot;/&gt;&lt;property id=&quot;20307&quot; value=&quot;264&quot;/&gt;&lt;/object&gt;&lt;object type=&quot;3&quot; unique_id=&quot;10012&quot;&gt;&lt;property id=&quot;20148&quot; value=&quot;5&quot;/&gt;&lt;property id=&quot;20300&quot; value=&quot;Diapositive 11&quot;/&gt;&lt;property id=&quot;20307&quot; value=&quot;265&quot;/&gt;&lt;/object&gt;&lt;object type=&quot;3&quot; unique_id=&quot;10013&quot;&gt;&lt;property id=&quot;20148&quot; value=&quot;5&quot;/&gt;&lt;property id=&quot;20300&quot; value=&quot;Diapositive 12&quot;/&gt;&lt;property id=&quot;20307&quot; value=&quot;266&quot;/&gt;&lt;/object&gt;&lt;object type=&quot;3&quot; unique_id=&quot;10014&quot;&gt;&lt;property id=&quot;20148&quot; value=&quot;5&quot;/&gt;&lt;property id=&quot;20300&quot; value=&quot;Diapositive 13&quot;/&gt;&lt;property id=&quot;20307&quot; value=&quot;267&quot;/&gt;&lt;/object&gt;&lt;object type=&quot;3&quot; unique_id=&quot;10015&quot;&gt;&lt;property id=&quot;20148&quot; value=&quot;5&quot;/&gt;&lt;property id=&quot;20300&quot; value=&quot;Diapositive 15&quot;/&gt;&lt;property id=&quot;20307&quot; value=&quot;268&quot;/&gt;&lt;/object&gt;&lt;object type=&quot;3&quot; unique_id=&quot;10016&quot;&gt;&lt;property id=&quot;20148&quot; value=&quot;5&quot;/&gt;&lt;property id=&quot;20300&quot; value=&quot;Diapositive 16&quot;/&gt;&lt;property id=&quot;20307&quot; value=&quot;269&quot;/&gt;&lt;/object&gt;&lt;object type=&quot;3&quot; unique_id=&quot;10017&quot;&gt;&lt;property id=&quot;20148&quot; value=&quot;5&quot;/&gt;&lt;property id=&quot;20300&quot; value=&quot;Diapositive 17&quot;/&gt;&lt;property id=&quot;20307&quot; value=&quot;270&quot;/&gt;&lt;/object&gt;&lt;object type=&quot;3&quot; unique_id=&quot;10018&quot;&gt;&lt;property id=&quot;20148&quot; value=&quot;5&quot;/&gt;&lt;property id=&quot;20300&quot; value=&quot;Diapositive 18&quot;/&gt;&lt;property id=&quot;20307&quot; value=&quot;271&quot;/&gt;&lt;/object&gt;&lt;object type=&quot;3&quot; unique_id=&quot;10019&quot;&gt;&lt;property id=&quot;20148&quot; value=&quot;5&quot;/&gt;&lt;property id=&quot;20300&quot; value=&quot;Diapositive 19&quot;/&gt;&lt;property id=&quot;20307&quot; value=&quot;272&quot;/&gt;&lt;/object&gt;&lt;object type=&quot;3&quot; unique_id=&quot;10020&quot;&gt;&lt;property id=&quot;20148&quot; value=&quot;5&quot;/&gt;&lt;property id=&quot;20300&quot; value=&quot;Diapositive 20&quot;/&gt;&lt;property id=&quot;20307&quot; value=&quot;273&quot;/&gt;&lt;/object&gt;&lt;object type=&quot;3&quot; unique_id=&quot;10021&quot;&gt;&lt;property id=&quot;20148&quot; value=&quot;5&quot;/&gt;&lt;property id=&quot;20300&quot; value=&quot;Diapositive 21&quot;/&gt;&lt;property id=&quot;20307&quot; value=&quot;274&quot;/&gt;&lt;/object&gt;&lt;object type=&quot;3&quot; unique_id=&quot;10022&quot;&gt;&lt;property id=&quot;20148&quot; value=&quot;5&quot;/&gt;&lt;property id=&quot;20300&quot; value=&quot;Diapositive 22&quot;/&gt;&lt;property id=&quot;20307&quot; value=&quot;275&quot;/&gt;&lt;/object&gt;&lt;object type=&quot;3&quot; unique_id=&quot;10023&quot;&gt;&lt;property id=&quot;20148&quot; value=&quot;5&quot;/&gt;&lt;property id=&quot;20300&quot; value=&quot;Diapositive 23&quot;/&gt;&lt;property id=&quot;20307&quot; value=&quot;276&quot;/&gt;&lt;/object&gt;&lt;object type=&quot;3&quot; unique_id=&quot;10024&quot;&gt;&lt;property id=&quot;20148&quot; value=&quot;5&quot;/&gt;&lt;property id=&quot;20300&quot; value=&quot;Diapositive 24&quot;/&gt;&lt;property id=&quot;20307&quot; value=&quot;277&quot;/&gt;&lt;/object&gt;&lt;object type=&quot;3&quot; unique_id=&quot;10025&quot;&gt;&lt;property id=&quot;20148&quot; value=&quot;5&quot;/&gt;&lt;property id=&quot;20300&quot; value=&quot;Diapositive 25&quot;/&gt;&lt;property id=&quot;20307&quot; value=&quot;278&quot;/&gt;&lt;/object&gt;&lt;object type=&quot;3&quot; unique_id=&quot;10026&quot;&gt;&lt;property id=&quot;20148&quot; value=&quot;5&quot;/&gt;&lt;property id=&quot;20300&quot; value=&quot;Diapositive 26&quot;/&gt;&lt;property id=&quot;20307&quot; value=&quot;279&quot;/&gt;&lt;/object&gt;&lt;object type=&quot;3&quot; unique_id=&quot;10027&quot;&gt;&lt;property id=&quot;20148&quot; value=&quot;5&quot;/&gt;&lt;property id=&quot;20300&quot; value=&quot;Diapositive 27&quot;/&gt;&lt;property id=&quot;20307&quot; value=&quot;280&quot;/&gt;&lt;/object&gt;&lt;object type=&quot;3&quot; unique_id=&quot;10028&quot;&gt;&lt;property id=&quot;20148&quot; value=&quot;5&quot;/&gt;&lt;property id=&quot;20300&quot; value=&quot;Diapositive 28&quot;/&gt;&lt;property id=&quot;20307&quot; value=&quot;281&quot;/&gt;&lt;/object&gt;&lt;object type=&quot;3&quot; unique_id=&quot;10029&quot;&gt;&lt;property id=&quot;20148&quot; value=&quot;5&quot;/&gt;&lt;property id=&quot;20300&quot; value=&quot;Diapositive 29&quot;/&gt;&lt;property id=&quot;20307&quot; value=&quot;282&quot;/&gt;&lt;/object&gt;&lt;object type=&quot;3&quot; unique_id=&quot;10030&quot;&gt;&lt;property id=&quot;20148&quot; value=&quot;5&quot;/&gt;&lt;property id=&quot;20300&quot; value=&quot;Diapositive 30&quot;/&gt;&lt;property id=&quot;20307&quot; value=&quot;283&quot;/&gt;&lt;/object&gt;&lt;object type=&quot;3&quot; unique_id=&quot;10031&quot;&gt;&lt;property id=&quot;20148&quot; value=&quot;5&quot;/&gt;&lt;property id=&quot;20300&quot; value=&quot;Diapositive 31&quot;/&gt;&lt;property id=&quot;20307&quot; value=&quot;284&quot;/&gt;&lt;/object&gt;&lt;object type=&quot;3&quot; unique_id=&quot;10032&quot;&gt;&lt;property id=&quot;20148&quot; value=&quot;5&quot;/&gt;&lt;property id=&quot;20300&quot; value=&quot;Diapositive 32&quot;/&gt;&lt;property id=&quot;20307&quot; value=&quot;285&quot;/&gt;&lt;/object&gt;&lt;object type=&quot;3&quot; unique_id=&quot;10033&quot;&gt;&lt;property id=&quot;20148&quot; value=&quot;5&quot;/&gt;&lt;property id=&quot;20300&quot; value=&quot;Diapositive 33&quot;/&gt;&lt;property id=&quot;20307&quot; value=&quot;286&quot;/&gt;&lt;/object&gt;&lt;object type=&quot;3&quot; unique_id=&quot;10034&quot;&gt;&lt;property id=&quot;20148&quot; value=&quot;5&quot;/&gt;&lt;property id=&quot;20300&quot; value=&quot;Diapositive 34&quot;/&gt;&lt;property id=&quot;20307&quot; value=&quot;287&quot;/&gt;&lt;/object&gt;&lt;object type=&quot;3&quot; unique_id=&quot;10035&quot;&gt;&lt;property id=&quot;20148&quot; value=&quot;5&quot;/&gt;&lt;property id=&quot;20300&quot; value=&quot;Diapositive 35&quot;/&gt;&lt;property id=&quot;20307&quot; value=&quot;288&quot;/&gt;&lt;/object&gt;&lt;object type=&quot;3&quot; unique_id=&quot;10036&quot;&gt;&lt;property id=&quot;20148&quot; value=&quot;5&quot;/&gt;&lt;property id=&quot;20300&quot; value=&quot;Diapositive 36&quot;/&gt;&lt;property id=&quot;20307&quot; value=&quot;289&quot;/&gt;&lt;/object&gt;&lt;object type=&quot;3&quot; unique_id=&quot;10037&quot;&gt;&lt;property id=&quot;20148&quot; value=&quot;5&quot;/&gt;&lt;property id=&quot;20300&quot; value=&quot;Diapositive 37&quot;/&gt;&lt;property id=&quot;20307&quot; value=&quot;290&quot;/&gt;&lt;/object&gt;&lt;object type=&quot;3&quot; unique_id=&quot;10038&quot;&gt;&lt;property id=&quot;20148&quot; value=&quot;5&quot;/&gt;&lt;property id=&quot;20300&quot; value=&quot;Diapositive 38&quot;/&gt;&lt;property id=&quot;20307&quot; value=&quot;291&quot;/&gt;&lt;/object&gt;&lt;object type=&quot;3&quot; unique_id=&quot;10039&quot;&gt;&lt;property id=&quot;20148&quot; value=&quot;5&quot;/&gt;&lt;property id=&quot;20300&quot; value=&quot;Diapositive 39&quot;/&gt;&lt;property id=&quot;20307&quot; value=&quot;292&quot;/&gt;&lt;/object&gt;&lt;object type=&quot;3&quot; unique_id=&quot;10040&quot;&gt;&lt;property id=&quot;20148&quot; value=&quot;5&quot;/&gt;&lt;property id=&quot;20300&quot; value=&quot;Diapositive 40&quot;/&gt;&lt;property id=&quot;20307&quot; value=&quot;293&quot;/&gt;&lt;/object&gt;&lt;object type=&quot;3&quot; unique_id=&quot;10041&quot;&gt;&lt;property id=&quot;20148&quot; value=&quot;5&quot;/&gt;&lt;property id=&quot;20300&quot; value=&quot;Diapositive 41&quot;/&gt;&lt;property id=&quot;20307&quot; value=&quot;294&quot;/&gt;&lt;/object&gt;&lt;object type=&quot;3&quot; unique_id=&quot;10042&quot;&gt;&lt;property id=&quot;20148&quot; value=&quot;5&quot;/&gt;&lt;property id=&quot;20300&quot; value=&quot;Diapositive 42&quot;/&gt;&lt;property id=&quot;20307&quot; value=&quot;295&quot;/&gt;&lt;/object&gt;&lt;object type=&quot;3&quot; unique_id=&quot;10043&quot;&gt;&lt;property id=&quot;20148&quot; value=&quot;5&quot;/&gt;&lt;property id=&quot;20300&quot; value=&quot;Diapositive 43&quot;/&gt;&lt;property id=&quot;20307&quot; value=&quot;296&quot;/&gt;&lt;/object&gt;&lt;object type=&quot;3&quot; unique_id=&quot;10044&quot;&gt;&lt;property id=&quot;20148&quot; value=&quot;5&quot;/&gt;&lt;property id=&quot;20300&quot; value=&quot;Diapositive 44&quot;/&gt;&lt;property id=&quot;20307&quot; value=&quot;297&quot;/&gt;&lt;/object&gt;&lt;object type=&quot;3&quot; unique_id=&quot;10045&quot;&gt;&lt;property id=&quot;20148&quot; value=&quot;5&quot;/&gt;&lt;property id=&quot;20300&quot; value=&quot;Diapositive 45&quot;/&gt;&lt;property id=&quot;20307&quot; value=&quot;298&quot;/&gt;&lt;/object&gt;&lt;object type=&quot;3&quot; unique_id=&quot;10046&quot;&gt;&lt;property id=&quot;20148&quot; value=&quot;5&quot;/&gt;&lt;property id=&quot;20300&quot; value=&quot;Diapositive 46&quot;/&gt;&lt;property id=&quot;20307&quot; value=&quot;299&quot;/&gt;&lt;/object&gt;&lt;object type=&quot;3&quot; unique_id=&quot;10047&quot;&gt;&lt;property id=&quot;20148&quot; value=&quot;5&quot;/&gt;&lt;property id=&quot;20300&quot; value=&quot;Diapositive 47&quot;/&gt;&lt;property id=&quot;20307&quot; value=&quot;300&quot;/&gt;&lt;/object&gt;&lt;object type=&quot;3&quot; unique_id=&quot;10377&quot;&gt;&lt;property id=&quot;20148&quot; value=&quot;5&quot;/&gt;&lt;property id=&quot;20300&quot; value=&quot;Diapositive 2&quot;/&gt;&lt;property id=&quot;20307&quot; value=&quot;301&quot;/&gt;&lt;/object&gt;&lt;object type=&quot;3&quot; unique_id=&quot;10667&quot;&gt;&lt;property id=&quot;20148&quot; value=&quot;5&quot;/&gt;&lt;property id=&quot;20300&quot; value=&quot;Diapositive 1&quot;/&gt;&lt;property id=&quot;20307&quot; value=&quot;302&quot;/&gt;&lt;/object&gt;&lt;object type=&quot;3&quot; unique_id=&quot;15515&quot;&gt;&lt;property id=&quot;20148&quot; value=&quot;5&quot;/&gt;&lt;property id=&quot;20300&quot; value=&quot;Diapositive 14&quot;/&gt;&lt;property id=&quot;20307&quot; value=&quot;303&quot;/&gt;&lt;/object&gt;&lt;/object&gt;&lt;object type=&quot;8&quot; unique_id=&quot;10094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0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4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1735</TotalTime>
  <Words>1563</Words>
  <Application>Microsoft Office PowerPoint</Application>
  <PresentationFormat>Grand écran</PresentationFormat>
  <Paragraphs>411</Paragraphs>
  <Slides>47</Slides>
  <Notes>44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45</vt:i4>
      </vt:variant>
      <vt:variant>
        <vt:lpstr>Titres des diapositives</vt:lpstr>
      </vt:variant>
      <vt:variant>
        <vt:i4>47</vt:i4>
      </vt:variant>
    </vt:vector>
  </HeadingPairs>
  <TitlesOfParts>
    <vt:vector size="103" baseType="lpstr">
      <vt:lpstr>Arial</vt:lpstr>
      <vt:lpstr>Bitstream Vera Sans</vt:lpstr>
      <vt:lpstr>Calibri</vt:lpstr>
      <vt:lpstr>Calibri Light</vt:lpstr>
      <vt:lpstr>DejaVu Sans</vt:lpstr>
      <vt:lpstr>Droid Sans Fallback</vt:lpstr>
      <vt:lpstr>FreeSans</vt:lpstr>
      <vt:lpstr>StarSymbol</vt:lpstr>
      <vt:lpstr>Symbol</vt:lpstr>
      <vt:lpstr>Times New Roman</vt:lpstr>
      <vt:lpstr>Wingdings</vt:lpstr>
      <vt:lpstr>Thème Office</vt:lpstr>
      <vt:lpstr>Office Theme</vt:lpstr>
      <vt:lpstr>Office Theme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Fiches connaissances</dc:title>
  <dc:creator>Elias BAZAH</dc:creator>
  <cp:lastModifiedBy>catice</cp:lastModifiedBy>
  <cp:revision>393</cp:revision>
  <dcterms:created xsi:type="dcterms:W3CDTF">2014-12-17T10:41:27Z</dcterms:created>
  <dcterms:modified xsi:type="dcterms:W3CDTF">2016-03-26T10:32:46Z</dcterms:modified>
  <dc:language>fr-FR</dc:languag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14.0000</vt:lpwstr>
  </property>
  <property fmtid="{D5CDD505-2E9C-101B-9397-08002B2CF9AE}" pid="3" name="HiddenSlides">
    <vt:i4>0</vt:i4>
  </property>
  <property fmtid="{D5CDD505-2E9C-101B-9397-08002B2CF9AE}" pid="4" name="HyperlinksChanged">
    <vt:bool>false</vt:bool>
  </property>
  <property fmtid="{D5CDD505-2E9C-101B-9397-08002B2CF9AE}" pid="5" name="LinksUpToDate">
    <vt:bool>false</vt:bool>
  </property>
  <property fmtid="{D5CDD505-2E9C-101B-9397-08002B2CF9AE}" pid="6" name="MMClips">
    <vt:i4>5</vt:i4>
  </property>
  <property fmtid="{D5CDD505-2E9C-101B-9397-08002B2CF9AE}" pid="7" name="Notes">
    <vt:i4>27</vt:i4>
  </property>
  <property fmtid="{D5CDD505-2E9C-101B-9397-08002B2CF9AE}" pid="8" name="PresentationFormat">
    <vt:lpwstr>Personnalisé</vt:lpwstr>
  </property>
  <property fmtid="{D5CDD505-2E9C-101B-9397-08002B2CF9AE}" pid="9" name="ScaleCrop">
    <vt:bool>false</vt:bool>
  </property>
  <property fmtid="{D5CDD505-2E9C-101B-9397-08002B2CF9AE}" pid="10" name="ShareDoc">
    <vt:bool>false</vt:bool>
  </property>
  <property fmtid="{D5CDD505-2E9C-101B-9397-08002B2CF9AE}" pid="11" name="Slides">
    <vt:i4>41</vt:i4>
  </property>
</Properties>
</file>