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heme/theme2.xml" ContentType="application/vnd.openxmlformats-officedocument.theme+xml"/>
  <Override PartName="/ppt/tags/tag12.xml" ContentType="application/vnd.openxmlformats-officedocument.presentationml.tags+xml"/>
  <Override PartName="/ppt/notesSlides/notesSlide1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3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5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6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7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8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0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863" r:id="rId12"/>
  </p:sldMasterIdLst>
  <p:notesMasterIdLst>
    <p:notesMasterId r:id="rId24"/>
  </p:notesMasterIdLst>
  <p:sldIdLst>
    <p:sldId id="267" r:id="rId13"/>
    <p:sldId id="271" r:id="rId14"/>
    <p:sldId id="313" r:id="rId15"/>
    <p:sldId id="307" r:id="rId16"/>
    <p:sldId id="308" r:id="rId17"/>
    <p:sldId id="309" r:id="rId18"/>
    <p:sldId id="314" r:id="rId19"/>
    <p:sldId id="310" r:id="rId20"/>
    <p:sldId id="311" r:id="rId21"/>
    <p:sldId id="312" r:id="rId22"/>
    <p:sldId id="306" r:id="rId23"/>
  </p:sldIdLst>
  <p:sldSz cx="12192000" cy="6858000"/>
  <p:notesSz cx="6858000" cy="9144000"/>
  <p:custDataLst>
    <p:tags r:id="rId25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nseigner la technologie" id="{AB05E03B-3FBC-497B-955A-020A13430859}">
          <p14:sldIdLst>
            <p14:sldId id="267"/>
            <p14:sldId id="271"/>
            <p14:sldId id="313"/>
            <p14:sldId id="307"/>
            <p14:sldId id="308"/>
            <p14:sldId id="309"/>
            <p14:sldId id="314"/>
            <p14:sldId id="310"/>
            <p14:sldId id="311"/>
            <p14:sldId id="312"/>
            <p14:sldId id="30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ophe D" initials="CD" lastIdx="1" clrIdx="0">
    <p:extLst/>
  </p:cmAuthor>
  <p:cmAuthor id="2" name="Elias BAZAH" initials="EB" lastIdx="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BEB"/>
    <a:srgbClr val="F9ADB1"/>
    <a:srgbClr val="F4823B"/>
    <a:srgbClr val="FFFFFF"/>
    <a:srgbClr val="B2CF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yle léger 3 - Accentuation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64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9.xml"/><Relationship Id="rId7" Type="http://schemas.openxmlformats.org/officeDocument/2006/relationships/customXml" Target="../customXml/item7.xml"/><Relationship Id="rId12" Type="http://schemas.openxmlformats.org/officeDocument/2006/relationships/slideMaster" Target="slideMasters/slideMaster1.xml"/><Relationship Id="rId17" Type="http://schemas.openxmlformats.org/officeDocument/2006/relationships/slide" Target="slides/slide5.xml"/><Relationship Id="rId25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slide" Target="slides/slide7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76BA4-CC61-4E52-9DF4-9D13B9A73144}" type="datetimeFigureOut">
              <a:rPr lang="fr-FR" smtClean="0"/>
              <a:t>24/10/2016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FEDF2D-88EC-41AB-B9EC-0C1B59EC40A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273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06880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037275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67810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48715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710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1143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4940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56331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4184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63427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FEDF2D-88EC-41AB-B9EC-0C1B59EC40A3}" type="slidenum">
              <a:rPr lang="fr-FR" smtClean="0"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61901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24/10/2016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684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24/10/2016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9620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24/10/2016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8670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24/10/2016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147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24/10/2016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170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24/10/2016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364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24/10/2016</a:t>
            </a:fld>
            <a:endParaRPr lang="fr-F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99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24/10/2016</a:t>
            </a:fld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97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24/10/2016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817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24/10/2016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3669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D37B8-B677-4826-901C-DF020591D9E0}" type="datetimeFigureOut">
              <a:rPr lang="fr-FR" smtClean="0"/>
              <a:t>24/10/2016</a:t>
            </a:fld>
            <a:endParaRPr lang="fr-F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908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F1D37B8-B677-4826-901C-DF020591D9E0}" type="datetimeFigureOut">
              <a:rPr lang="fr-FR" smtClean="0"/>
              <a:t>24/10/2016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F6EDD-9295-40BE-9E76-19EFA79C8EA7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922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customXml" Target="../../customXml/item6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13" Type="http://schemas.openxmlformats.org/officeDocument/2006/relationships/image" Target="../media/image6.png"/><Relationship Id="rId3" Type="http://schemas.openxmlformats.org/officeDocument/2006/relationships/tags" Target="../tags/tag38.xml"/><Relationship Id="rId7" Type="http://schemas.openxmlformats.org/officeDocument/2006/relationships/image" Target="../media/image3.png"/><Relationship Id="rId12" Type="http://schemas.openxmlformats.org/officeDocument/2006/relationships/hyperlink" Target="https://ent2d.ac-bordeaux.fr/mediacad/m/2768" TargetMode="External"/><Relationship Id="rId2" Type="http://schemas.openxmlformats.org/officeDocument/2006/relationships/tags" Target="../tags/tag37.xml"/><Relationship Id="rId1" Type="http://schemas.openxmlformats.org/officeDocument/2006/relationships/customXml" Target="../../customXml/item5.xml"/><Relationship Id="rId6" Type="http://schemas.openxmlformats.org/officeDocument/2006/relationships/notesSlide" Target="../notesSlides/notesSlide10.xml"/><Relationship Id="rId11" Type="http://schemas.openxmlformats.org/officeDocument/2006/relationships/hyperlink" Target="http://sti.ac-bordeaux.fr/techno/sisem/MCC.ods" TargetMode="External"/><Relationship Id="rId5" Type="http://schemas.openxmlformats.org/officeDocument/2006/relationships/slideLayout" Target="../slideLayouts/slideLayout1.xml"/><Relationship Id="rId10" Type="http://schemas.openxmlformats.org/officeDocument/2006/relationships/hyperlink" Target="http://sti.ac-bordeaux.fr/techno/sisem/MCC.xlsx" TargetMode="External"/><Relationship Id="rId4" Type="http://schemas.openxmlformats.org/officeDocument/2006/relationships/tags" Target="../tags/tag39.xml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46.xml"/><Relationship Id="rId13" Type="http://schemas.openxmlformats.org/officeDocument/2006/relationships/image" Target="../media/image1.png"/><Relationship Id="rId3" Type="http://schemas.openxmlformats.org/officeDocument/2006/relationships/tags" Target="../tags/tag41.xml"/><Relationship Id="rId7" Type="http://schemas.openxmlformats.org/officeDocument/2006/relationships/tags" Target="../tags/tag45.xml"/><Relationship Id="rId12" Type="http://schemas.openxmlformats.org/officeDocument/2006/relationships/image" Target="../media/image3.png"/><Relationship Id="rId2" Type="http://schemas.openxmlformats.org/officeDocument/2006/relationships/tags" Target="../tags/tag40.xml"/><Relationship Id="rId1" Type="http://schemas.openxmlformats.org/officeDocument/2006/relationships/customXml" Target="../../customXml/item11.xml"/><Relationship Id="rId6" Type="http://schemas.openxmlformats.org/officeDocument/2006/relationships/tags" Target="../tags/tag44.xml"/><Relationship Id="rId11" Type="http://schemas.openxmlformats.org/officeDocument/2006/relationships/notesSlide" Target="../notesSlides/notesSlide11.xml"/><Relationship Id="rId5" Type="http://schemas.openxmlformats.org/officeDocument/2006/relationships/tags" Target="../tags/tag43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42.xml"/><Relationship Id="rId9" Type="http://schemas.openxmlformats.org/officeDocument/2006/relationships/tags" Target="../tags/tag4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14.xml"/><Relationship Id="rId7" Type="http://schemas.openxmlformats.org/officeDocument/2006/relationships/image" Target="../media/image3.png"/><Relationship Id="rId2" Type="http://schemas.openxmlformats.org/officeDocument/2006/relationships/tags" Target="../tags/tag13.xml"/><Relationship Id="rId1" Type="http://schemas.openxmlformats.org/officeDocument/2006/relationships/customXml" Target="../../customXml/item8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17.xml"/><Relationship Id="rId7" Type="http://schemas.openxmlformats.org/officeDocument/2006/relationships/image" Target="../media/image3.png"/><Relationship Id="rId2" Type="http://schemas.openxmlformats.org/officeDocument/2006/relationships/tags" Target="../tags/tag16.xml"/><Relationship Id="rId1" Type="http://schemas.openxmlformats.org/officeDocument/2006/relationships/customXml" Target="../../customXml/item9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8.xml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20.xml"/><Relationship Id="rId7" Type="http://schemas.openxmlformats.org/officeDocument/2006/relationships/image" Target="../media/image3.png"/><Relationship Id="rId2" Type="http://schemas.openxmlformats.org/officeDocument/2006/relationships/tags" Target="../tags/tag19.xml"/><Relationship Id="rId1" Type="http://schemas.openxmlformats.org/officeDocument/2006/relationships/customXml" Target="../../customXml/item7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23.xml"/><Relationship Id="rId7" Type="http://schemas.openxmlformats.org/officeDocument/2006/relationships/image" Target="../media/image3.png"/><Relationship Id="rId2" Type="http://schemas.openxmlformats.org/officeDocument/2006/relationships/tags" Target="../tags/tag22.xml"/><Relationship Id="rId1" Type="http://schemas.openxmlformats.org/officeDocument/2006/relationships/customXml" Target="../../customXml/item1.x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26.xml"/><Relationship Id="rId7" Type="http://schemas.openxmlformats.org/officeDocument/2006/relationships/image" Target="../media/image3.png"/><Relationship Id="rId2" Type="http://schemas.openxmlformats.org/officeDocument/2006/relationships/tags" Target="../tags/tag25.xml"/><Relationship Id="rId1" Type="http://schemas.openxmlformats.org/officeDocument/2006/relationships/customXml" Target="../../customXml/item4.xml"/><Relationship Id="rId6" Type="http://schemas.openxmlformats.org/officeDocument/2006/relationships/notesSlide" Target="../notesSlides/notesSlide6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29.xml"/><Relationship Id="rId7" Type="http://schemas.openxmlformats.org/officeDocument/2006/relationships/image" Target="../media/image3.png"/><Relationship Id="rId2" Type="http://schemas.openxmlformats.org/officeDocument/2006/relationships/tags" Target="../tags/tag28.xml"/><Relationship Id="rId1" Type="http://schemas.openxmlformats.org/officeDocument/2006/relationships/customXml" Target="../../customXml/item3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0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github.com/zeptoline/ScratchHome" TargetMode="External"/><Relationship Id="rId3" Type="http://schemas.openxmlformats.org/officeDocument/2006/relationships/tags" Target="../tags/tag32.xml"/><Relationship Id="rId7" Type="http://schemas.openxmlformats.org/officeDocument/2006/relationships/image" Target="../media/image1.png"/><Relationship Id="rId2" Type="http://schemas.openxmlformats.org/officeDocument/2006/relationships/tags" Target="../tags/tag31.xml"/><Relationship Id="rId1" Type="http://schemas.openxmlformats.org/officeDocument/2006/relationships/customXml" Target="../../customXml/item10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5.xml"/><Relationship Id="rId7" Type="http://schemas.openxmlformats.org/officeDocument/2006/relationships/image" Target="../media/image3.png"/><Relationship Id="rId2" Type="http://schemas.openxmlformats.org/officeDocument/2006/relationships/tags" Target="../tags/tag34.xml"/><Relationship Id="rId1" Type="http://schemas.openxmlformats.org/officeDocument/2006/relationships/customXml" Target="../../customXml/item2.xml"/><Relationship Id="rId6" Type="http://schemas.openxmlformats.org/officeDocument/2006/relationships/notesSlide" Target="../notesSlides/notesSlide9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6734" y="5831754"/>
            <a:ext cx="2929592" cy="775907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36406" y="3192761"/>
            <a:ext cx="10067365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800" b="1" dirty="0">
                <a:ln w="11430"/>
                <a:solidFill>
                  <a:schemeClr val="tx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Conception de « progression »</a:t>
            </a:r>
          </a:p>
          <a:p>
            <a:pPr algn="ctr"/>
            <a:r>
              <a:rPr lang="fr-FR" sz="4800" dirty="0"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</a:t>
            </a:r>
            <a:r>
              <a:rPr lang="fr-FR" sz="2800" dirty="0">
                <a:solidFill>
                  <a:schemeClr val="tx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9701" y="5776664"/>
            <a:ext cx="6944536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fr-FR" sz="1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Programme </a:t>
            </a:r>
            <a:r>
              <a:rPr lang="fr-FR" sz="1600" b="1" dirty="0"/>
              <a:t>26 novembre 2015 arrêté du 9-11-2015</a:t>
            </a:r>
          </a:p>
          <a:p>
            <a:r>
              <a:rPr lang="fr-FR" sz="1600" b="1" dirty="0"/>
              <a:t>J.O. du 24-11-2015 </a:t>
            </a:r>
          </a:p>
          <a:p>
            <a:r>
              <a:rPr lang="fr-FR" sz="1600" b="1" dirty="0"/>
              <a:t>Bulletin officiel spécial n°10 du 19 novembre 2015</a:t>
            </a:r>
            <a:endParaRPr lang="fr-FR" sz="1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1" name="Picture 2" descr="RESSI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44" y="337058"/>
            <a:ext cx="103060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454994677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Développer les problématiques propres à chaque thème de séquence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11368" y="949369"/>
            <a:ext cx="6032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L’outil adapté à partir de celui proposé sur EDUSCOL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11607" y="1650854"/>
            <a:ext cx="5044916" cy="467822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8175718" y="1720334"/>
            <a:ext cx="2523448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fr-FR" sz="1600" dirty="0">
                <a:solidFill>
                  <a:srgbClr val="F9DBE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Matrice des compétences</a:t>
            </a:r>
          </a:p>
          <a:p>
            <a:pPr algn="ctr"/>
            <a:r>
              <a:rPr lang="fr-FR" sz="1600" dirty="0">
                <a:solidFill>
                  <a:srgbClr val="F9DBE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et connaissances </a:t>
            </a:r>
          </a:p>
        </p:txBody>
      </p:sp>
      <p:sp>
        <p:nvSpPr>
          <p:cNvPr id="6" name="Rectangle 5"/>
          <p:cNvSpPr/>
          <p:nvPr/>
        </p:nvSpPr>
        <p:spPr>
          <a:xfrm>
            <a:off x="8175718" y="2490308"/>
            <a:ext cx="201647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  <a:hlinkClick r:id="rId10"/>
              </a:rPr>
              <a:t>Format </a:t>
            </a:r>
            <a:r>
              <a:rPr lang="fr-FR" altLang="fr-FR" sz="2000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  <a:hlinkClick r:id="rId10"/>
              </a:rPr>
              <a:t>xlsx</a:t>
            </a:r>
            <a:endParaRPr lang="fr-FR" altLang="fr-FR" sz="20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icrosoft YaHei" charset="-122"/>
            </a:endParaRP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  <a:hlinkClick r:id="rId11"/>
              </a:rPr>
              <a:t>Format </a:t>
            </a:r>
            <a:r>
              <a:rPr lang="fr-FR" altLang="fr-FR" sz="2000" dirty="0" err="1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  <a:hlinkClick r:id="rId11"/>
              </a:rPr>
              <a:t>ods</a:t>
            </a:r>
            <a:endParaRPr lang="fr-FR" altLang="fr-FR" sz="2000" dirty="0">
              <a:solidFill>
                <a:srgbClr val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Microsoft YaHei" charset="-122"/>
            </a:endParaRPr>
          </a:p>
        </p:txBody>
      </p:sp>
      <p:pic>
        <p:nvPicPr>
          <p:cNvPr id="8" name="Image 7">
            <a:hlinkClick r:id="rId12"/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858125" y="4698452"/>
            <a:ext cx="3114675" cy="704850"/>
          </a:xfrm>
          <a:prstGeom prst="rect">
            <a:avLst/>
          </a:prstGeom>
        </p:spPr>
      </p:pic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1414200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Même programme sur le cycle 4 – Des attendus en fin de cycle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41" name="Rogner un rectangle à un seul coin 40"/>
          <p:cNvSpPr/>
          <p:nvPr>
            <p:custDataLst>
              <p:tags r:id="rId5"/>
            </p:custDataLst>
          </p:nvPr>
        </p:nvSpPr>
        <p:spPr>
          <a:xfrm>
            <a:off x="9483983" y="1697844"/>
            <a:ext cx="1965842" cy="3473272"/>
          </a:xfrm>
          <a:prstGeom prst="snip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 compétences</a:t>
            </a: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Connaissances associées</a:t>
            </a:r>
          </a:p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Graduation des niveaux d’acquisition</a:t>
            </a:r>
            <a:endParaRPr lang="fr-F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/>
          <p:cNvSpPr/>
          <p:nvPr>
            <p:custDataLst>
              <p:tags r:id="rId6"/>
            </p:custDataLst>
          </p:nvPr>
        </p:nvSpPr>
        <p:spPr>
          <a:xfrm>
            <a:off x="1001461" y="1697952"/>
            <a:ext cx="2017059" cy="181157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Programmes </a:t>
            </a:r>
          </a:p>
          <a:p>
            <a:pPr algn="ctr"/>
            <a:endParaRPr lang="fr-FR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 thématiques</a:t>
            </a:r>
          </a:p>
          <a:p>
            <a:pPr algn="ctr"/>
            <a:endParaRPr lang="fr-FR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Compétences S4C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ogner un rectangle à un seul coin 42"/>
          <p:cNvSpPr/>
          <p:nvPr>
            <p:custDataLst>
              <p:tags r:id="rId7"/>
            </p:custDataLst>
          </p:nvPr>
        </p:nvSpPr>
        <p:spPr>
          <a:xfrm>
            <a:off x="5441435" y="1722497"/>
            <a:ext cx="1963271" cy="3423966"/>
          </a:xfrm>
          <a:prstGeom prst="snip1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Thème d’entrée</a:t>
            </a: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Démarche d’investigation</a:t>
            </a:r>
          </a:p>
          <a:p>
            <a:pPr algn="ctr">
              <a:lnSpc>
                <a:spcPct val="50000"/>
              </a:lnSpc>
            </a:pP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Essais / erreurs observations / constats</a:t>
            </a:r>
          </a:p>
          <a:p>
            <a:pPr algn="ctr">
              <a:lnSpc>
                <a:spcPct val="50000"/>
              </a:lnSpc>
            </a:pP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50000"/>
              </a:lnSpc>
            </a:pPr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Groupes</a:t>
            </a:r>
          </a:p>
          <a:p>
            <a:endParaRPr lang="fr-FR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/>
          <p:cNvSpPr/>
          <p:nvPr>
            <p:custDataLst>
              <p:tags r:id="rId8"/>
            </p:custDataLst>
          </p:nvPr>
        </p:nvSpPr>
        <p:spPr>
          <a:xfrm>
            <a:off x="3203673" y="1697952"/>
            <a:ext cx="2043953" cy="29814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Regroupe 1 ou plusieurs thématiques</a:t>
            </a:r>
          </a:p>
          <a:p>
            <a:pPr algn="ctr"/>
            <a:endParaRPr lang="fr-FR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Traitent des compétences et connaissances du programmes</a:t>
            </a:r>
          </a:p>
        </p:txBody>
      </p:sp>
      <p:sp>
        <p:nvSpPr>
          <p:cNvPr id="45" name="Rectangle 44"/>
          <p:cNvSpPr/>
          <p:nvPr>
            <p:custDataLst>
              <p:tags r:id="rId9"/>
            </p:custDataLst>
          </p:nvPr>
        </p:nvSpPr>
        <p:spPr>
          <a:xfrm>
            <a:off x="7557687" y="1697952"/>
            <a:ext cx="1737776" cy="231640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Trace écrite élève / groupe</a:t>
            </a:r>
          </a:p>
          <a:p>
            <a:pPr algn="ctr"/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Fiches connaissances </a:t>
            </a:r>
          </a:p>
          <a:p>
            <a:pPr algn="ctr"/>
            <a:endParaRPr lang="fr-FR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Papier / vidéo</a:t>
            </a:r>
            <a:endParaRPr lang="fr-FR" sz="1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1243309" y="977630"/>
            <a:ext cx="1802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Compétences / Connaissances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3622032" y="1031959"/>
            <a:ext cx="1351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Séquences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5664248" y="1031959"/>
            <a:ext cx="1351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Activités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7557687" y="944481"/>
            <a:ext cx="1579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Synthèse et structuration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9665117" y="941986"/>
            <a:ext cx="2126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Evaluation</a:t>
            </a:r>
          </a:p>
          <a:p>
            <a:r>
              <a:rPr lang="fr-FR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remédiation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9881988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Que dit la réforme ?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17" name="AutoShape 2"/>
          <p:cNvSpPr>
            <a:spLocks noChangeArrowheads="1"/>
          </p:cNvSpPr>
          <p:nvPr/>
        </p:nvSpPr>
        <p:spPr bwMode="auto">
          <a:xfrm>
            <a:off x="1149732" y="1118357"/>
            <a:ext cx="8145666" cy="3787833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0009 48160"/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endParaRPr lang="fr-FR" altLang="fr-FR" sz="2000" b="1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Une progression sur 3 ans au lieu d’une progression par niveau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4 thématiques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Des séquences guidées par des problématiques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Des problématiques classées par thème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Les domaines (les transports, ouvrages et habitats, confort et domotique) ne sont plus rattachés à un niveau (3e, 4e, 5e)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Une approche «</a:t>
            </a:r>
            <a:r>
              <a:rPr lang="fr-FR" altLang="fr-FR" sz="2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spiralaire</a:t>
            </a: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et verticale» des apprentissages</a:t>
            </a:r>
          </a:p>
          <a:p>
            <a:pPr lvl="1" eaLnBrk="1" hangingPunct="1">
              <a:buFont typeface="Arial" charset="0"/>
              <a:buChar char="•"/>
            </a:pPr>
            <a:endParaRPr lang="fr-FR" altLang="fr-FR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6878488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Séquences / progression : principes directeurs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7" name="Rectangle 31"/>
          <p:cNvSpPr>
            <a:spLocks noChangeArrowheads="1"/>
          </p:cNvSpPr>
          <p:nvPr/>
        </p:nvSpPr>
        <p:spPr bwMode="auto">
          <a:xfrm>
            <a:off x="9021856" y="4972050"/>
            <a:ext cx="1439863" cy="10795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747931" y="1157085"/>
            <a:ext cx="352901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10000"/>
              </a:spcBef>
              <a:spcAft>
                <a:spcPct val="30000"/>
              </a:spcAft>
              <a:buFont typeface="Symbol" panose="05050102010706020507" pitchFamily="18" charset="2"/>
              <a:buNone/>
            </a:pPr>
            <a:r>
              <a:rPr lang="fr-FR" altLang="fr-FR" sz="2000" b="0" dirty="0"/>
              <a:t>1 séquence : 3 à 5 semaines </a:t>
            </a:r>
          </a:p>
        </p:txBody>
      </p: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348381" y="1011237"/>
            <a:ext cx="5473700" cy="701675"/>
            <a:chOff x="2426" y="1026"/>
            <a:chExt cx="3448" cy="442"/>
          </a:xfrm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107" y="1026"/>
              <a:ext cx="2767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10000"/>
                </a:spcBef>
                <a:spcAft>
                  <a:spcPct val="30000"/>
                </a:spcAft>
                <a:buFont typeface="Symbol" panose="05050102010706020507" pitchFamily="18" charset="2"/>
                <a:buNone/>
              </a:pPr>
              <a:r>
                <a:rPr lang="fr-FR" altLang="fr-FR" sz="2000" b="0"/>
                <a:t>Progression cycle 4 : environ 25 séquences car impondérables…</a:t>
              </a:r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2426" y="1207"/>
              <a:ext cx="545" cy="91"/>
            </a:xfrm>
            <a:prstGeom prst="rightArrow">
              <a:avLst>
                <a:gd name="adj1" fmla="val 50000"/>
                <a:gd name="adj2" fmla="val 1497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784443" y="2020093"/>
            <a:ext cx="41767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000" b="0"/>
              <a:t>Chaque « famille » de séquence peut se décliner en plusieurs problématiques</a:t>
            </a:r>
          </a:p>
        </p:txBody>
      </p:sp>
      <p:grpSp>
        <p:nvGrpSpPr>
          <p:cNvPr id="14" name="Group 27"/>
          <p:cNvGrpSpPr>
            <a:grpSpLocks/>
          </p:cNvGrpSpPr>
          <p:nvPr/>
        </p:nvGrpSpPr>
        <p:grpSpPr bwMode="auto">
          <a:xfrm>
            <a:off x="5492844" y="2281237"/>
            <a:ext cx="4883150" cy="396875"/>
            <a:chOff x="2517" y="1826"/>
            <a:chExt cx="3076" cy="250"/>
          </a:xfrm>
        </p:grpSpPr>
        <p:sp>
          <p:nvSpPr>
            <p:cNvPr id="15" name="AutoShape 13"/>
            <p:cNvSpPr>
              <a:spLocks noChangeArrowheads="1"/>
            </p:cNvSpPr>
            <p:nvPr/>
          </p:nvSpPr>
          <p:spPr bwMode="auto">
            <a:xfrm>
              <a:off x="2517" y="1933"/>
              <a:ext cx="545" cy="91"/>
            </a:xfrm>
            <a:prstGeom prst="rightArrow">
              <a:avLst>
                <a:gd name="adj1" fmla="val 50000"/>
                <a:gd name="adj2" fmla="val 1497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16" name="Rectangle 14"/>
            <p:cNvSpPr>
              <a:spLocks noChangeArrowheads="1"/>
            </p:cNvSpPr>
            <p:nvPr/>
          </p:nvSpPr>
          <p:spPr bwMode="auto">
            <a:xfrm>
              <a:off x="3334" y="1826"/>
              <a:ext cx="225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fr-FR" altLang="fr-FR" sz="2000" b="0"/>
                <a:t>Mais synthèse quasi identique</a:t>
              </a:r>
            </a:p>
          </p:txBody>
        </p:sp>
      </p:grp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1820956" y="3243262"/>
            <a:ext cx="44640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000" b="0" dirty="0"/>
              <a:t>Un projet : succession de séquences pour aboutir à une réalisation</a:t>
            </a:r>
          </a:p>
        </p:txBody>
      </p:sp>
      <p:grpSp>
        <p:nvGrpSpPr>
          <p:cNvPr id="19" name="Group 28"/>
          <p:cNvGrpSpPr>
            <a:grpSpLocks/>
          </p:cNvGrpSpPr>
          <p:nvPr/>
        </p:nvGrpSpPr>
        <p:grpSpPr bwMode="auto">
          <a:xfrm>
            <a:off x="5708744" y="3459162"/>
            <a:ext cx="4321175" cy="396875"/>
            <a:chOff x="2653" y="2568"/>
            <a:chExt cx="2722" cy="250"/>
          </a:xfrm>
        </p:grpSpPr>
        <p:sp>
          <p:nvSpPr>
            <p:cNvPr id="20" name="AutoShape 16"/>
            <p:cNvSpPr>
              <a:spLocks noChangeArrowheads="1"/>
            </p:cNvSpPr>
            <p:nvPr/>
          </p:nvSpPr>
          <p:spPr bwMode="auto">
            <a:xfrm>
              <a:off x="2653" y="2659"/>
              <a:ext cx="545" cy="91"/>
            </a:xfrm>
            <a:prstGeom prst="rightArrow">
              <a:avLst>
                <a:gd name="adj1" fmla="val 50000"/>
                <a:gd name="adj2" fmla="val 1497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3424" y="2568"/>
              <a:ext cx="195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2000" b="0"/>
                <a:t>Plutôt 4 projets ?</a:t>
              </a:r>
            </a:p>
          </p:txBody>
        </p:sp>
      </p:grp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1757256" y="4433852"/>
            <a:ext cx="4679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000" b="0" dirty="0"/>
              <a:t>Une séquence en technologie peut se prolonger dans une autre discipline</a:t>
            </a:r>
          </a:p>
        </p:txBody>
      </p:sp>
      <p:grpSp>
        <p:nvGrpSpPr>
          <p:cNvPr id="23" name="Group 29"/>
          <p:cNvGrpSpPr>
            <a:grpSpLocks/>
          </p:cNvGrpSpPr>
          <p:nvPr/>
        </p:nvGrpSpPr>
        <p:grpSpPr bwMode="auto">
          <a:xfrm>
            <a:off x="6140544" y="4106862"/>
            <a:ext cx="3527425" cy="1163638"/>
            <a:chOff x="2744" y="2976"/>
            <a:chExt cx="2222" cy="733"/>
          </a:xfrm>
        </p:grpSpPr>
        <p:sp>
          <p:nvSpPr>
            <p:cNvPr id="24" name="AutoShape 19"/>
            <p:cNvSpPr>
              <a:spLocks noChangeArrowheads="1"/>
            </p:cNvSpPr>
            <p:nvPr/>
          </p:nvSpPr>
          <p:spPr bwMode="auto">
            <a:xfrm>
              <a:off x="2744" y="3430"/>
              <a:ext cx="545" cy="91"/>
            </a:xfrm>
            <a:prstGeom prst="rightArrow">
              <a:avLst>
                <a:gd name="adj1" fmla="val 50000"/>
                <a:gd name="adj2" fmla="val 1497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25" name="Text Box 20"/>
            <p:cNvSpPr txBox="1">
              <a:spLocks noChangeArrowheads="1"/>
            </p:cNvSpPr>
            <p:nvPr/>
          </p:nvSpPr>
          <p:spPr bwMode="auto">
            <a:xfrm>
              <a:off x="3470" y="3339"/>
              <a:ext cx="145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fr-FR" altLang="fr-FR" sz="2000" b="0"/>
                <a:t>EPI</a:t>
              </a:r>
            </a:p>
          </p:txBody>
        </p:sp>
        <p:pic>
          <p:nvPicPr>
            <p:cNvPr id="26" name="Picture 21" descr="Résultat de recherche d'images pour &quot;EPI clipart&quot;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59" y="2976"/>
              <a:ext cx="907" cy="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1747931" y="5403850"/>
            <a:ext cx="4249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2000" b="0"/>
              <a:t>Une séquence est développée suivant une thématique principale</a:t>
            </a:r>
          </a:p>
        </p:txBody>
      </p:sp>
      <p:grpSp>
        <p:nvGrpSpPr>
          <p:cNvPr id="28" name="Group 30"/>
          <p:cNvGrpSpPr>
            <a:grpSpLocks/>
          </p:cNvGrpSpPr>
          <p:nvPr/>
        </p:nvGrpSpPr>
        <p:grpSpPr bwMode="auto">
          <a:xfrm>
            <a:off x="5564281" y="5403850"/>
            <a:ext cx="4826000" cy="701675"/>
            <a:chOff x="2562" y="3793"/>
            <a:chExt cx="3040" cy="442"/>
          </a:xfrm>
        </p:grpSpPr>
        <p:sp>
          <p:nvSpPr>
            <p:cNvPr id="29" name="AutoShape 24"/>
            <p:cNvSpPr>
              <a:spLocks noChangeArrowheads="1"/>
            </p:cNvSpPr>
            <p:nvPr/>
          </p:nvSpPr>
          <p:spPr bwMode="auto">
            <a:xfrm>
              <a:off x="2562" y="3974"/>
              <a:ext cx="545" cy="91"/>
            </a:xfrm>
            <a:prstGeom prst="rightArrow">
              <a:avLst>
                <a:gd name="adj1" fmla="val 50000"/>
                <a:gd name="adj2" fmla="val 1497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fr-FR" altLang="fr-FR"/>
            </a:p>
          </p:txBody>
        </p:sp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3198" y="3793"/>
              <a:ext cx="240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10000"/>
                </a:spcBef>
                <a:spcAft>
                  <a:spcPct val="30000"/>
                </a:spcAft>
                <a:buFont typeface="Symbol" panose="05050102010706020507" pitchFamily="18" charset="2"/>
                <a:buNone/>
              </a:pPr>
              <a:r>
                <a:rPr lang="fr-FR" altLang="fr-FR" sz="2000" b="0"/>
                <a:t>Mais aussi thématiques complémentaires</a:t>
              </a:r>
            </a:p>
          </p:txBody>
        </p:sp>
      </p:grp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2989739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Choisir le ou les projets pour chaque année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1677427" y="2242482"/>
            <a:ext cx="3073867" cy="2879725"/>
          </a:xfrm>
          <a:prstGeom prst="ellipse">
            <a:avLst/>
          </a:prstGeom>
          <a:solidFill>
            <a:srgbClr val="99CCFF"/>
          </a:solidFill>
          <a:ln w="9360" cap="flat">
            <a:solidFill>
              <a:srgbClr val="80808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45000" rIns="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fr-FR" altLang="fr-FR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Projet de 5</a:t>
            </a:r>
            <a:r>
              <a:rPr lang="fr-FR" altLang="fr-FR" sz="2800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ème</a:t>
            </a:r>
            <a:r>
              <a:rPr lang="fr-FR" altLang="fr-F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 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1. L’appartement container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2. Les ponts</a:t>
            </a: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5059640" y="1460780"/>
            <a:ext cx="3095627" cy="3012609"/>
          </a:xfrm>
          <a:prstGeom prst="ellipse">
            <a:avLst/>
          </a:prstGeom>
          <a:solidFill>
            <a:srgbClr val="FF8080"/>
          </a:solidFill>
          <a:ln w="9360" cap="flat">
            <a:solidFill>
              <a:srgbClr val="80808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45000" rIns="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fr-FR" altLang="fr-FR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Projet de 4ème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Réalisation de solutions techniques de domotique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Portail / objet communicant</a:t>
            </a: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8146302" y="3513138"/>
            <a:ext cx="2663825" cy="2592387"/>
          </a:xfrm>
          <a:prstGeom prst="ellipse">
            <a:avLst/>
          </a:prstGeom>
          <a:solidFill>
            <a:srgbClr val="EEEEEE"/>
          </a:solidFill>
          <a:ln w="9360" cap="flat">
            <a:solidFill>
              <a:srgbClr val="80808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45000" rIns="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</a:pPr>
            <a:r>
              <a:rPr lang="fr-FR" altLang="fr-FR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Projet de 3ème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Réalisation d'un 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Robot / 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Drone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31074618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Exemples de projets actuels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1984640" y="1156159"/>
            <a:ext cx="8145666" cy="3480056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0009 48160"/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r>
              <a:rPr lang="fr-FR" altLang="fr-FR" sz="20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SEQUENCE 1: aménagement, contraintes et solutions techniques 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1: le besoin, les contraintes, les fonctions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2: l’aménagement (échelle, normalisation, mode de représentation, …)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3: modélisation 3D</a:t>
            </a:r>
          </a:p>
          <a:p>
            <a:pPr eaLnBrk="1" hangingPunct="1">
              <a:buFont typeface="Arial" charset="0"/>
              <a:buChar char="•"/>
            </a:pPr>
            <a:endParaRPr lang="fr-FR" altLang="fr-FR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  <a:p>
            <a:pPr eaLnBrk="1" hangingPunct="1"/>
            <a:r>
              <a:rPr lang="fr-FR" altLang="fr-FR" sz="20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SEQUENCE 2: réalisation de la maquette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1: démarche de réalisation d’une maquette, planification de la réalisation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2: choix des matériaux, choix de l’outillage, sécurité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3: réalisation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869996" y="841218"/>
            <a:ext cx="37584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L’appartement container</a:t>
            </a:r>
          </a:p>
        </p:txBody>
      </p:sp>
      <p:sp>
        <p:nvSpPr>
          <p:cNvPr id="13" name="AutoShape 2"/>
          <p:cNvSpPr>
            <a:spLocks noChangeArrowheads="1"/>
          </p:cNvSpPr>
          <p:nvPr/>
        </p:nvSpPr>
        <p:spPr bwMode="auto">
          <a:xfrm>
            <a:off x="1984640" y="4844575"/>
            <a:ext cx="8145666" cy="1941173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0009 48160"/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r>
              <a:rPr lang="fr-FR" altLang="fr-FR" sz="20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SEQUENCE 1: comment franchir un obstacle ?</a:t>
            </a:r>
          </a:p>
          <a:p>
            <a:pPr eaLnBrk="1" hangingPunct="1"/>
            <a:endParaRPr lang="fr-FR" altLang="fr-FR" sz="2000" b="1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1: propositions de solutions, schématisation d’une solution technique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2: réalisation et tests d’une solution technique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3: les différents types de ponts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869996" y="4489491"/>
            <a:ext cx="1636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Les ponts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8924437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Classer les activités par thème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7842920" y="1991164"/>
            <a:ext cx="2376264" cy="2016224"/>
          </a:xfrm>
          <a:prstGeom prst="rect">
            <a:avLst/>
          </a:prstGeom>
          <a:noFill/>
          <a:ln w="1905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650232" y="4193934"/>
            <a:ext cx="10278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Les ponts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650232" y="1529498"/>
            <a:ext cx="22619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L’appartement container</a:t>
            </a:r>
          </a:p>
        </p:txBody>
      </p:sp>
      <p:sp>
        <p:nvSpPr>
          <p:cNvPr id="18" name="Rectangle 17"/>
          <p:cNvSpPr/>
          <p:nvPr/>
        </p:nvSpPr>
        <p:spPr bwMode="auto">
          <a:xfrm flipV="1">
            <a:off x="2404351" y="2128404"/>
            <a:ext cx="3710378" cy="177363"/>
          </a:xfrm>
          <a:prstGeom prst="rect">
            <a:avLst/>
          </a:prstGeom>
          <a:solidFill>
            <a:srgbClr val="00B8FF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19" name="Rectangle 18"/>
          <p:cNvSpPr/>
          <p:nvPr/>
        </p:nvSpPr>
        <p:spPr bwMode="auto">
          <a:xfrm flipV="1">
            <a:off x="2404351" y="2686086"/>
            <a:ext cx="2270217" cy="177363"/>
          </a:xfrm>
          <a:prstGeom prst="rect">
            <a:avLst/>
          </a:prstGeom>
          <a:solidFill>
            <a:srgbClr val="FFC0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0" name="Rectangle 19"/>
          <p:cNvSpPr/>
          <p:nvPr/>
        </p:nvSpPr>
        <p:spPr bwMode="auto">
          <a:xfrm flipV="1">
            <a:off x="2404351" y="3588883"/>
            <a:ext cx="2414233" cy="177363"/>
          </a:xfrm>
          <a:prstGeom prst="rect">
            <a:avLst/>
          </a:prstGeom>
          <a:solidFill>
            <a:srgbClr val="C000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1" name="Rectangle 20"/>
          <p:cNvSpPr/>
          <p:nvPr/>
        </p:nvSpPr>
        <p:spPr bwMode="auto">
          <a:xfrm flipV="1">
            <a:off x="2410841" y="3782553"/>
            <a:ext cx="1831680" cy="177363"/>
          </a:xfrm>
          <a:prstGeom prst="rect">
            <a:avLst/>
          </a:prstGeom>
          <a:solidFill>
            <a:schemeClr val="accent1">
              <a:lumMod val="75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2" name="Rectangle 21"/>
          <p:cNvSpPr/>
          <p:nvPr/>
        </p:nvSpPr>
        <p:spPr bwMode="auto">
          <a:xfrm flipV="1">
            <a:off x="2410841" y="4921948"/>
            <a:ext cx="2767783" cy="177363"/>
          </a:xfrm>
          <a:prstGeom prst="rect">
            <a:avLst/>
          </a:prstGeom>
          <a:solidFill>
            <a:srgbClr val="00B8FF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3" name="Rectangle 22"/>
          <p:cNvSpPr/>
          <p:nvPr/>
        </p:nvSpPr>
        <p:spPr bwMode="auto">
          <a:xfrm flipV="1">
            <a:off x="2410840" y="5106086"/>
            <a:ext cx="3991919" cy="177363"/>
          </a:xfrm>
          <a:prstGeom prst="rect">
            <a:avLst/>
          </a:prstGeom>
          <a:solidFill>
            <a:schemeClr val="accent1">
              <a:lumMod val="75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4" name="Rectangle 23"/>
          <p:cNvSpPr/>
          <p:nvPr/>
        </p:nvSpPr>
        <p:spPr bwMode="auto">
          <a:xfrm flipV="1">
            <a:off x="4962600" y="5296992"/>
            <a:ext cx="2016224" cy="177363"/>
          </a:xfrm>
          <a:prstGeom prst="rect">
            <a:avLst/>
          </a:prstGeom>
          <a:solidFill>
            <a:srgbClr val="7030A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5" name="Rectangle 24"/>
          <p:cNvSpPr/>
          <p:nvPr/>
        </p:nvSpPr>
        <p:spPr bwMode="auto">
          <a:xfrm flipV="1">
            <a:off x="7986936" y="2128405"/>
            <a:ext cx="288032" cy="177363"/>
          </a:xfrm>
          <a:prstGeom prst="rect">
            <a:avLst/>
          </a:prstGeom>
          <a:solidFill>
            <a:srgbClr val="00B8FF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6" name="Rectangle 25"/>
          <p:cNvSpPr/>
          <p:nvPr/>
        </p:nvSpPr>
        <p:spPr bwMode="auto">
          <a:xfrm flipV="1">
            <a:off x="7986936" y="2351818"/>
            <a:ext cx="288032" cy="177363"/>
          </a:xfrm>
          <a:prstGeom prst="rect">
            <a:avLst/>
          </a:prstGeom>
          <a:solidFill>
            <a:srgbClr val="FFC0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7" name="Rectangle 26"/>
          <p:cNvSpPr/>
          <p:nvPr/>
        </p:nvSpPr>
        <p:spPr bwMode="auto">
          <a:xfrm flipV="1">
            <a:off x="7986936" y="2575231"/>
            <a:ext cx="288032" cy="177363"/>
          </a:xfrm>
          <a:prstGeom prst="rect">
            <a:avLst/>
          </a:prstGeom>
          <a:solidFill>
            <a:srgbClr val="00B05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8" name="Rectangle 27"/>
          <p:cNvSpPr/>
          <p:nvPr/>
        </p:nvSpPr>
        <p:spPr bwMode="auto">
          <a:xfrm flipV="1">
            <a:off x="7986936" y="2798644"/>
            <a:ext cx="288032" cy="177363"/>
          </a:xfrm>
          <a:prstGeom prst="rect">
            <a:avLst/>
          </a:prstGeom>
          <a:solidFill>
            <a:srgbClr val="C000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29" name="Rectangle 28"/>
          <p:cNvSpPr/>
          <p:nvPr/>
        </p:nvSpPr>
        <p:spPr bwMode="auto">
          <a:xfrm flipV="1">
            <a:off x="7986936" y="3022056"/>
            <a:ext cx="288032" cy="177363"/>
          </a:xfrm>
          <a:prstGeom prst="rect">
            <a:avLst/>
          </a:prstGeom>
          <a:solidFill>
            <a:srgbClr val="7030A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8346976" y="2089593"/>
            <a:ext cx="1524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+mn-lt"/>
              </a:rPr>
              <a:t>Aménager un espace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8346976" y="2967235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+mn-lt"/>
              </a:rPr>
              <a:t>Identifier les particularités d’un ouvrage d’art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8346976" y="2528414"/>
            <a:ext cx="11336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+mn-lt"/>
              </a:rPr>
              <a:t>Réaliser un OT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8346976" y="2747824"/>
            <a:ext cx="17427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+mn-lt"/>
              </a:rPr>
              <a:t>Préserver les ressources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8346976" y="2309004"/>
            <a:ext cx="13901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+mn-lt"/>
              </a:rPr>
              <a:t>Représenter un OT</a:t>
            </a:r>
          </a:p>
        </p:txBody>
      </p:sp>
      <p:sp>
        <p:nvSpPr>
          <p:cNvPr id="37" name="Rectangle 36"/>
          <p:cNvSpPr/>
          <p:nvPr/>
        </p:nvSpPr>
        <p:spPr bwMode="auto">
          <a:xfrm flipV="1">
            <a:off x="4852115" y="3588881"/>
            <a:ext cx="1962374" cy="177363"/>
          </a:xfrm>
          <a:prstGeom prst="rect">
            <a:avLst/>
          </a:prstGeom>
          <a:solidFill>
            <a:schemeClr val="accent1">
              <a:lumMod val="75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38" name="Rectangle 37"/>
          <p:cNvSpPr/>
          <p:nvPr/>
        </p:nvSpPr>
        <p:spPr bwMode="auto">
          <a:xfrm flipV="1">
            <a:off x="2397247" y="2317182"/>
            <a:ext cx="2112986" cy="177363"/>
          </a:xfrm>
          <a:prstGeom prst="rect">
            <a:avLst/>
          </a:prstGeom>
          <a:solidFill>
            <a:srgbClr val="00B8FF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39" name="Rectangle 38"/>
          <p:cNvSpPr/>
          <p:nvPr/>
        </p:nvSpPr>
        <p:spPr bwMode="auto">
          <a:xfrm flipV="1">
            <a:off x="4510233" y="2317182"/>
            <a:ext cx="2246076" cy="177363"/>
          </a:xfrm>
          <a:prstGeom prst="rect">
            <a:avLst/>
          </a:prstGeom>
          <a:solidFill>
            <a:srgbClr val="FFC0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40" name="Rectangle 39"/>
          <p:cNvSpPr/>
          <p:nvPr/>
        </p:nvSpPr>
        <p:spPr bwMode="auto">
          <a:xfrm flipV="1">
            <a:off x="2678077" y="2502822"/>
            <a:ext cx="1348420" cy="177363"/>
          </a:xfrm>
          <a:prstGeom prst="rect">
            <a:avLst/>
          </a:prstGeom>
          <a:solidFill>
            <a:srgbClr val="FFC0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41" name="Rectangle 40"/>
          <p:cNvSpPr/>
          <p:nvPr/>
        </p:nvSpPr>
        <p:spPr bwMode="auto">
          <a:xfrm flipV="1">
            <a:off x="5178624" y="4921042"/>
            <a:ext cx="2736304" cy="177363"/>
          </a:xfrm>
          <a:prstGeom prst="rect">
            <a:avLst/>
          </a:prstGeom>
          <a:solidFill>
            <a:srgbClr val="FFC00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42" name="Rectangle 41"/>
          <p:cNvSpPr/>
          <p:nvPr/>
        </p:nvSpPr>
        <p:spPr bwMode="auto">
          <a:xfrm flipV="1">
            <a:off x="2404352" y="3220758"/>
            <a:ext cx="4646480" cy="177363"/>
          </a:xfrm>
          <a:prstGeom prst="rect">
            <a:avLst/>
          </a:prstGeom>
          <a:solidFill>
            <a:schemeClr val="accent1">
              <a:lumMod val="75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43" name="Rectangle 42"/>
          <p:cNvSpPr/>
          <p:nvPr/>
        </p:nvSpPr>
        <p:spPr bwMode="auto">
          <a:xfrm flipV="1">
            <a:off x="2678553" y="3404227"/>
            <a:ext cx="1220947" cy="177363"/>
          </a:xfrm>
          <a:prstGeom prst="rect">
            <a:avLst/>
          </a:prstGeom>
          <a:solidFill>
            <a:schemeClr val="accent1">
              <a:lumMod val="75000"/>
              <a:alpha val="49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44" name="AutoShape 2"/>
          <p:cNvSpPr>
            <a:spLocks noChangeArrowheads="1"/>
          </p:cNvSpPr>
          <p:nvPr/>
        </p:nvSpPr>
        <p:spPr bwMode="auto">
          <a:xfrm>
            <a:off x="1893809" y="1881548"/>
            <a:ext cx="5373047" cy="2125839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0009 48160"/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r>
              <a:rPr lang="fr-FR" altLang="fr-FR" sz="12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SEQUENCE 1: aménagement, contraintes et solutions techniques 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1: le besoin, les contraintes, les fonctions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2: l’aménagement (échelle, normalisation, mode de représentation, …)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3: modélisation 3D</a:t>
            </a:r>
          </a:p>
          <a:p>
            <a:pPr eaLnBrk="1" hangingPunct="1">
              <a:buFont typeface="Arial" charset="0"/>
              <a:buChar char="•"/>
            </a:pPr>
            <a:endParaRPr lang="fr-FR" altLang="fr-FR" sz="1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  <a:p>
            <a:pPr eaLnBrk="1" hangingPunct="1"/>
            <a:r>
              <a:rPr lang="fr-FR" altLang="fr-FR" sz="12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SEQUENCE 2: réalisation de la maquette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1: démarche de réalisation d’une maquette, planification de la réalisation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2: choix des matériaux, choix de l’outillage, sécurité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3: réalisation</a:t>
            </a:r>
          </a:p>
        </p:txBody>
      </p:sp>
      <p:sp>
        <p:nvSpPr>
          <p:cNvPr id="45" name="Rectangle 44"/>
          <p:cNvSpPr/>
          <p:nvPr/>
        </p:nvSpPr>
        <p:spPr bwMode="auto">
          <a:xfrm flipV="1">
            <a:off x="2410840" y="5296991"/>
            <a:ext cx="2551760" cy="177363"/>
          </a:xfrm>
          <a:prstGeom prst="rect">
            <a:avLst/>
          </a:prstGeom>
          <a:solidFill>
            <a:srgbClr val="00206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46" name="Rectangle 45"/>
          <p:cNvSpPr/>
          <p:nvPr/>
        </p:nvSpPr>
        <p:spPr bwMode="auto">
          <a:xfrm flipV="1">
            <a:off x="7986936" y="3444678"/>
            <a:ext cx="288032" cy="177363"/>
          </a:xfrm>
          <a:prstGeom prst="rect">
            <a:avLst/>
          </a:prstGeom>
          <a:solidFill>
            <a:srgbClr val="002060">
              <a:alpha val="49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icrosoft YaHei" charset="-122"/>
            </a:endParaRPr>
          </a:p>
        </p:txBody>
      </p:sp>
      <p:sp>
        <p:nvSpPr>
          <p:cNvPr id="47" name="ZoneTexte 46"/>
          <p:cNvSpPr txBox="1"/>
          <p:nvPr/>
        </p:nvSpPr>
        <p:spPr>
          <a:xfrm>
            <a:off x="8346975" y="3416275"/>
            <a:ext cx="18002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chemeClr val="tx1"/>
                </a:solidFill>
                <a:latin typeface="+mn-lt"/>
              </a:rPr>
              <a:t>Rendre une construction robuste et stable</a:t>
            </a:r>
          </a:p>
        </p:txBody>
      </p:sp>
      <p:sp>
        <p:nvSpPr>
          <p:cNvPr id="48" name="AutoShape 2"/>
          <p:cNvSpPr>
            <a:spLocks noChangeArrowheads="1"/>
          </p:cNvSpPr>
          <p:nvPr/>
        </p:nvSpPr>
        <p:spPr bwMode="auto">
          <a:xfrm>
            <a:off x="1893808" y="4501711"/>
            <a:ext cx="6093128" cy="1017844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0009 48160"/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eaLnBrk="1" hangingPunct="1"/>
            <a:r>
              <a:rPr lang="fr-FR" altLang="fr-FR" sz="12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SEQUENCE 1: comment franchir un obstacle ?</a:t>
            </a:r>
          </a:p>
          <a:p>
            <a:pPr eaLnBrk="1" hangingPunct="1"/>
            <a:endParaRPr lang="fr-FR" altLang="fr-FR" sz="1200" b="1" dirty="0"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  <a:p>
            <a:pPr lvl="1" eaLnBrk="1" hangingPunct="1">
              <a:buFont typeface="Arial" charset="0"/>
              <a:buChar char="•"/>
            </a:pPr>
            <a:r>
              <a:rPr lang="fr-FR" altLang="fr-FR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1: propositions de solutions, schématisation d’une solution technique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2: réalisation et tests d’une solution technique</a:t>
            </a:r>
          </a:p>
          <a:p>
            <a:pPr lvl="1" eaLnBrk="1" hangingPunct="1">
              <a:buFont typeface="Arial" charset="0"/>
              <a:buChar char="•"/>
            </a:pPr>
            <a:r>
              <a:rPr lang="fr-FR" altLang="fr-FR" sz="12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séance 3: corriger les problèmes, les différents types de ponts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7897601" y="1573771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Thèmes</a:t>
            </a:r>
          </a:p>
        </p:txBody>
      </p:sp>
      <p:sp>
        <p:nvSpPr>
          <p:cNvPr id="50" name="ZoneTexte 49"/>
          <p:cNvSpPr txBox="1"/>
          <p:nvPr/>
        </p:nvSpPr>
        <p:spPr>
          <a:xfrm>
            <a:off x="7859777" y="4212211"/>
            <a:ext cx="23594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Ces thèmes sont réutilisables sur les 3 ans du cycle 4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1980737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1" grpId="0"/>
      <p:bldP spid="32" grpId="0"/>
      <p:bldP spid="35" grpId="0"/>
      <p:bldP spid="36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6" grpId="0" animBg="1"/>
      <p:bldP spid="47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« Familles » de séquences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873622" y="787367"/>
            <a:ext cx="7476565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Aménager un espace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Assurer le confort dans une habitation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Identifier les particularités d'un ouvrage d'art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Rendre une construction robuste et stable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Préserver les ressources (économiser l'énergie …)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Produire / distribuer une énergie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Mesurer une performance, une grandeur physique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Acquérir et transmettre des informations ou des données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Se déplacer sur terre / air / mer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Identifier l'évolution des objets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Préserver la santé et assister l'Homme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Identifier les particularités des matériaux</a:t>
            </a:r>
          </a:p>
          <a:p>
            <a:pPr lvl="1" indent="-285750">
              <a:spcBef>
                <a:spcPts val="600"/>
              </a:spcBef>
              <a:spcAft>
                <a:spcPts val="600"/>
              </a:spcAft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Microsoft YaHei" charset="-122"/>
              </a:rPr>
              <a:t>Programmer un objet</a:t>
            </a: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8630939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Relier le projet aux thèmes de séquences que l'on pourra aborder</a:t>
            </a:r>
          </a:p>
        </p:txBody>
      </p:sp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226243" y="1828638"/>
            <a:ext cx="2340621" cy="947738"/>
          </a:xfrm>
          <a:prstGeom prst="roundRect">
            <a:avLst>
              <a:gd name="adj" fmla="val 130"/>
            </a:avLst>
          </a:prstGeom>
          <a:solidFill>
            <a:srgbClr val="00B0F0">
              <a:alpha val="50000"/>
            </a:srgbClr>
          </a:solidFill>
          <a:ln w="9360" cap="flat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0000" tIns="45000" rIns="9000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>
              <a:buFontTx/>
              <a:buNone/>
            </a:pPr>
            <a:r>
              <a:rPr lang="fr-FR" altLang="fr-FR" sz="16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  <a:ea typeface="+mn-ea"/>
              </a:rPr>
              <a:t>Thème 1 :</a:t>
            </a:r>
          </a:p>
          <a:p>
            <a:pPr>
              <a:buClrTx/>
              <a:buFontTx/>
              <a:buNone/>
            </a:pPr>
            <a:r>
              <a:rPr lang="fr-FR" altLang="fr-FR" sz="8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 </a:t>
            </a:r>
          </a:p>
          <a:p>
            <a:pPr algn="ctr">
              <a:buClrTx/>
            </a:pPr>
            <a:r>
              <a:rPr lang="fr-FR" altLang="fr-FR" sz="1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Aménager un espace</a:t>
            </a:r>
          </a:p>
        </p:txBody>
      </p:sp>
      <p:sp>
        <p:nvSpPr>
          <p:cNvPr id="52" name="AutoShape 3"/>
          <p:cNvSpPr>
            <a:spLocks noChangeArrowheads="1"/>
          </p:cNvSpPr>
          <p:nvPr/>
        </p:nvSpPr>
        <p:spPr bwMode="auto">
          <a:xfrm>
            <a:off x="4969090" y="814643"/>
            <a:ext cx="2296318" cy="1008062"/>
          </a:xfrm>
          <a:prstGeom prst="roundRect">
            <a:avLst>
              <a:gd name="adj" fmla="val 199"/>
            </a:avLst>
          </a:prstGeom>
          <a:solidFill>
            <a:srgbClr val="FFC000">
              <a:alpha val="50000"/>
            </a:srgbClr>
          </a:solidFill>
          <a:ln w="9360" cap="flat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0000" tIns="45000" rIns="90000" bIns="45000" anchor="ctr"/>
          <a:lstStyle/>
          <a:p>
            <a:pPr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Thème 2 :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8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Représenter un OT</a:t>
            </a:r>
          </a:p>
        </p:txBody>
      </p:sp>
      <p:sp>
        <p:nvSpPr>
          <p:cNvPr id="53" name="AutoShape 4"/>
          <p:cNvSpPr>
            <a:spLocks noChangeArrowheads="1"/>
          </p:cNvSpPr>
          <p:nvPr/>
        </p:nvSpPr>
        <p:spPr bwMode="auto">
          <a:xfrm>
            <a:off x="8022851" y="1429651"/>
            <a:ext cx="2447925" cy="1071562"/>
          </a:xfrm>
          <a:prstGeom prst="roundRect">
            <a:avLst>
              <a:gd name="adj" fmla="val 134"/>
            </a:avLst>
          </a:prstGeom>
          <a:solidFill>
            <a:srgbClr val="00B050">
              <a:alpha val="50000"/>
            </a:srgbClr>
          </a:solidFill>
          <a:ln w="9360" cap="flat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0000" tIns="45000" rIns="90000" bIns="450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Thème 3 :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8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  </a:t>
            </a:r>
          </a:p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Réaliser un OT</a:t>
            </a:r>
          </a:p>
        </p:txBody>
      </p:sp>
      <p:sp>
        <p:nvSpPr>
          <p:cNvPr id="54" name="AutoShape 6"/>
          <p:cNvSpPr>
            <a:spLocks noChangeArrowheads="1"/>
          </p:cNvSpPr>
          <p:nvPr/>
        </p:nvSpPr>
        <p:spPr bwMode="auto">
          <a:xfrm>
            <a:off x="7952871" y="3585476"/>
            <a:ext cx="2376488" cy="1152525"/>
          </a:xfrm>
          <a:prstGeom prst="roundRect">
            <a:avLst>
              <a:gd name="adj" fmla="val 134"/>
            </a:avLst>
          </a:prstGeom>
          <a:solidFill>
            <a:schemeClr val="bg2">
              <a:lumMod val="75000"/>
              <a:alpha val="50000"/>
            </a:schemeClr>
          </a:solidFill>
          <a:ln w="9360" cap="flat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0000" tIns="45000" rIns="90000" bIns="45000" anchor="ctr"/>
          <a:lstStyle/>
          <a:p>
            <a:pPr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Thème 4 :</a:t>
            </a:r>
          </a:p>
          <a:p>
            <a:pPr>
              <a:buClrTx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8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 </a:t>
            </a:r>
          </a:p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Préserver les ressources</a:t>
            </a:r>
          </a:p>
        </p:txBody>
      </p:sp>
      <p:sp>
        <p:nvSpPr>
          <p:cNvPr id="55" name="AutoShape 7"/>
          <p:cNvSpPr>
            <a:spLocks noChangeArrowheads="1"/>
          </p:cNvSpPr>
          <p:nvPr/>
        </p:nvSpPr>
        <p:spPr bwMode="auto">
          <a:xfrm>
            <a:off x="1687139" y="3369576"/>
            <a:ext cx="2519362" cy="1223962"/>
          </a:xfrm>
          <a:prstGeom prst="roundRect">
            <a:avLst>
              <a:gd name="adj" fmla="val 130"/>
            </a:avLst>
          </a:prstGeom>
          <a:solidFill>
            <a:srgbClr val="FFECD1">
              <a:alpha val="50000"/>
            </a:srgbClr>
          </a:solidFill>
          <a:ln w="28575" cap="flat">
            <a:solidFill>
              <a:srgbClr val="C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0000" tIns="45000" rIns="90000" bIns="45000" anchor="ctr"/>
          <a:lstStyle/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Thème manquant :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8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 </a:t>
            </a:r>
          </a:p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Programmer un </a:t>
            </a:r>
          </a:p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objet technique </a:t>
            </a:r>
          </a:p>
        </p:txBody>
      </p:sp>
      <p:sp>
        <p:nvSpPr>
          <p:cNvPr id="56" name="AutoShape 8"/>
          <p:cNvSpPr>
            <a:spLocks noChangeArrowheads="1"/>
          </p:cNvSpPr>
          <p:nvPr/>
        </p:nvSpPr>
        <p:spPr bwMode="auto">
          <a:xfrm>
            <a:off x="3198439" y="5025338"/>
            <a:ext cx="2663825" cy="936625"/>
          </a:xfrm>
          <a:prstGeom prst="roundRect">
            <a:avLst>
              <a:gd name="adj" fmla="val 167"/>
            </a:avLst>
          </a:prstGeom>
          <a:solidFill>
            <a:srgbClr val="002060">
              <a:alpha val="50000"/>
            </a:srgbClr>
          </a:solidFill>
          <a:ln w="9360" cap="flat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0000" tIns="45000" rIns="90000" bIns="45000" anchor="ctr"/>
          <a:lstStyle/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Thème 6 :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Rendre une construction robuste et stable</a:t>
            </a:r>
          </a:p>
        </p:txBody>
      </p:sp>
      <p:sp>
        <p:nvSpPr>
          <p:cNvPr id="57" name="AutoShape 9"/>
          <p:cNvSpPr>
            <a:spLocks noChangeArrowheads="1"/>
          </p:cNvSpPr>
          <p:nvPr/>
        </p:nvSpPr>
        <p:spPr bwMode="auto">
          <a:xfrm>
            <a:off x="6367089" y="5030267"/>
            <a:ext cx="3384550" cy="1173309"/>
          </a:xfrm>
          <a:prstGeom prst="roundRect">
            <a:avLst>
              <a:gd name="adj" fmla="val 130"/>
            </a:avLst>
          </a:prstGeom>
          <a:solidFill>
            <a:srgbClr val="7030A0">
              <a:alpha val="50000"/>
            </a:srgbClr>
          </a:solidFill>
          <a:ln w="9360" cap="flat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0000" tIns="45000" rIns="90000" bIns="45000" anchor="ctr"/>
          <a:lstStyle/>
          <a:p>
            <a:pPr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Thème 5 :</a:t>
            </a:r>
          </a:p>
          <a:p>
            <a:pPr>
              <a:buClrTx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8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  </a:t>
            </a:r>
          </a:p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6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Identifier les particularités d’un ouvrage d’art</a:t>
            </a:r>
          </a:p>
        </p:txBody>
      </p:sp>
      <p:sp>
        <p:nvSpPr>
          <p:cNvPr id="58" name="Line 10"/>
          <p:cNvSpPr>
            <a:spLocks noChangeShapeType="1"/>
          </p:cNvSpPr>
          <p:nvPr/>
        </p:nvSpPr>
        <p:spPr bwMode="auto">
          <a:xfrm flipV="1">
            <a:off x="6114676" y="1808215"/>
            <a:ext cx="0" cy="730250"/>
          </a:xfrm>
          <a:prstGeom prst="line">
            <a:avLst/>
          </a:prstGeom>
          <a:noFill/>
          <a:ln w="5715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9" name="Line 11"/>
          <p:cNvSpPr>
            <a:spLocks noChangeShapeType="1"/>
          </p:cNvSpPr>
          <p:nvPr/>
        </p:nvSpPr>
        <p:spPr bwMode="auto">
          <a:xfrm flipV="1">
            <a:off x="7082117" y="2286900"/>
            <a:ext cx="940734" cy="620068"/>
          </a:xfrm>
          <a:prstGeom prst="line">
            <a:avLst/>
          </a:prstGeom>
          <a:noFill/>
          <a:ln w="5715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0" name="Line 12"/>
          <p:cNvSpPr>
            <a:spLocks noChangeShapeType="1"/>
          </p:cNvSpPr>
          <p:nvPr/>
        </p:nvSpPr>
        <p:spPr bwMode="auto">
          <a:xfrm>
            <a:off x="7162800" y="3946004"/>
            <a:ext cx="790070" cy="270532"/>
          </a:xfrm>
          <a:prstGeom prst="line">
            <a:avLst/>
          </a:prstGeom>
          <a:noFill/>
          <a:ln w="5715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" name="Line 13"/>
          <p:cNvSpPr>
            <a:spLocks noChangeShapeType="1"/>
          </p:cNvSpPr>
          <p:nvPr/>
        </p:nvSpPr>
        <p:spPr bwMode="auto">
          <a:xfrm>
            <a:off x="6678705" y="4455458"/>
            <a:ext cx="336084" cy="579607"/>
          </a:xfrm>
          <a:prstGeom prst="line">
            <a:avLst/>
          </a:prstGeom>
          <a:noFill/>
          <a:ln w="5715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2" name="Line 14"/>
          <p:cNvSpPr>
            <a:spLocks noChangeShapeType="1"/>
          </p:cNvSpPr>
          <p:nvPr/>
        </p:nvSpPr>
        <p:spPr bwMode="auto">
          <a:xfrm flipH="1">
            <a:off x="4777999" y="4330649"/>
            <a:ext cx="651007" cy="694690"/>
          </a:xfrm>
          <a:prstGeom prst="line">
            <a:avLst/>
          </a:prstGeom>
          <a:noFill/>
          <a:ln w="5715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3" name="Line 15"/>
          <p:cNvSpPr>
            <a:spLocks noChangeShapeType="1"/>
          </p:cNvSpPr>
          <p:nvPr/>
        </p:nvSpPr>
        <p:spPr bwMode="auto">
          <a:xfrm flipH="1">
            <a:off x="4201738" y="3801034"/>
            <a:ext cx="767352" cy="216241"/>
          </a:xfrm>
          <a:prstGeom prst="line">
            <a:avLst/>
          </a:prstGeom>
          <a:noFill/>
          <a:ln w="5715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4" name="Line 16"/>
          <p:cNvSpPr>
            <a:spLocks noChangeShapeType="1"/>
          </p:cNvSpPr>
          <p:nvPr/>
        </p:nvSpPr>
        <p:spPr bwMode="auto">
          <a:xfrm flipH="1" flipV="1">
            <a:off x="4562100" y="2501213"/>
            <a:ext cx="655012" cy="355671"/>
          </a:xfrm>
          <a:prstGeom prst="line">
            <a:avLst/>
          </a:prstGeom>
          <a:noFill/>
          <a:ln w="5715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5" name="Oval 2"/>
          <p:cNvSpPr>
            <a:spLocks noChangeArrowheads="1"/>
          </p:cNvSpPr>
          <p:nvPr/>
        </p:nvSpPr>
        <p:spPr bwMode="auto">
          <a:xfrm>
            <a:off x="4639095" y="2145614"/>
            <a:ext cx="2951162" cy="2566351"/>
          </a:xfrm>
          <a:prstGeom prst="ellipse">
            <a:avLst/>
          </a:prstGeom>
          <a:solidFill>
            <a:srgbClr val="99CCFF"/>
          </a:solidFill>
          <a:ln w="9360" cap="flat">
            <a:solidFill>
              <a:srgbClr val="80808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45000" rIns="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fr-FR" altLang="fr-FR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Projet de 5</a:t>
            </a:r>
            <a:r>
              <a:rPr lang="fr-FR" altLang="fr-FR" sz="2800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ème</a:t>
            </a:r>
            <a:r>
              <a:rPr lang="fr-FR" altLang="fr-F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 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1. L’appartement container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2. Les ponts</a:t>
            </a:r>
          </a:p>
        </p:txBody>
      </p:sp>
      <p:sp>
        <p:nvSpPr>
          <p:cNvPr id="67" name="AutoShape 7"/>
          <p:cNvSpPr>
            <a:spLocks noChangeArrowheads="1"/>
          </p:cNvSpPr>
          <p:nvPr/>
        </p:nvSpPr>
        <p:spPr bwMode="auto">
          <a:xfrm>
            <a:off x="849294" y="4460584"/>
            <a:ext cx="2019884" cy="1184924"/>
          </a:xfrm>
          <a:prstGeom prst="roundRect">
            <a:avLst>
              <a:gd name="adj" fmla="val 130"/>
            </a:avLst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45000" rIns="90000" bIns="45000" anchor="ctr"/>
          <a:lstStyle/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4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Possibilité d’utiliser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8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 </a:t>
            </a:r>
          </a:p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 dirty="0"/>
              <a:t>sweethome3D et scratch </a:t>
            </a:r>
            <a:r>
              <a:rPr lang="fr-FR" sz="1600" dirty="0" err="1">
                <a:hlinkClick r:id="rId8"/>
              </a:rPr>
              <a:t>scratchhome</a:t>
            </a:r>
            <a:endParaRPr lang="fr-FR" altLang="fr-FR" sz="16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3767746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re 1"/>
          <p:cNvSpPr txBox="1">
            <a:spLocks/>
          </p:cNvSpPr>
          <p:nvPr>
            <p:custDataLst>
              <p:tags r:id="rId3"/>
            </p:custDataLst>
          </p:nvPr>
        </p:nvSpPr>
        <p:spPr>
          <a:xfrm rot="16200000">
            <a:off x="6173273" y="-5361907"/>
            <a:ext cx="656823" cy="113806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Développer les problématiques propres à chaque thème de séquence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363200" y="6105525"/>
            <a:ext cx="1828800" cy="752475"/>
          </a:xfrm>
          <a:prstGeom prst="rect">
            <a:avLst/>
          </a:prstGeom>
        </p:spPr>
      </p:pic>
      <p:sp>
        <p:nvSpPr>
          <p:cNvPr id="33" name="Titr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0" y="656822"/>
            <a:ext cx="710390" cy="620117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Cycle 4 – Technologie</a:t>
            </a:r>
            <a:endParaRPr lang="fr-FR" sz="3200" dirty="0">
              <a:solidFill>
                <a:schemeClr val="accent1">
                  <a:lumMod val="50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458" y="-3"/>
            <a:ext cx="1409475" cy="656825"/>
          </a:xfrm>
          <a:prstGeom prst="rect">
            <a:avLst/>
          </a:prstGeom>
        </p:spPr>
      </p:pic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6170331" y="1665274"/>
            <a:ext cx="503238" cy="1587"/>
          </a:xfrm>
          <a:prstGeom prst="line">
            <a:avLst/>
          </a:prstGeom>
          <a:noFill/>
          <a:ln w="5715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Line 4"/>
          <p:cNvSpPr>
            <a:spLocks noChangeShapeType="1"/>
          </p:cNvSpPr>
          <p:nvPr/>
        </p:nvSpPr>
        <p:spPr bwMode="auto">
          <a:xfrm flipV="1">
            <a:off x="2986178" y="2314932"/>
            <a:ext cx="1311946" cy="2038275"/>
          </a:xfrm>
          <a:prstGeom prst="line">
            <a:avLst/>
          </a:prstGeom>
          <a:noFill/>
          <a:ln w="5715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6854172" y="1262346"/>
            <a:ext cx="3095625" cy="448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fr-FR" altLang="fr-FR" sz="18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Liste de problématiques </a:t>
            </a:r>
            <a:r>
              <a:rPr lang="fr-FR" altLang="fr-FR" sz="11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(qui vont guider les séquences)</a:t>
            </a:r>
            <a:r>
              <a:rPr lang="fr-FR" altLang="fr-FR" sz="18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 </a:t>
            </a:r>
          </a:p>
          <a:p>
            <a:pPr>
              <a:buClrTx/>
              <a:buFontTx/>
              <a:buNone/>
            </a:pPr>
            <a:endParaRPr lang="fr-FR" altLang="fr-FR" sz="1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  <a:p>
            <a:pPr>
              <a:buClrTx/>
              <a:buFontTx/>
              <a:buNone/>
            </a:pPr>
            <a:r>
              <a:rPr lang="fr-FR" altLang="fr-FR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1. Comment représenter fidèlement un aménagement ?</a:t>
            </a:r>
          </a:p>
          <a:p>
            <a:pPr>
              <a:buClrTx/>
              <a:buFontTx/>
              <a:buNone/>
            </a:pPr>
            <a:endParaRPr lang="fr-FR" altLang="fr-FR" sz="1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  <a:p>
            <a:pPr>
              <a:buClrTx/>
              <a:buFontTx/>
              <a:buNone/>
            </a:pPr>
            <a:r>
              <a:rPr lang="fr-FR" altLang="fr-FR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2. Comment utiliser le numérique pour représenter le réel ?</a:t>
            </a:r>
          </a:p>
          <a:p>
            <a:pPr>
              <a:buClrTx/>
              <a:buFontTx/>
              <a:buNone/>
            </a:pPr>
            <a:endParaRPr lang="fr-FR" altLang="fr-FR" sz="1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  <a:p>
            <a:pPr>
              <a:buClrTx/>
              <a:buFontTx/>
              <a:buNone/>
            </a:pPr>
            <a:r>
              <a:rPr lang="fr-FR" altLang="fr-FR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3. Comment représenter la structure d’un pont ?</a:t>
            </a:r>
          </a:p>
          <a:p>
            <a:pPr>
              <a:buClrTx/>
              <a:buFontTx/>
              <a:buNone/>
            </a:pPr>
            <a:endParaRPr lang="fr-FR" altLang="fr-FR" sz="1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  <a:p>
            <a:pPr>
              <a:buClrTx/>
              <a:buFontTx/>
              <a:buNone/>
            </a:pPr>
            <a:r>
              <a:rPr lang="fr-FR" altLang="fr-FR" sz="1600" dirty="0">
                <a:solidFill>
                  <a:srgbClr val="0066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4. Comment représenter le fonctionnement d’un robot ?</a:t>
            </a:r>
          </a:p>
          <a:p>
            <a:pPr>
              <a:buClrTx/>
              <a:buFontTx/>
              <a:buNone/>
            </a:pPr>
            <a:endParaRPr lang="fr-FR" altLang="fr-FR" sz="1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lt"/>
            </a:endParaRPr>
          </a:p>
        </p:txBody>
      </p:sp>
      <p:sp>
        <p:nvSpPr>
          <p:cNvPr id="24" name="Oval 2"/>
          <p:cNvSpPr>
            <a:spLocks noChangeArrowheads="1"/>
          </p:cNvSpPr>
          <p:nvPr/>
        </p:nvSpPr>
        <p:spPr bwMode="auto">
          <a:xfrm>
            <a:off x="1298904" y="2870767"/>
            <a:ext cx="3311525" cy="2879725"/>
          </a:xfrm>
          <a:prstGeom prst="ellipse">
            <a:avLst/>
          </a:prstGeom>
          <a:solidFill>
            <a:srgbClr val="99CCFF"/>
          </a:solidFill>
          <a:ln w="9360" cap="flat">
            <a:solidFill>
              <a:srgbClr val="80808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45000" rIns="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fr-FR" altLang="fr-FR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Projet de 5</a:t>
            </a:r>
            <a:r>
              <a:rPr lang="fr-FR" altLang="fr-FR" sz="2800" baseline="300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ème</a:t>
            </a:r>
            <a:r>
              <a:rPr lang="fr-FR" altLang="fr-FR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 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1. L’appartement container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2. Les ponts</a:t>
            </a:r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3650051" y="1161243"/>
            <a:ext cx="2520280" cy="1153690"/>
          </a:xfrm>
          <a:prstGeom prst="roundRect">
            <a:avLst>
              <a:gd name="adj" fmla="val 199"/>
            </a:avLst>
          </a:prstGeom>
          <a:solidFill>
            <a:srgbClr val="FFC000">
              <a:alpha val="50000"/>
            </a:srgbClr>
          </a:solidFill>
          <a:ln w="9360" cap="flat">
            <a:solidFill>
              <a:srgbClr val="00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90000" tIns="45000" rIns="90000" bIns="45000" anchor="ctr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20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Thème 2: 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900" dirty="0">
                <a:solidFill>
                  <a:srgbClr val="FF33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altLang="fr-FR" sz="18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Représenter un OT</a:t>
            </a:r>
          </a:p>
        </p:txBody>
      </p:sp>
      <p:sp>
        <p:nvSpPr>
          <p:cNvPr id="26" name="Line 4"/>
          <p:cNvSpPr>
            <a:spLocks noChangeShapeType="1"/>
          </p:cNvSpPr>
          <p:nvPr/>
        </p:nvSpPr>
        <p:spPr bwMode="auto">
          <a:xfrm flipH="1" flipV="1">
            <a:off x="4974063" y="2314932"/>
            <a:ext cx="73066" cy="1447692"/>
          </a:xfrm>
          <a:prstGeom prst="line">
            <a:avLst/>
          </a:prstGeom>
          <a:noFill/>
          <a:ln w="57150" cap="flat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7" name="Oval 5"/>
          <p:cNvSpPr>
            <a:spLocks noChangeArrowheads="1"/>
          </p:cNvSpPr>
          <p:nvPr/>
        </p:nvSpPr>
        <p:spPr bwMode="auto">
          <a:xfrm>
            <a:off x="3848426" y="3762624"/>
            <a:ext cx="2663825" cy="2592387"/>
          </a:xfrm>
          <a:prstGeom prst="ellipse">
            <a:avLst/>
          </a:prstGeom>
          <a:solidFill>
            <a:srgbClr val="EEEEEE"/>
          </a:solidFill>
          <a:ln w="9360" cap="flat">
            <a:solidFill>
              <a:srgbClr val="80808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45000" rIns="0" bIns="450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>
              <a:buClrTx/>
            </a:pPr>
            <a:r>
              <a:rPr lang="fr-FR" altLang="fr-FR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Rounded MT Bold" panose="020F0704030504030204" pitchFamily="34" charset="0"/>
              </a:rPr>
              <a:t>Projet de 3ème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Réalisation d'un </a:t>
            </a:r>
          </a:p>
          <a:p>
            <a:pPr algn="ctr">
              <a:buClrTx/>
              <a:buFontTx/>
              <a:buNone/>
            </a:pPr>
            <a:r>
              <a:rPr lang="fr-FR" altLang="fr-FR" sz="2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robot</a:t>
            </a:r>
          </a:p>
        </p:txBody>
      </p:sp>
      <p:sp>
        <p:nvSpPr>
          <p:cNvPr id="28" name="AutoShape 2"/>
          <p:cNvSpPr>
            <a:spLocks noChangeArrowheads="1"/>
          </p:cNvSpPr>
          <p:nvPr/>
        </p:nvSpPr>
        <p:spPr bwMode="auto">
          <a:xfrm>
            <a:off x="6673569" y="5395458"/>
            <a:ext cx="3923483" cy="710067"/>
          </a:xfrm>
          <a:custGeom>
            <a:avLst/>
            <a:gdLst>
              <a:gd name="G0" fmla="+- 21600 0 0"/>
              <a:gd name="G1" fmla="+- 1 0 0"/>
              <a:gd name="G2" fmla="+- 65535 0 0"/>
              <a:gd name="G3" fmla="*/ 1 16385 2"/>
              <a:gd name="G4" fmla="*/ 1 50009 48160"/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0 w 21600"/>
              <a:gd name="T9" fmla="*/ 0 h 21600"/>
              <a:gd name="T10" fmla="*/ 21600 w 21600"/>
              <a:gd name="T11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itchFamily="16" charset="0"/>
                <a:ea typeface="Microsoft YaHei" charset="-122"/>
              </a:defRPr>
            </a:lvl9pPr>
          </a:lstStyle>
          <a:p>
            <a:pPr algn="ctr" eaLnBrk="1" hangingPunct="1"/>
            <a:r>
              <a:rPr lang="fr-FR" altLang="fr-FR" sz="2000" b="1" dirty="0"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On déclinera enfin en séances (de 1 à 5) avec différentions</a:t>
            </a:r>
            <a:endParaRPr lang="fr-FR" altLang="fr-FR" sz="2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</p:txBody>
      </p:sp>
    </p:spTree>
    <p:custDataLst>
      <p:custData r:id="rId1"/>
      <p:tags r:id="rId2"/>
    </p:custDataLst>
    <p:extLst>
      <p:ext uri="{BB962C8B-B14F-4D97-AF65-F5344CB8AC3E}">
        <p14:creationId xmlns:p14="http://schemas.microsoft.com/office/powerpoint/2010/main" val="20305259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THEME_BG_IMAGE" val=""/>
  <p:tag name="MMPROD_TAG_VCONFIG" val="PD94bWwgdmVyc2lvbj0iMS4wIj8+DQo8Y29uZmlndXJhdGlvbj4NCgk8YnJhbmRpbmc+DQoJCTx1aWZvbnQgbmFtZT0iRk9OVF9OT1RFU19URVhUIiB2YWx1ZT0iVmVyZGFuYSw5LGZhbHNlLGZhbHNlLGZhbHNlIi8+DQoJPC9icmFuZGluZz4NCgk8Y29sb3JzPg0KCQk8dWljb2xvciBuYW1lPSJwcmltYXJ5IiB2YWx1ZT0iMHg2Rjg0ODgiLz4NCgkJPHVpY29sb3IgbmFtZT0iZ2xvdyIgdmFsdWU9IjB4NjA5NzczIi8+DQoJCTx1aWNvbG9yIG5hbWU9InRleHQiIHZhbHVlPSIweEZGRkZGRiIvPg0KCQk8dWljb2xvciBuYW1lPSJsaWdodCIgdmFsdWU9IjB4NEU1RDYwIi8+DQoJCTx1aWNvbG9yIG5hbWU9InNoYWRvdyIgdmFsdWU9IjB4MDAwMDAwIi8+DQoJCTx1aWNvbG9yIG5hbWU9ImJhY2tncm91bmQiIHZhbHVlPSIweDcyNzk3MSIvPg0KCTwvY29sb3JzPg0KCTxsYXlvdXQ+DQoJCTx1aXNob3cgbmFtZT0icHJlc2VudGF0aW9udGl0bGUiIHZhbHVlPSJ0cnVlIi8+PHVpc2hvdyBuYW1lPSJwcmVzZW50ZXJwaG90byIgdmFsdWU9InRydWUiLz48dWlzaG93IG5hbWU9InByZXNlbnRlcm5hbWUiIHZhbHVlPSJ0cnVlIi8+PHVpc2hvdyBuYW1lPSJwcmVzZW50ZXJ0aXRsZSIgdmFsdWU9InRydWUiLz48dWlzaG93IG5hbWU9InByZXNlbnRlcmVtYWlsIiB2YWx1ZT0idHJ1ZSIvPjx1aXNob3cgbmFtZT0icHJlc2VudGVyYmlvIiB2YWx1ZT0idHJ1ZSIvPjx1aXNob3cgbmFtZT0iY29tcGFueWxvZ28iIHZhbHVlPSJ0cnVlIi8+PHVpc2hvdyBuYW1lPSJzaWRlYmFyIiB2YWx1ZT0idHJ1ZSIvPjx1aXNob3cgbmFtZT0ib3V0bGluZSIgdmFsdWU9InRydWUiLz48dWlzaG93IG5hbWU9InRodW1ibmFpbCIgdmFsdWU9InRydWUiLz4NCgkJPHVpc2hvdyBuYW1lPSJub3RlcyIgdmFsdWU9InRydWUiLz48dWlzaG93IG5hbWU9InNlYXJjaCIgdmFsdWU9InRydWUiLz48dWlzaG93IG5hbWU9InF1aXoiIHZhbHVlPSJ0cnVlIi8+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+PHVpc2hvdyBuYW1lPSJ2aWV3Y2hhbmdlIiB2YWx1ZT0idHJ1ZSIvPjx1aXNob3cgbmFtZT0iYWx3YXlzU2NydW5jaCIgdmFsdWU9ImZhbHNlIi8+PHVpc2hvdyBuYW1lPSJpbml0aWFsZGlzcGxheW1vZGVpc25vcm1hbCIgdmFsdWU9InRydWUiLz48dWlyZXBsYWNlIG5hbWU9ImxvZ28iIHZhbHVlPSIiLz48dWlyZXBsYWNlIG5hbWU9ImJnaW1hZ2UiIHZhbHVlPSIiLz48dWlyZXBsYWNlIG5hbWU9ImluaXRpYWx0YWIiIHZhbHVlPSJvdXRsaW5lIi8+PHVpc2hvdyBuYW1lPSJjY3RleHRoaWdobGlnaHRpbmciIHZhbHVlPSJ0cnVlIi8+DQoJPC9sYXlvdXQ+DQoJPHByZWxvYWRlcj48c2V0Qm9vbCBuYW1lPSJkaXNhYmxlQXNzZXRQcmVsb2FkZXIiIHZhbHVlPSJ0cnVlIi8+PC9wcmVsb2FkZXI+PGxhbmd1YWdlIGlkPSJlb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WSURQTEFZSU5HIiB2YWx1ZT0iVmlkZW8gUGxheWluZyIvPg0KCQk8dWl0ZXh0IG5hbWU9IlNDUlVCQkFSU1RBVFVTX0xPQURJTkciIHZhbHVlPSJMb2FkaW5nIi8+DQoJCTx1aXRleHQgbmFtZT0iU0NSVUJCQVJTVEFUVVNfQlVGRkVSSU5HIiB2YWx1ZT0iQnVmZmVyaW5nIi8+DQoJCTx1aXRleHQgbmFtZT0iU0NSVUJCQVJTVEFUVVNfUVVFU1RJT04iIHZhbHVlPSJBbnN3ZXIgUXVlc3Rpb24iLz4NCgkJPHVpdGV4dCBuYW1lPSJTQ1JVQkJBUlNUQVRVU19SRVZJRVdRVUlaIiB2YWx1ZT0iUmV2aWV3aW5nIFF1aXoiLz4NCgkJPCEtLSBzdWJzdGl0dXRpb246ICVtID09IG1pbnV0ZXMgcmVtYWluaW5nIC0tPg0KCQk8IS0tIHN1YnN0aXR1dGlvbjogJXMgPT0gc2Vjb25kcyByZW1haW5pbmcgLS0+DQoJCTx1aXRleHQgbmFtZT0iRUxBUFNFRCIgdmFsdWU9IiVtIE1pbnV0ZXMgJXMgU2Vjb25kcyBSZW1haW5pbmciLz4NCgkJPHVpdGV4dCBuYW1lPSJOT1RGT1VORCIgdmFsdWU9Ik5vdGhpbmcgRm91bmQiLz4NCgkJPHVpdGV4dCBuYW1lPSJBVFRBQ0hNRU5UUyIgdmFsdWU9IkF0dGFjaG1lbnR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jdCIvPg0KCQk8dWl0ZXh0IG5hbWU9IlRBQl9RVUlaIiB2YWx1ZT0iUXVpeiIvPg0KCQk8dWl0ZXh0IG5hbWU9IlRBQl9PVVRMSU5FIiB2YWx1ZT0iT3V0bGluZSIvPg0KCQk8dWl0ZXh0IG5hbWU9IlRBQl9USFVNQiIgdmFsdWU9IlRodW1iIi8+DQoJCTx1aXRleHQgbmFtZT0iVEFCX05PVEVTIiB2YWx1ZT0iTm90ZXMiLz4NCgkJPHVpdGV4dCBuYW1lPSJUQUJfU0VBUkNIIiB2YWx1ZT0iU2VhcmNoIi8+DQoJCTx1aXRleHQgbmFtZT0iU0xJREVfSEVBRElORyIgdmFsdWU9IlNsaWRlIFRpdGxlIi8+DQoJCTx1aXRleHQgbmFtZT0iRFVSQVRJT05fSEVBRElORyIgdmFsdWU9IkR1cmF0aW9uIi8+DQoJCTx1aXRleHQgbmFtZT0iU0VBUkNIX0hFQURJTkciIHZhbHVlPSJTZWFyY2ggZm9yIHRleHQ6Ii8+DQoJCTx1aXRleHQgbmFtZT0iVEhVTUJfSEVBRElORyIgdmFsdWU9IlNsaWRlIi8+DQoJCTx1aXRleHQgbmFtZT0iVEhVTUJfSU5GTyIgdmFsdWU9IlNsaWRlIFRpdGxlL0R1cmF0aW9uIi8+DQoJCTx1aXRleHQgbmFtZT0iQVRUQUNITkFNRV9IRUFESU5HIiB2YWx1ZT0iRmlsZSBOYW1lIi8+DQoJCTx1aXRleHQgbmFtZT0iQVRUQUNIU0laRV9IRUFESU5HIiB2YWx1ZT0iU2l6ZSIvPg0KCQk8dWl0ZXh0IG5hbWU9IlNMSURFX05PVEVTIiB2YWx1ZT0iU2xpZGUgTm90ZXM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DQoNCk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dWl0ZXh0IG5hbWU9IkNPVVJTRV9TVEFUVVMiIHZhbHVlPSJNb2R1bHN0YXR1cyIvPg0KCQk8dWl0ZXh0IG5hbWU9IlBBU1NFRF9TVFJJTkciIHZhbHVlPSJFcmZvbGdyZWljaCIvPg0KCQk8dWl0ZXh0IG5hbWU9IkZBSUxFRF9TVFJJTkciIHZhbHVlPSJGZWhsZ2VzY2hsYWd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BdXMiLz4NCgkJPHVpdGV4dCBuYW1lPSJET0NXUkFQX1RJVExFIiB2YWx1ZT0iUHJlc2VudGVyLUFuaGFuZyIvPg0KCQk8dWl0ZXh0IG5hbWU9IkRPQ1dSQVBfTVNHIiB2YWx1ZT0iQXVmIG1laW5lbSBBcmJlaXRzcGxhdHogc3BlaWNoZXJuIi8+DQoJCTx1aXRleHQgbmFtZT0iRE9DV1JBUF9QUk9NUFQiIHZhbHVlPSJadW0gSGVydW50ZXJsYWRlbiBrbGlja2VuIi8+DQoJPC9sYW5ndWFnZT4NCgk8bGFuZ3VhZ2UgaWQ9ImZy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WSURQTEFZSU5HIiB2YWx1ZT0iTGVjdHVyZSB2aWTDqW8gZW4gY291cnM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y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RVUlaIiB2YWx1ZT0iUXVpeiIvPg0KCQk8dWl0ZXh0IG5hbWU9IlRBQl9PVVRMSU5FIiB2YWx1ZT0iUGxhbiIvPg0KCQk8dWl0ZXh0IG5hbWU9IlRBQl9USFVNQiIgdmFsdWU9IkRpYXBvcyIvPg0KCQk8dWl0ZXh0IG5hbWU9IlRBQl9OT1RFUyIgdmFsdWU9Ik5vdGVzIi8+DQoJCTx1aXRleHQgbmFtZT0iVEFCX1NFQVJDSCIgdmFsdWU9IlJlY2hlcmNoZSIvPg0KCQk8dWl0ZXh0IG5hbWU9IlNMSURFX0hFQURJTkciIHZhbHVlPSJUaXRyZSBkZSBsYSBkaWFwb3NpdGl2ZSIvPg0KCQk8dWl0ZXh0IG5hbWU9IkRVUkFUSU9OX0hFQURJTkciIHZhbHVlPSJEdXLDqWUiLz4NCgkJPHVpdGV4dCBuYW1lPSJTRUFSQ0hfSEVBRElORyIgdmFsdWU9IlJlY2hlcmNoZSBkZSB0ZXh0ZSA6Ii8+DQoJCTx1aXRleHQgbmFtZT0iVEhVTUJfSEVBRElORyIgdmFsdWU9IkRpYXBvc2l0aXZlIi8+DQoJCTx1aXRleHQgbmFtZT0iVEhVTUJfSU5GTyIgdmFsdWU9IlRpdHJlL2R1csOpZSIvPg0KCQk8dWl0ZXh0IG5hbWU9IkFUVEFDSE5BTUVfSEVBRElORyIgdmFsdWU9Ik5vbSBkZSBmaWNoaWVyIi8+DQoJCTx1aXRleHQgbmFtZT0iQVRUQUNIU0laRV9IRUFESU5HIiB2YWx1ZT0iVGFpbGxlIi8+DQoJCTx1aXRleHQgbmFtZT0iU0xJREVfTk9URVMiIHZhbHVlPSJDb21tZW50YWlyZXMgZGVzIGRpYXBvc2l0aXZlcyIvPg0KCQk8dWl0ZXh0IG5hbWU9IkNPVVJTRV9TVEFUVVMiIHZhbHVlPSJTdGF0dXQgZHUgbW9kdWxlIi8+DQoJCTx1aXRleHQgbmFtZT0iUEFTU0VEX1NUUklORyIgdmFsdWU9IlLDqXVzc2kiLz4NCgkJPHVpdGV4dCBuYW1lPSJGQUlMRURfU1RSSU5HIiB2YWx1ZT0iRWNob3XDqSIvPg0KCQk8IS0tcXVpeiBwb2QgYW5kIG1lc3NhZ2UgYm94IHRleHRzLS0+DQoJCTx1aXRleHQgbmFtZT0iUVVJWlBPRF9RVUlaX0FUVEVNUFQiIHZhbHVlPSJUZW50YXRpdmUgZGUgcXVlc3Rpb25uYWlyZSA6Ii8+DQoJCTx1aXRleHQgbmFtZT0iUVVJWlBPRF9RVUlaX0FUVEVNUFRfVkFMVUUiIHZhbHVlPSIlbiBzdXIgJXQiLz4NCgkJPHVpdGV4dCBuYW1lPSJRVUlaUE9EX1FVSVpfU0NPUkUiIHZhbHVlPSJOb3RlIG9idGVudWUgOiIvPg0KCQk8dWl0ZXh0IG5hbWU9IlFVSVpQT0RfUVVJWl9QQVNTU0NPUkUiIHZhbHVlPSJOb3RlIGQnYWRtaXNzaWJpbGl0w6nCoDoiLz4NCgkJPHVpdGV4dCBuYW1lPSJRVUlaUE9EX1FVSVpfTUFYU0NPUkUiIHZhbHVlPSJOb3RlIG1heGltYWxlIDoiLz4NCgkJPHVpdGV4dCBuYW1lPSJRVUlaUE9EX1FVRVNBVE1QVF9TVFIiIHZhbHVlPSJUZW50YXRpdmUgOiAlbiBzdXIgJXQiLz4NCgkJPHVpdGV4dCBuYW1lPSJRVUlaUE9EX1FVRVNUWVBFX1NUUiIgdmFsdWU9IlR5cGU6ICVzIi8+DQoJCTx1aXRleHQgbmFtZT0iUVVJWlBPRF9RVUVTVFlQRV9HUkQiIHZhbHVlPSJOb3TDqSIvPg0KCQk8dWl0ZXh0IG5hbWU9IlFVSVpQT0RfUVVFU1RZUEVfU1ZZIiB2YWx1ZT0iRW5xdcOqdGUiLz4NCgkJPHVpdGV4dCBuYW1lPSJRVUlaUE9EX1FVSVpBVE1QVF9JTkYiIHZhbHVlPSJJbGxpbWl0w6kiLz4NCgkJPHVpdGV4dCBuYW1lPSJRVUlaUE9EX1FVRVNBVE1QVF9JTkYiIHZhbHVlPSJJbGxpbWl0w6kiLz4NCgkJPHVpdGV4dCBuYW1lPSJXQVJOSU5HTVNHX1lFU1NUUklORyIgdmFsdWU9Ik91aSIvPg0KCQk8dWl0ZXh0IG5hbWU9IldBUk5JTkdNU0dfTk9TVFJJTkciIHZhbHVlPSJOb24iLz4NCgkJPHVpdGV4dCBuYW1lPSJXQVJOSU5HTVNHX1RJVExFU1RSSU5HIiB2YWx1ZT0iQXZlcnRpc3NlbWVudCBkZSBuYXZpZ2F0aW9uIGR1IHF1ZXN0aW9ubmFpcmUiLz4NCgkJPHVpdGV4dCBuYW1lPSJXQVJOSU5HTVNHX01TR1NUUklORyIgdmFsdWU9IlZvdXMgbidhdmV6IHBhcyByw6lwb25kdSDDoCBjZXJ0YWluZXMgcXVlc3Rpb25zIGRlIGNlIHF1ZXN0aW9ubmFpcmUuDQoNClNpIHZvdXMgY2xpcXVleiBzdXIgT3VpLCB2b3VzIHF1aXR0ZXJleiBsZSBxdWVzdGlvbm5haXJlLiBDbGlxdWV6IHN1ciBOb24gcG91ciBjb250aW51ZXIgbGUgcXVlc3Rpb25uYWlyZS4iLz4NCgkJPHVpdGV4dCBuYW1lPSJJTkZPUk1BVElPTl9IMjY0X0ZMQVNIUExBWUVSIiB2YWx1ZT0iTGEgdmVyc2lvbiBkZSBGbGFzaCBQbGF5ZXIgYWN0dWVsbGVtZW50IGluc3RhbGzDqWUgc3VyIHZvdHJlIG1hY2hpbmUgbmUgcHJlbmQgcGFzIGVuIGNoYXJnZSBjZSB0eXBlIGRlIHZpZMOpby4gQ2xpcXVleiBzdXIgbGEgem9uZSB2aWTDqW8gcG91ciB0w6lsw6ljaGFyZ2VyIGxhIGRlcm5pw6hyZSB2ZXJzaW9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TW9udHJlciBsJ2VuY2FkcsOpIGF1eCBwYXJ0aWNpcGFudHMiLz4NCgkJPHVpdGV4dCBuYW1lPSJNVVRFIiB2YWx1ZT0iTXVldCIvPg0KCQk8dWl0ZXh0IG5hbWU9IkRPQ1dSQVBfVElUTEUiIHZhbHVlPSJQacOoY2Ugam9pbnRlIFByZXNlbnRlciIvPg0KCQk8dWl0ZXh0IG5hbWU9IkRPQ1dSQVBfTVNHIiB2YWx1ZT0iRW5yZWdpc3RyZXIgc3VyIG1vbiBvcmRpbmF0ZXVyIi8+DQoJCTx1aXRleHQgbmFtZT0iRE9DV1JBUF9QUk9NUFQiIHZhbHVlPSJDbGlxdWVyIHBvdXIgdMOpbMOpY2hhcmdlciIvPg0KCTwvbGFuZ3VhZ2U+DQoJPGxhbmd1YWdlIGlkPSJqYS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w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WSURQTEFZSU5HIiB2YWx1ZT0i44OT44OH44Kq5YaN55Sf5LitIi8+DQoJCTx1aXRleHQgbmFtZT0iU0NSVUJCQVJTVEFUVVNfTE9BRElORyIgdmFsdWU9IuODreODvOODieS4rSIvPg0KCQk8dWl0ZXh0IG5hbWU9IlNDUlVCQkFSU1RBVFVTX0JVRkZFUklORyIgdmFsdWU9IuODkOODg+ODleOCoeS4rSIvPg0KCQk8dWl0ZXh0IG5hbWU9IlNDUlVCQkFSU1RBVFVTX1FVRVNUSU9OIiB2YWx1ZT0i6LOq5ZWP44Gr562U44GI44Gm5LiL44GV44GEIi8+DQoJCTx1aXRleHQgbmFtZT0iU0NSVUJCQVJTVEFUVVNfUkVWSUVXUVVJWiIgdmFsdWU9IuOCr+OCpOOCuuOCkuODrOODk+ODpeODvOOBl+OBpuOBhOOBvuOBmSIvPg0KCQk8IS0tIHN1YnN0aXR1dGlvbjogJW0gPT0gbWludXRlcyByZW1haW5pbmcgLS0+DQoJCTwhLS0gc3Vic3RpdHV0aW9uOiAlcyA9PSBzZWNvbmRzIHJlbWFpbmluZyAtLT4NCgkJPHVpdGV4dCBuYW1lPSJFTEFQU0VEIiB2YWx1ZT0i5q6L44KKIDogJW0g5YiGICVzIOenkiIvPg0KCQk8dWl0ZXh0IG5hbWU9Ik5PVEZPVU5EIiB2YWx1ZT0i5L2V44KC6KaL44Gk44GL44KK44G+44Gb44KTIi8+DQoJCTx1aXRleHQgbmFtZT0iQVRUQUNITUVOVFMiIHZhbHVlPSLmt7vku5giLz4NCgkJPCEtLSBzdWJzdGl0dXRpb246ICVwID09IGN1cnJlbnQgc3BlYWtlcidzIHRpdGxlIC0tPg0KCQk8dWl0ZXh0IG5hbWU9IkJJT1dJTl9USVRMRSIgdmFsdWU9Iue1jOattCA6ICVwIi8+DQoJCTx1aXRleHQgbmFtZT0iQklPQlROX1RJVExFIiB2YWx1ZT0i57WM5q20Ii8+DQoJCTx1aXRleHQgbmFtZT0iRElWSURFUkJUTl9USVRMRSIgdmFsdWU9InwiLz4NCgkJPHVpdGV4dCBuYW1lPSJDT05UQUNUQlROX1RJVExFIiB2YWx1ZT0i44GK5ZWP44GE5ZCI44KP44GbIi8+DQoJCTx1aXRleHQgbmFtZT0iVEFCX1FVSVoiIHZhbHVlPSLjgq/jgqTjgroiLz4NCgkJPHVpdGV4dCBuYW1lPSJUQUJfT1VUTElORSIgdmFsdWU9IuOCouOCpuODiOODqeOCpOODsyIvPg0KCQk8dWl0ZXh0IG5hbWU9IlRBQl9USFVNQiIgdmFsdWU9IuOCteODoOODjeODvOODqy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5qSc57Si44GZ44KL44OG44Kt44K544O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dWl0ZXh0IG5hbWU9IkNPVVJTRV9TVEFUVVMiIHZhbHVlPSLjg6Ljgrjjg6Xjg7zjg6vjgrnjg4bjg7zjgr/jgrkiLz4NCgkJPHVpdGV4dCBuYW1lPSJQQVNTRURfU1RSSU5HIiB2YWx1ZT0i5ZCI5qC8Ii8+DQoJCTx1aXRleHQgbmFtZT0iRkFJTEVEX1NUUklORyIgdmFsdWU9IuS4jeWQiOagvCIvPg0KCQk8IS0tcXVpeiBwb2QgYW5kIG1lc3NhZ2UgYm94IHRleHRzLS0+DQoJCTx1aXRleHQgbmFtZT0iUVVJWlBPRF9RVUlaX0FUVEVNUFQiIHZhbHVlPSLjgq/jgqTjgrroqabooYzlm57mlbAgOiAiLz4NCgkJPHVpdGV4dCBuYW1lPSJRVUlaUE9EX1FVSVpfQVRURU1QVF9WQUxVRSIgdmFsdWU9IiVuIC8gJXQiLz4NCgkJPHVpdGV4dCBuYW1lPSJRVUlaUE9EX1FVSVpfU0NPUkUiIHZhbHVlPSLjgrnjgrPjgqIgOiAiLz4NCgkJPHVpdGV4dCBuYW1lPSJRVUlaUE9EX1FVSVpfUEFTU1NDT1JFIiB2YWx1ZT0i5ZCI5qC854K5IDoiLz4NCgkJPHVpdGV4dCBuYW1lPSJRVUlaUE9EX1FVSVpfTUFYU0NPUkUiIHZhbHVlPSLmnIDpq5jlvpfngrkgOiAiLz4NCgkJPHVpdGV4dCBuYW1lPSJRVUlaUE9EX1FVRVNBVE1QVF9TVFIiIHZhbHVlPSLoqabooYzlm57mlbAgOiAlbiAvICV0Ii8+DQoJCTx1aXRleHQgbmFtZT0iUVVJWlBPRF9RVUVTVFlQRV9TVFIiIHZhbHVlPSLjgr/jgqTjg5cgOiAlcyIvPg0KCQk8dWl0ZXh0IG5hbWU9IlFVSVpQT0RfUVVFU1RZUEVfR1JEIiB2YWx1ZT0i6KmV5L6hIi8+DQoJCTx1aXRleHQgbmFtZT0iUVVJWlBPRF9RVUVTVFlQRV9TVlkiIHZhbHVlPSLjgqLjg7PjgrHjg7zjg4giLz4NCgkJPHVpdGV4dCBuYW1lPSJRVUlaUE9EX1FVSVpBVE1QVF9JTkYiIHZhbHVlPSLnhKHliLbpmZAiLz4NCgkJPHVpdGV4dCBuYW1lPSJRVUlaUE9EX1FVRVNBVE1QVF9JTkYiIHZhbHVlPSLnhKHliLbpmZAiLz4NCgkJPHVpdGV4dCBuYW1lPSJXQVJOSU5HTVNHX1lFU1NUUklORyIgdmFsdWU9IuOBr+OBhCIvPg0KCQk8dWl0ZXh0IG5hbWU9IldBUk5JTkdNU0dfTk9TVFJJTkciIHZhbHVlPSLjgYTjgYTjgYgiLz4NCgkJPHVpdGV4dCBuYW1lPSJXQVJOSU5HTVNHX1RJVExFU1RSSU5HIiB2YWx1ZT0i44Kv44Kk44K644Gu44OK44OT44Ky44O844K344On44Oz44Gr6Zai44GZ44KL6K2m5ZGKIi8+DQoJCTx1aXRleHQgbmFtZT0iV0FSTklOR01TR19NU0dTVFJJTkciIHZhbHVlPSLjgZPjga7jgq/jgqTjgrrjgavjga/jgIHjgb7jgaDop6PnrZTjgZfjgabjgYTjgarjgYTos6rllY/jgYzjgYLjgorjgb7jgZnjgIINCg0KIOOCr+OCpOOCuuOCkue1guS6huOBmeOCi+OBq+OBr+OAgeOAjOOBr+OBhOOAjeOCkuOCr+ODquODg+OCr+OBl+OBvuOBmeOAguOCr+OCpOOCuuOCkue2muihjOOBmeOCi+OBq+OBr+OAgeOAjOOBhOOBhOOBiOOAjeOCkuOCr+ODquODg+OCr+OBl+OBvuOBmeOAgiIvPg0KCQk8dWl0ZXh0IG5hbWU9IklORk9STUFUSU9OX0gyNjRfRkxBU0hQTEFZRVIiIHZhbHVlPSLjgYrkvb/jgYTjga7jgrPjg7Pjg5Tjg6Xjg7zjgr/jgavnj77lnKjjgqTjg7Pjgrnjg4jjg7zjg6vjgZXjgozjgabjgYTjgosgRmxhc2ggUGxheWVyIOOBruODkOODvOOCuOODp+ODs+OBr+OAgeOBk+OBruODk+ODh+OCquOCkuOCteODneODvOODiOOBl+OBpuOBhOOBvuOBm+OCk+OAguacgOaWsOOBriBGbGFzaCBQbGF5ZXIg44KS44OA44Km44Oz44Ot44O844OJ44GZ44KL44Gr44Gv44CB44OT44OH44Kq6aCY5Z+f44KS44Kv44Oq44OD44Kv44GX44Gm44GP44Gg44GV44GE44CC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OCteOCpOODieODkOODvOOCkuWPguWKoOiAheOBq+imi+OBm+OCiyIvPg0KCQk8dWl0ZXh0IG5hbWU9Ik1VVEUiIHZhbHVlPSLjg5/jg6Xjg7zjg4giLz4NCgkJPHVpdGV4dCBuYW1lPSJET0NXUkFQX1RJVExFIiB2YWx1ZT0iUHJlc2VudGVyIOa3u+S7mOODleOCoeOCpOODqyIvPg0KCQk8dWl0ZXh0IG5hbWU9IkRPQ1dSQVBfTVNHIiB2YWx1ZT0i44Oe44Kk44Kz44Oz44OU44Ol44O844K/44Gr5L+d5a2YIi8+DQoJCTx1aXRleHQgbmFtZT0iRE9DV1JBUF9QUk9NUFQiIHZhbHVlPSLjgq/jg6rjg4Pjgq/jgZfjgabjg4Djgqbjg7Pjg63jg7zjg4kiLz4NCgk8L2xhbmd1YWdlPg0KCTxsYW5ndWFnZSBpZD0ia28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S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yKrOudvOydtOuTnCAlbiIvPg0KCQk8IS0tIHN1YnN0aXR1dGlvbjogJW4gPT0gc2xpZGUgbnVtYmVyIC0tPg0KCQk8IS0tIHN1YnN0aXR1dGlvbjogJXQgPT0gdG90YWwgc2xpZGUgY291bnQgLS0+DQoJCTx1aXRleHQgbmFtZT0iU0NSVUJCQVJTVEFUVVNfU0xJREVJTkZPIiB2YWx1ZT0i7Iqs65287J2065OcICVuIC8gJXQgfCAiLz4NCgkJPHVpdGV4dCBuYW1lPSJTQ1JVQkJBUlNUQVRVU19TVE9QUEVEIiB2YWx1ZT0i7KSR7KeA65CoIi8+DQoJCTx1aXRleHQgbmFtZT0iU0NSVUJCQVJTVEFUVVNfUExBWUlORyIgdmFsdWU9IuyerOyDnSIvPg0KCQk8dWl0ZXh0IG5hbWU9IlNDUlVCQkFSU1RBVFVTX05PQVVESU8iIHZhbHVlPSLsmKTrlJTsmKQg7JeG7J2MIi8+DQoJCTx1aXRleHQgbmFtZT0iU0NSVUJCQVJTVEFUVVNfVklEUExBWUlORyIgdmFsdWU9Iuu5hOuUlOyYpCDsnqzsg50g7KSRIi8+DQoJCTx1aXRleHQgbmFtZT0iU0NSVUJCQVJTVEFUVVNfTE9BRElORyIgdmFsdWU9IuuhnOuUqSIvPg0KCQk8dWl0ZXh0IG5hbWU9IlNDUlVCQkFSU1RBVFVTX0JVRkZFUklORyIgdmFsdWU9IuuyhO2NvOungSIvPg0KCQk8dWl0ZXh0IG5hbWU9IlNDUlVCQkFSU1RBVFVTX1FVRVNUSU9OIiB2YWx1ZT0i7KeI66y47JeQIOuLte2VmOq4sCIvPg0KCQk8dWl0ZXh0IG5hbWU9IlNDUlVCQkFSU1RBVFVTX1JFVklFV1FVSVoiIHZhbHVlPSLsp4jrrLgg64uk7Iuc67O06riwIi8+DQoJCTwhLS0gc3Vic3RpdHV0aW9uOiAlbSA9PSBtaW51dGVzIHJlbWFpbmluZyAtLT4NCgkJPCEtLSBzdWJzdGl0dXRpb246ICVzID09IHNlY29uZHMgcmVtYWluaW5nIC0tPg0KCQk8dWl0ZXh0IG5hbWU9IkVMQVBTRUQiIHZhbHVlPSIlbeu2hCAlc+y0iCDrgqjsnYwiLz4NCgkJPHVpdGV4dCBuYW1lPSJOT1RGT1VORCIgdmFsdWU9IuyXhuydjCIvPg0KCQk8dWl0ZXh0IG5hbWU9IkFUVEFDSE1FTlRTIiB2YWx1ZT0i7LKo67aAIO2MjOydvCIvPg0KCQk8IS0tIHN1YnN0aXR1dGlvbjogJXAgPT0gY3VycmVudCBzcGVha2VyJ3MgdGl0bGUgLS0+DQoJCTx1aXRleHQgbmFtZT0iQklPV0lOX1RJVExFIiB2YWx1ZT0i6rK966ClIOyGjOqwnDogJXAiLz4NCgkJPHVpdGV4dCBuYW1lPSJCSU9CVE5fVElUTEUiIHZhbHVlPSLqsr3roKUg7IaM6rCcIi8+DQoJCTx1aXRleHQgbmFtZT0iRElWSURFUkJUTl9USVRMRSIgdmFsdWU9InwiLz4NCgkJPHVpdGV4dCBuYW1lPSJDT05UQUNUQlROX1RJVExFIiB2YWx1ZT0i7Jew65297LKYIi8+DQoJCTx1aXRleHQgbmFtZT0iVEFCX1FVSVoiIHZhbHVlPSLtgLTspogiLz4NCgkJPHVpdGV4dCBuYW1lPSJUQUJfT1VUTElORSIgdmFsdWU9IuqwnOyalCIvPg0KCQk8dWl0ZXh0IG5hbWU9IlRBQl9USFVNQiIgdmFsdWU9Iuy2leyGjO2MkCIvPg0KCQk8dWl0ZXh0IG5hbWU9IlRBQl9OT1RFUyIgdmFsdWU9IuuFuO2KuCIvPg0KCQk8dWl0ZXh0IG5hbWU9IlRBQl9TRUFSQ0giIHZhbHVlPSLqsoDsg4kiLz4NCgkJPHVpdGV4dCBuYW1lPSJTTElERV9IRUFESU5HIiB2YWx1ZT0i7Iqs65287J2065OcIOygnOuqqSIvPg0KCQk8dWl0ZXh0IG5hbWU9IkRVUkFUSU9OX0hFQURJTkciIHZhbHVlPSLsnqzsg53si5zqsIQiLz4NCgkJPHVpdGV4dCBuYW1lPSJTRUFSQ0hfSEVBRElORyIgdmFsdWU9Iu2FjeyKpO2KuCDqsoDsg4k6Ii8+DQoJCTx1aXRleHQgbmFtZT0iVEhVTUJfSEVBRElORyIgdmFsdWU9IuyKrOudvOydtOuTnCIvPg0KCQk8dWl0ZXh0IG5hbWU9IlRIVU1CX0lORk8iIHZhbHVlPSLsoJzrqqkv7J6s7IOd7Iuc6rCEIi8+DQoJCTx1aXRleHQgbmFtZT0iQVRUQUNITkFNRV9IRUFESU5HIiB2YWx1ZT0i7YyM7J28IOydtOumhCIvPg0KCQk8dWl0ZXh0IG5hbWU9IkFUVEFDSFNJWkVfSEVBRElORyIgdmFsdWU9Iu2BrOq4sCIvPg0KCQk8dWl0ZXh0IG5hbWU9IlNMSURFX05PVEVTIiB2YWx1ZT0i7Iqs65287J2065OcIOuFuO2KuCIvPg0KCQk8dWl0ZXh0IG5hbWU9IkNPVVJTRV9TVEFUVVMiIHZhbHVlPSLrqqjrk4gg7IOB7YOcIi8+DQoJCTx1aXRleHQgbmFtZT0iUEFTU0VEX1NUUklORyIgdmFsdWU9Iu2VqeqyqSIvPg0KCQk8dWl0ZXh0IG5hbWU9IkZBSUxFRF9TVFJJTkciIHZhbHVlPSLrtojtlanqsqk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dWl0ZXh0IG5hbWU9IkNPVVJTRV9TVEFUVVMiIHZhbHVlPSJFc3RhZG8gZGUgbW9kdWxvIi8+DQoJCTx1aXRleHQgbmFtZT0iUEFTU0VEX1NUUklORyIgdmFsdWU9IkFwcm9iYWRvIi8+DQoJCTx1aXRleHQgbmFtZT0iRkFJTEVEX1NUUklORyIgdmFsdWU9IlN1c3BlbnNvIi8+DQoJCTwhLS1xdWl6IHBvZCBhbmQgbWVzc2FnZSBib3ggdGV4dHMtLT4NCgkJPHVpdGV4dCBuYW1lPSJRVUlaUE9EX1FVSVpfQVRURU1QVCIgdmFsdWU9IkludGVudG8gZGUgcHJ1ZWJhOiIvPg0KCQk8dWl0ZXh0IG5hbWU9IlFVSVpQT0RfUVVJWl9BVFRFTVBUX1ZBTFVFIiB2YWx1ZT0iJW4gZGUgJXQiLz4NCgkJPHVpdGV4dCBuYW1lPSJRVUlaUE9EX1FVSVpfU0NPUkUiIHZhbHVlPSJQdW50dWFjacOzbjoiLz4NCgkJPHVpdGV4dCBuYW1lPSJRVUlaUE9EX1FVSVpfUEFTU1NDT1JFIiB2YWx1ZT0iUHVudHVhY2nDs24gcGFyYSBhcHJvYmFyOiIvPg0KCQk8dWl0ZXh0IG5hbWU9IlFVSVpQT0RfUVVJWl9NQVhTQ09SRSIgdmFsdWU9IlB1bnR1YWNpw7NuIG3DoXhpbWE6Ii8+DQoJCTx1aXRleHQgbmFtZT0iUVVJWlBPRF9RVUVTQVRNUFRfU1RSIiB2YWx1ZT0iSW50ZW50b3M6ICVuIGRlICV0Ii8+DQoJCTx1aXRleHQgbmFtZT0iUVVJWlBPRF9RVUVTVFlQRV9TVFIiIHZhbHVlPSJUaXBvOiAlcyIvPg0KCQk8dWl0ZXh0IG5hbWU9IlFVSVpQT0RfUVVFU1RZUEVfR1JEIiB2YWx1ZT0iQ29uIHB1bnR1YWNpw7NuIi8+DQoJCTx1aXRleHQgbmFtZT0iUVVJWlBPRF9RVUVTVFlQRV9TVlkiIHZhbHVlPSJFbmN1ZXN0YSIvPg0KCQk8dWl0ZXh0IG5hbWU9IlFVSVpQT0RfUVVJWkFUTVBUX0lORiIgdmFsdWU9IkluZmluaXRvIi8+DQoJCTx1aXRleHQgbmFtZT0iUVVJWlBPRF9RVUVTQVRNUFRfSU5GIiB2YWx1ZT0iSW5maW5pdG8iLz4NCgkJPHVpdGV4dCBuYW1lPSJXQVJOSU5HTVNHX1lFU1NUUklORyIgdmFsdWU9IlPDrSIvPg0KCQk8dWl0ZXh0IG5hbWU9IldBUk5JTkdNU0dfTk9TVFJJTkciIHZhbHVlPSJObyIvPg0KCQk8dWl0ZXh0IG5hbWU9IldBUk5JTkdNU0dfVElUTEVTVFJJTkciIHZhbHVlPSJBdmlzbyBkZSBuYXZlZ2FjacOzbiBkZSBwcnVlYmEiLz4NCgkJPHVpdGV4dCBuYW1lPSJXQVJOSU5HTVNHX01TR1NUUklORyIgdmFsdWU9IkhheSBwcmVndW50YXMgc2luIGludGVudG9zIGVuIGVzdGEgcHJ1ZWJhLg0KDQpQYXJhIHNhbGlyIGRlIGxhIHBydWViYSwgaGFnYSBjbGljIGVuIFPDrS4gUGFyYSBjb250aW51YXIsIGhhZ2EgY2xpYyBlbiBOby4iLz4NCgkJPHVpdGV4dCBuYW1lPSJJTkZPUk1BVElPTl9IMjY0X0ZMQVNIUExBWUVSIiB2YWx1ZT0iTGEgdmVyc2nDs24gYWN0dWFsIGRlIEZsYXNoIFBsYXllciBpbnN0YWxhZGEgZW4gZWwgb3JkZW5hZG9yIG5vIGVzIGNvbXBhdGlibGUgY29uIGVzdGUgdsOtZGVvLiBIYWdhIGNsaWMgZW4gZWwgw6FyZWEgZGUgdsOtZGVvIHBhcmEgZGVzY2FyZ2FyIGxhIMO6bHRpbWEgdmVyc2nDs24gZGUgRmxhc2ggUGxheWVyLiIvPg0KCQk8IS0tIHN1YnN0aXR1dGlvbjogJXAgPT0gcHJlc2VudGF0aW9uIHRpdGxlIC0tPg0KCQk8IS0tIHN1YnN0aXR1dGlvbjogJXMgPT0gc2xpZGUgdGl0bGUgLS0+DQoJCTwhLS0gc3Vic3RpdHV0aW9uOiAlbiA9PSBzbGlkZSBudW1iZXIgLS0+DQoJCTx1aXRleHQgbmFtZT0iQk9PS01BUksiIHZhbHVlPSJBZG9iZSBQcmVzZW50ZXI6ICVwIi8+DQoJCTwhLS0gc3Vic3RpdHV0aW9uOiAlcCA9PSBwcmVzZW50YXRpb24gdGl0bGUgLS0+DQoJCTwhLS0gc3Vic3RpdHV0aW9uOiAlcyA9PSBzbGlkZSB0aXRsZSAtLT4NCgkJPCEtLSBzdWJzdGl0dXRpb246ICVuID09IHNsaWRlIG51bWJlciAtLT4NCgkJPHVpdGV4dCBuYW1lPSJCT09LTUFSS1NMSURFIiB2YWx1ZT0iQWRvYmUgUHJlc2VudGVyOiAlcCAlcyIvPg0KCQk8dWl0ZXh0IG5hbWU9IlNIT1dTSURFQkFSIiB2YWx1ZT0iTW9zdHJhciBiYXJyYSBsYXRlcmFsIGEgbG9zIHBhcnRpY2lwYW50ZXMiLz4NCgkJPHVpdGV4dCBuYW1lPSJNVVRFIiB2YWx1ZT0iU2lsZW5jaWFyIi8+DQoJCTx1aXRleHQgbmFtZT0iRE9DV1JBUF9USVRMRSIgdmFsdWU9IkFyY2hpdm8gYWRqdW50byBkZSBQcmVzZW50ZXIiLz4NCgkJPHVpdGV4dCBuYW1lPSJET0NXUkFQX01TRyIgdmFsdWU9Ikd1YXJkYXIgZW4gTWkgUEMiLz4NCgkJPHVpdGV4dCBuYW1lPSJET0NXUkFQX1BST01QVCIgdmFsdWU9IkhhZ2EgY2xpYyBlbiBEZXNjYXJnYXIiLz4NCgk8L2xhbmd1YWdlPg0KCTxsYW5ndWFnZSBpZD0icHQ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+DQoJCTx1aXRleHQgbmFtZT0iU0NSVUJCQVJTVEFUVVNfUExBWUlORyIgdmFsdWU9IlJlcHJvZHV6aW5kbyIvPg0KCQk8dWl0ZXh0IG5hbWU9IlNDUlVCQkFSU1RBVFVTX05PQVVESU8iIHZhbHVlPSJTZW0gw6F1ZGlvIi8+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+DQoJCTx1aXRleHQgbmFtZT0iU0NSVUJCQVJTVEFUVVNfUkVWSUVXUVVJWiIgdmFsdWU9IlJldmlzYW5kbyBxdWVzdGlvbsOhcmlvIi8+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+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+DQoJCTx1aXRleHQgbmFtZT0iVEFCX1FVSVoiIHZhbHVlPSJRdWVzdC4iLz4NCgkJPHVpdGV4dCBuYW1lPSJUQUJfT1VUTElORSIgdmFsdWU9IkVzcXVlbWEiLz4NCgkJPHVpdGV4dCBuYW1lPSJUQUJfVEhVTUIiIHZhbHVlPSJNaW5pIi8+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+DQoJCTx1aXRleHQgbmFtZT0iQ09VUlNFX1NUQVRVUyIgdmFsdWU9IlN0YXR1cyBkbyBtw7NkdWxvIi8+DQoJCTx1aXRleHQgbmFtZT0iUEFTU0VEX1NUUklORyIgdmFsdWU9IkFwcm92YWRvIi8+DQoJCTx1aXRleHQgbmFtZT0iRkFJTEVEX1NUUklORyIgdmFsdWU9IlJlcHJvdmFkby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+DQoJCTx1aXRleHQgbmFtZT0iUVVJWlBPRF9RVUlaX1BBU1NTQ09SRSIgdmFsdWU9IlB1bnRlZ2dpbyBtaW5pbW86Ii8+DQoJCTx1aXRleHQgbmFtZT0iUVVJWlBPRF9RVUlaX01BWFNDT1JFIiB2YWx1ZT0iUHVudGVnZ2lvIG1hc3NpbW86Ii8+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+DQoJCTx1aXRleHQgbmFtZT0iV0FSTklOR01TR19ZRVNTVFJJTkciIHZhbHVlPSJTw6wiLz4NCgkJPHVpdGV4dCBuYW1lPSJXQVJOSU5HTVNHX05PU1RSSU5HIiB2YWx1ZT0iTm8iLz4NCgkJPHVpdGV4dCBuYW1lPSJXQVJOSU5HTVNHX1RJVExFU1RSSU5HIiB2YWx1ZT0iQXZ2ZXJ0ZW56YSBuYXZpZ2F6aW9uZSBxdWl6Ii8+DQoJCTx1aXRleHQgbmFtZT0iV0FSTklOR01TR19NU0dTVFJJTkciIHZhbHVlPSJPY2NvcnJlIGFuY29yYSByaXNwb25kZXJlIGFkIGFsY3VuZSBkb21hbmRlIGRlbCBxdWl6Lg0KDQpTZSBmYXRlIGNsaWMgc3UgU8OsLCB1c2NpcmV0ZSBkYWwgcXVpei4gRmF0ZSBjbGljIHN1IE5vIHBlciBjb250aW51YXJlIGlsIHF1aXouIi8+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EgYmFycmEgbGF0ZXJhbGUgYWkgcGFydGVjaXBhbnRpIi8+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+DQoJPGxhbmd1YWdlIGlkPSJub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+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+DQoJCTx1aXRleHQgbmFtZT0iU0NSVUJCQVJTVEFUVVNfUVVFU1RJT04iIHZhbHVlPSJWcmFhZyBtZXQgYW50d29vcmQiLz4NCgkJPHVpdGV4dCBuYW1lPSJTQ1JVQkJBUlNUQVRVU19SRVZJRVdRVUlaIiB2YWx1ZT0iUXVpeiBjb250cm9sZXJlbiIvPg0KCQk8IS0tIHN1YnN0aXR1dGlvbjogJW0gPT0gbWludXRlcyByZW1haW5pbmcgLS0+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+DQoJCTwhLS0gc3Vic3RpdHV0aW9uOiAlcCA9PSBjdXJyZW50IHNwZWFrZXIncyB0aXRsZSAtLT4NCgkJPHVpdGV4dCBuYW1lPSJCSU9XSU5fVElUTEUiIHZhbHVlPSJCaW9ncmFmaWU6ICVwIi8+DQoJCTx1aXRleHQgbmFtZT0iQklPQlROX1RJVExFIiB2YWx1ZT0iQmlvZ3JhZmllIi8+DQoJCTx1aXRleHQgbmFtZT0iRElWSURFUkJUTl9USVRMRSIgdmFsdWU9InwiLz4NCgkJPHVpdGV4dCBuYW1lPSJDT05UQUNUQlROX1RJVExFIiB2YWx1ZT0iQ29udGFjdCIvPg0KCQk8dWl0ZXh0IG5hbWU9IlRBQl9RVUlaIiB2YWx1ZT0iUXVpeiIvPg0KCQk8dWl0ZXh0IG5hbWU9IlRBQl9PVVRMSU5FIiB2YWx1ZT0iT3ZlcnppY2h0Ii8+DQoJCTx1aXRleHQgbmFtZT0iVEFCX1RIVU1CIiB2YWx1ZT0iTWluaWF0dXVyIi8+DQoJCTx1aXRleHQgbmFtZT0iVEFCX05PVEVTIiB2YWx1ZT0iTm90aXRpZXMiLz4NCgkJPHVpdGV4dCBuYW1lPSJUQUJfU0VBUkNIIiB2YWx1ZT0iWm9la2VuIi8+DQoJCTx1aXRleHQgbmFtZT0iU0xJREVfSEVBRElORyIgdmFsdWU9IlRpdGVsIHZhbiBkaWEiLz4NCgkJPHVpdGV4dCBuYW1lPSJEVVJBVElPTl9IRUFESU5HIiB2YWx1ZT0iRHV1ciIvPg0KCQk8dWl0ZXh0IG5hbWU9IlNFQVJDSF9IRUFESU5HIiB2YWx1ZT0iWm9la2VuIG5hYXIgdGVrc3Q6Ii8+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+DQoJCTx1aXRleHQgbmFtZT0iU0xJREVfTk9URVMiIHZhbHVlPSJEaWFub3RpdGllcyIvPg0KCQk8dWl0ZXh0IG5hbWU9IkNPVVJTRV9TVEFUVVMiIHZhbHVlPSJNb2R1bGUgU3RhdHVzIi8+DQoJCTx1aXRleHQgbmFtZT0iUEFTU0VEX1NUUklORyIgdmFsdWU9IlBhc3NlZCIvPg0KCQk8dWl0ZXh0IG5hbWU9IkZBSUxFRF9TVFJJTkciIHZhbHVlPSJGYWlsZWQ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+DQoJCTx1aXRleHQgbmFtZT0iUVVJWlBPRF9RVUlaX01BWFNDT1JFIiB2YWx1ZT0iTWF4aW1hYWwgaGFhbGJhcmUgc2NvcmU6Ii8+DQoJCTx1aXRleHQgbmFtZT0iUVVJWlBPRF9RVUVTQVRNUFRfU1RSIiB2YWx1ZT0iUG9naW5nOiAlbiB2YW4gJXQiLz4NCgkJPHVpdGV4dCBuYW1lPSJRVUlaUE9EX1FVRVNUWVBFX1NUUiIgdmFsdWU9IlR5cGU6ICVzIi8+DQoJCTx1aXRleHQgbmFtZT0iUVVJWlBPRF9RVUVTVFlQRV9HUkQiIHZhbHVlPSJUZWx0IHZvb3Igc2NvcmUiLz4NCgkJPHVpdGV4dCBuYW1lPSJRVUlaUE9EX1FVRVNUWVBFX1NWWSIgdmFsdWU9IkVucXXDqnRlIi8+DQoJCTx1aXRleHQgbmFtZT0iUVVJWlBPRF9RVUlaQVRNUFRfSU5GIiB2YWx1ZT0iT25iZXBlcmt0Ii8+DQoJCTx1aXRleHQgbmFtZT0iUVVJWlBPRF9RVUVTQVRNUFRfSU5GIiB2YWx1ZT0iT25iZXBlcmt0Ii8+DQoJCTx1aXRleHQgbmFtZT0iV0FSTklOR01TR19ZRVNTVFJJTkciIHZhbHVlPSJKYSIvPg0KCQk8dWl0ZXh0IG5hbWU9IldBUk5JTkdNU0dfTk9TVFJJTkciIHZhbHVlPSJOZWUiLz4NCgkJPHVpdGV4dCBuYW1lPSJXQVJOSU5HTVNHX1RJVExFU1RSSU5HIiB2YWx1ZT0iV2FhcnNjaHV3aW5nIG1ldCBiZXRyZWtraW5nIHRvdCBxdWl6bmF2aWdhdGllIi8+DQoJCTx1aXRleHQgbmFtZT0iV0FSTklOR01TR19NU0dTVFJJTkciIHZhbHVlPSJVIGhlYnQgbmlldCBhbGxlIHZyYWdlbiBpbiBkZXplIHF1aXogYmVhbnR3b29yZC4NCg0K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aaWpwYW5lZWwgYWFuIGRlZWxuZW1lcnMgd2VlcmdldmVuIi8+DQoJCTx1aXRleHQgbmFtZT0iTVVURSIgdmFsdWU9IkRlbXBlbiIvPg0KCQk8dWl0ZXh0IG5hbWU9IkRPQ1dSQVBfVElUTEUiIHZhbHVlPSJQcmVzZW50ZXItYmVzdGFuZHNiaWpsYWdlIi8+DQoJCTx1aXRleHQgbmFtZT0iRE9DV1JBUF9NU0ciIHZhbHVlPSJPcHNsYWFuIGluIERlemUgY29tcHV0ZXIiLz4NCgkJPHVpdGV4dCBuYW1lPSJET0NXUkFQX1BST01QVCIgdmFsdWU9IktsaWsgb20gdGUgZG93bmxvYWRlbiIvPg0KCTwvbGFuZ3VhZ2U+DQoJPGxhbmd1YWdlIGlkPSJjbiI+DQoJCTwhLS0gZm9ybWF0IGZvciB1aWZvbnQgdmFsdWUgaXMgImZvbnQsc2l6ZSxpc2JvbGQsaXNpdGFsaWMsaXNzaGFkb3dlZCIgLS0+DQoJCTx1aWZvbnQgbmFtZT0iRk9OVF9RVUlaWklORyIgdmFsdWU9IuWui+S9ky0xODAzMCwxMCxmYWxzZSxmYWxzZSxmYWxzZSIvPg0KCQk8dWlmb250IG5hbWU9IkZPTlRfU0NSVUJTVEFUVVMiIHZhbHVlPSLlrovkvZMtMTgwMzAsMTAsdHJ1ZSxmYWxzZSx0cnVlIi8+DQoJCTx1aWZvbnQgbmFtZT0iRk9OVF9TQ1JVQlRJTUUiIHZhbHVlPSLlrovkvZMtMTgwMzAsMTAsZmFsc2UsZmFsc2UsdHJ1ZSIvPg0KCQk8dWlmb250IG5hbWU9IkZPTlRfRUxBUFNFRFRJTUUiIHZhbHVlPSLlrovkvZMtMTgwMzAsMTAsdHJ1ZSxmYWxzZSx0cnVlIi8+DQoJCTx1aWZvbnQgbmFtZT0iRk9OVF9VVElMU01FTlUiIHZhbHVlPSLlrovkvZMtMTgwMzAsMTAsdHJ1ZSxmYWxzZSxmYWxzZSIvPg0KCQk8dWlmb250IG5hbWU9IkZPTlRfVEFCUyIgdmFsdWU9IuWui+S9ky0xODAzMCwxNCx0cnVlLGZhbHNlLHRydWUiLz4NCgkJPHVpZm9udCBuYW1lPSJGT05UX1BSRVNFTlRBVElPTk5BTUUiIHZhbHVlPSLlrovkvZMtMTgwMzAsMTQsZmFsc2UsZmFsc2UsdHJ1ZSIvPg0KCQk8dWlmb250IG5hbWU9IkZPTlRfUFJFU0VOVEVSTkFNRSIgdmFsdWU9IuWui+S9ky0xODAzMCwxNCx0cnVlLGZhbHNlLHRydWUiLz4NCgkJPHVpZm9udCBuYW1lPSJGT05UX1BSRVNFTlRFUlRJVExFIiB2YWx1ZT0i5a6L5L2TLTE4MDMwLDEzLGZhbHNlLGZhbHNlLHRydWUiLz4NCgkJPHVpZm9udCBuYW1lPSJGT05UX0JJT0JUTiIgdmFsdWU9IuWui+S9ky0xODAzMCwxMCxmYWxzZSxmYWxzZSx0cnVlIi8+DQoJCTx1aWZvbnQgbmFtZT0iRk9OVF9OT1RFUyIgdmFsdWU9IuWui+S9ky0xODAzMCwxMixmYWxzZSxmYWxzZSxmYWxzZSIvPg0KCQk8dWlmb250IG5hbWU9IkZPTlRfT1VUTElORSIgdmFsdWU9IuWui+S9ky0xODAzMCwxMixmYWxzZSxmYWxzZSx0cnVlIi8+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+DQoJCTx1aWZvbnQgbmFtZT0iRk9OVF9MSVNUSEVBRElORyIgdmFsdWU9IuWui+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+S9ky0xODAzMCwxMix0cnVlLGZhbHNlLHRydWUiLz4NCgkJPHVpZm9udCBuYW1lPSJGT05UX01TR0JPWF9NU0ciIHZhbHVlPSLlrovkvZMtMTgwMzAsMTIsZmFsc2UsZmFsc2UsdHJ1ZSIvPg0KCQk8dWlmb250IG5hbWU9IkZPTlRfTVNHQk9YX09QVElPTlMiIHZhbHVlPSLlrovkvZMtMTgwMzAsMTAsdHJ1ZSxmYWxzZSx0cnVlIi8+DQoJCTx1aWZvbnQgbmFtZT0iRk9OVF9RVUlaUE9EX1FVSVpfVElUTEUiIHZhbHVlPSLlrovkvZMtMTgwMzAsMTIsdHJ1ZSxmYWxzZSx0cnVlIi8+DQoJCTx1aWZvbnQgbmFtZT0iRk9OVF9RVUlaUE9EX1FVSVpfQVRURU1QVCIgdmFsdWU9IuWui+S9ky0xODAzMCwxMCxmYWxzZSxmYWxzZSx0cnVlIi8+DQoJCTx1aWZvbnQgbmFtZT0iRk9OVF9RVUlaUE9EX1FVSVpfQVRURU1QVF9WQUxVRSIgdmFsdWU9IuWui+S9ky0xODAzMCwxMCx0cnVlLGZhbHNlLHRydWUiLz4NCgkJPHVpZm9udCBuYW1lPSJGT05UX1FVSVpQT0RfUVVFU1RJT05fU0NPUkUiIHZhbHVlPSLlrovkvZMtMTgwMzAsMTAsZmFsc2UsZmFsc2UsdHJ1ZSIvPg0KCQk8dWlmb250IG5hbWU9IkZPTlRfUVVJWlBPRF9RVUVTVElPTl9TQ09SRV9WQUxVRSIgdmFsdWU9IuWui+S9ky0xODAzMCwxMCx0cnVlLGZhbHNlLHRydWUiLz4NCgkJPHVpZm9udCBuYW1lPSJGT05UX1FVSVpQT0RfUVVFU1RJT05fQVRURU1QVCIgdmFsdWU9IuWui+S9ky0xODAzMCwxMCxmYWxzZSxmYWxzZSx0cnVlIi8+DQoJCTx1aWZvbnQgbmFtZT0iRk9OVF9RVUlaUE9EX1FVRVNUSU9OX0FUVEVNUFRfVkFMVUUiIHZhbHVlPSLlrovkvZMtMTgwMzAsMTAsdHJ1ZSxmYWxzZSx0cnVlIi8+DQoJCTx1aWZvbnQgbmFtZT0iRk9OVF9RVUlaUE9EX1FVRVNUSU9OX1RBRyIgdmFsdWU9IuWui+S9ky0xODAzMCwxMix0cnVlLGZhbHNlLHRydWUiLz4NCgkJPHVpZm9udCBuYW1lPSJGT05UX1FVSVpQT0RfUVVJWl9RVUVTVElPTl9DT1VOVCIgdmFsdWU9IuWui+S9ky0xODAzMCwxMCxmYWxzZSxmYWxzZSx0cnVlIi8+DQoJCTx1aWZvbnQgbmFtZT0iRk9OVF9RVUlaUE9EX1FVSVpfUVVFU1RJT05fQ09VTlRfVkFMVUUiIHZhbHVlPSLlrovkvZMtMTgwMzAsMTAsdHJ1ZSxmYWxzZSx0cnVlIi8+DQoJCTx1aWZvbnQgbmFtZT0iRk9OVF9RVUlaUE9EX1FVSVpfUVVFU1RJT05fQVRURU1QVEVEIiB2YWx1ZT0i5a6L5L2TLTE4MDMwLDEwLGZhbHNlLGZhbHNlLHRydWUiLz4NCgkJPHVpZm9udCBuYW1lPSJGT05UX1FVSVpQT0RfUVVJWl9RVUVTVElPTl9BVFRFTVBURURfVkFMVUUiIHZhbHVlPSLlrovkvZMtMTgwMzAsMTAsdHJ1ZSxmYWxzZSx0cnVlIi8+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+S9ky0xODAzMCwxMCx0cnVlLGZhbHNlLHRydWUiLz4NCgkJPHVpZm9udCBuYW1lPSJGT05UX1FVSVpQT0RfUVVJWl9NQVhTQ09SRSIgdmFsdWU9IuWui+S9ky0xODAzMCwxMCxmYWxzZSxmYWxzZSx0cnVlIi8+DQoJCTx1aWZvbnQgbmFtZT0iRk9OVF9RVUlaUE9EX1FVSVpfTUFYU0NPUkVfVkFMVUUiIHZhbHVlPSLlrovkvZMtMTgwMzAsMTAsdHJ1ZSxmYWxzZSx0cnVlIi8+DQoJCTx1aWZvbnQgbmFtZT0iRk9OVF9RVUlaUE9EX1FVSVpfUEFTU1NDT1JFIiB2YWx1ZT0i5a6L5L2TLTE4MDMwLDEwLGZhbHNlLGZhbHNlLHRydWUiLz4NCgkJPHVpZm9udCBuYW1lPSJGT05UX1FVSVpQT0RfUVVJWl9QQVNTU0NPUkVfVkFMVUUiIHZhbHVlPSLlrovkvZMtMTgwMzAsMTAsdHJ1ZSxmYWxzZSx0cnVlIi8+DQoJCTwhLS0gdWl0ZXh0IC0tPg0KCQk8IS0tIHN1YnN0aXR1dGlvbjogJW4gPT0gc2xpZGUgbnVtYmVyIC0tPg0KCQk8dWl0ZXh0IG5hbWU9IlVOTkFNRURTTElERVRJVExFIiB2YWx1ZT0i5bm754Gv54mHICVuIi8+DQoJCTwhLS0gc3Vic3RpdHV0aW9uOiAlbiA9PSBzbGlkZSBudW1iZXIgLS0+DQoJCTwhLS0gc3Vic3RpdHV0aW9uOiAldCA9PSB0b3RhbCBzbGlkZSBjb3VudCAtLT4NCgkJPHVpdGV4dCBuYW1lPSJTQ1JVQkJBUlNUQVRVU19TTElERUlORk8iIHZhbHVlPSLlubvnga/niYcgJW4gLyAldCB8ICIvPg0KCQk8dWl0ZXh0IG5hbWU9IlNDUlVCQkFSU1RBVFVTX1NUT1BQRUQiIHZhbHVlPSLlt7LlgZzmraIiLz4NCgkJPHVpdGV4dCBuYW1lPSJTQ1JVQkJBUlNUQVRVU19QTEFZSU5HIiB2YWx1ZT0i5q2j5Zyo5pKt5pS+Ii8+DQoJCTx1aXRleHQgbmFtZT0iU0NSVUJCQVJTVEFUVVNfTk9BVURJTyIgdmFsdWU9IuaXoOmfs+mikSIvPg0KCQk8dWl0ZXh0IG5hbWU9IlNDUlVCQkFSU1RBVFVTX1ZJRFBMQVlJTkciIHZhbHVlPSLop4bpopHmkq3mlL4iLz4NCgkJPHVpdGV4dCBuYW1lPSJTQ1JVQkJBUlNUQVRVU19MT0FESU5HIiB2YWx1ZT0i5q2j5Zyo6L295YWlIi8+DQoJCTx1aXRleHQgbmFtZT0iU0NSVUJCQVJTVEFUVVNfQlVGRkVSSU5HIiB2YWx1ZT0i5q2j5Zyo6L+b6KGM57yT5Yay5aSE55CGIi8+DQoJCTx1aXRleHQgbmFtZT0iU0NSVUJCQVJTVEFUVVNfUVVFU1RJT04iIHZhbHVlPSLlm57nrZTpl67popgiLz4NCgkJPHVpdGV4dCBuYW1lPSJTQ1JVQkJBUlNUQVRVU19SRVZJRVdRVUlaIiB2YWx1ZT0i5q2j5Zyo5a6h6ZiF5rWL6aqMIi8+DQoJCTwhLS0gc3Vic3RpdHV0aW9uOiAlbSA9PSBtaW51dGVzIHJlbWFpbmluZyAtLT4NCgkJPCEtLSBzdWJzdGl0dXRpb246ICVzID09IHNlY29uZHMgcmVtYWluaW5nIC0tPg0KCQk8dWl0ZXh0IG5hbWU9IkVMQVBTRUQiIHZhbHVlPSLliankvZkgJW0g5YiG6ZKfICVzIOenkiIvPg0KCQk8dWl0ZXh0IG5hbWU9Ik5PVEZPVU5EIiB2YWx1ZT0i5pyq5om+5Yiw5Lu75L2V5YaF5a65Ii8+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+mqjCIvPg0KCQk8dWl0ZXh0IG5hbWU9IlRBQl9PVVRMSU5FIiB2YWx1ZT0i5aSn57qyIi8+DQoJCTx1aXRleHQgbmFtZT0iVEFCX1RIVU1CIiB2YWx1ZT0i57yp55Wl5Zu+Ii8+DQoJCTx1aXRleHQgbmFtZT0iVEFCX05PVEVTIiB2YWx1ZT0i5aSH5rOoIi8+DQoJCTx1aXRleHQgbmFtZT0iVEFCX1NFQVJDSCIgdmFsdWU9IuaQnOe0oiIvPg0KCQk8dWl0ZXh0IG5hbWU9IlNMSURFX0hFQURJTkciIHZhbHVlPSLlubvnga/niYfmoIfpopgiLz4NCgkJPHVpdGV4dCBuYW1lPSJEVVJBVElPTl9IRUFESU5HIiB2YWx1ZT0i5oyB57ut5pe26Ze0Ii8+DQoJCTx1aXRleHQgbmFtZT0iU0VBUkNIX0hFQURJTkciIHZhbHVlPSLmkJzntKLmlofmnKw6Ii8+DQoJCTx1aXRleHQgbmFtZT0iVEhVTUJfSEVBRElORyIgdmFsdWU9IuW5u+eBr+eJhyIvPg0KCQk8dWl0ZXh0IG5hbWU9IlRIVU1CX0lORk8iIHZhbHVlPSLlubvnga/niYfmoIfpopgv5oyB57ut5pe26Ze0Ii8+DQoJCTx1aXRleHQgbmFtZT0iQVRUQUNITkFNRV9IRUFESU5HIiB2YWx1ZT0i5paH5Lu25ZCNIi8+DQoJCTx1aXRleHQgbmFtZT0iQVRUQUNIU0laRV9IRUFESU5HIiB2YWx1ZT0i5aSn5bCPIi8+DQoJCTx1aXRleHQgbmFtZT0iU0xJREVfTk9URVMiIHZhbHVlPSLlubvnga/niYflpIfms6g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DQoNCu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JPGxhbmd1YWdlIGlkPSJ0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F5dCAlbiIvPg0KCQk8IS0tIHN1YnN0aXR1dGlvbjogJW4gPT0gc2xpZGUgbnVtYmVyIC0tPg0KCQk8IS0tIHN1YnN0aXR1dGlvbjogJXQgPT0gdG90YWwgc2xpZGUgY291bnQgLS0+DQoJCTx1aXRleHQgbmFtZT0iU0NSVUJCQVJTVEFUVVNfU0xJREVJTkZPIiB2YWx1ZT0iU2xheXQgJW4gLyAldCB8ICIvPg0KCQk8dWl0ZXh0IG5hbWU9IlNDUlVCQkFSU1RBVFVTX1NUT1BQRUQiIHZhbHVlPSJEdXJkdXJ1bGR1Ii8+DQoJCTx1aXRleHQgbmFtZT0iU0NSVUJCQVJTVEFUVVNfUExBWUlORyIgdmFsdWU9Ik95bmF0xLFsxLF5b3IiLz4NCgkJPHVpdGV4dCBuYW1lPSJTQ1JVQkJBUlNUQVRVU19OT0FVRElPIiB2YWx1ZT0iU2VzIFlvayIvPg0KCQk8dWl0ZXh0IG5hbWU9IlNDUlVCQkFSU1RBVFVTX1ZJRFBMQVlJTkciIHZhbHVlPSJWaWRlbyBPeW5hdMSxbMSxeW9yIi8+DQoJCTx1aXRleHQgbmFtZT0iU0NSVUJCQVJTVEFUVVNfTE9BRElORyIgdmFsdWU9IlnDvGtsZW5peW9yIi8+DQoJCTx1aXRleHQgbmFtZT0iU0NSVUJCQVJTVEFUVVNfQlVGRkVSSU5HIiB2YWx1ZT0iQXJhYmVsbGXEn2UgQWzEsW7EsXlvciIvPg0KCQk8dWl0ZXh0IG5hbWU9IlNDUlVCQkFSU1RBVFVTX1FVRVNUSU9OIiB2YWx1ZT0iU29ydXl1IFlhbsSxdGxhIi8+DQoJCTx1aXRleHQgbmFtZT0iU0NSVUJCQVJTVEFUVVNfUkVWSUVXUVVJWiIgdmFsdWU9IlPEsW5hdiDEsG5jZWxlbml5b3IiLz4NCgkJPCEtLSBzdWJzdGl0dXRpb246ICVtID09IG1pbnV0ZXMgcmVtYWluaW5nIC0tPg0KCQk8IS0tIHN1YnN0aXR1dGlvbjogJXMgPT0gc2Vjb25kcyByZW1haW5pbmcgLS0+DQoJCTx1aXRleHQgbmFtZT0iRUxBUFNFRCIgdmFsdWU9IiVtIERha2lrYSAlcyBTYW5peWUgS2FsZMSxIi8+DQoJCTx1aXRleHQgbmFtZT0iTk9URk9VTkQiIHZhbHVlPSJIZXJoYW5naSBCaXIgxZ5leSBCdWx1bm1hZMSxIi8+DQoJCTx1aXRleHQgbmFtZT0iQVRUQUNITUVOVFMiIHZhbHVlPSJFa2xlci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sSwcnRpYmF0Ii8+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lPEsW5hdiBEZW5lbWVzaToiLz4NCgkJPHVpdGV4dCBuYW1lPSJRVUlaUE9EX1FVSVpfQVRURU1QVF9WQUxVRSIgdmFsdWU9IiVuLyV0Ii8+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+DQoJCTx1aXRleHQgbmFtZT0iUVVJWlBPRF9RVUVTVFlQRV9HUkQiIHZhbHVlPSJCYXNhbWFrbMSxIi8+DQoJCTx1aXRleHQgbmFtZT0iUVVJWlBPRF9RVUVTVFlQRV9TVlkiIHZhbHVlPSJBbmtldCIvPg0KCQk8dWl0ZXh0IG5hbWU9IlFVSVpQT0RfUVVJWkFUTVBUX0lORiIgdmFsdWU9IlPEsW7EsXJzxLF6Ii8+DQoJCTx1aXRleHQgbmFtZT0iUVVJWlBPRF9RVUVTQVRNUFRfSU5GIiB2YWx1ZT0iU8SxbsSxcnPEsXoiLz4NCgkJPHVpdGV4dCBuYW1lPSJXQVJOSU5HTVNHX1lFU1NUUklORyIgdmFsdWU9IkV2ZXQiLz4NCgkJPHVpdGV4dCBuYW1lPSJXQVJOSU5HTVNHX05PU1RSSU5HIiB2YWx1ZT0iSGF5xLFyIi8+DQoJCTx1aXRleHQgbmFtZT0iV0FSTklOR01TR19USVRMRVNUUklORyIgdmFsdWU9IlPEsW5hdiBHZXppbm1lIFV5YXLEsXPEsSIvPg0KCQk8dWl0ZXh0IG5hbWU9IldBUk5JTkdNU0dfTVNHU1RSSU5HIiB2YWx1ZT0iQnUgU8SxbmF2ZGEgZGVuZW5tZW1pxZ8gc29ydWxhciB2YXIuDQoNCk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+DQoJCTx1aXRleHQgbmFtZT0iRE9DV1JBUF9QUk9NUFQiIHZhbHVlPSLEsG5kaXJtZWsgacOnaW4gVMSxa2xhdMSxbiIvPg0KCTwvbGFuZ3VhZ2U+DQoJPGxhbmd1YWdlIGlkPSJyd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QodC70LDQudC0ICVuIi8+DQoJCTwhLS0gc3Vic3RpdHV0aW9uOiAlbiA9PSBzbGlkZSBudW1iZXIgLS0+DQoJCTwhLS0gc3Vic3RpdHV0aW9uOiAldCA9PSB0b3RhbCBzbGlkZSBjb3VudCAtLT4NCgkJPHVpdGV4dCBuYW1lPSJTQ1JVQkJBUlNUQVRVU19TTElERUlORk8iIHZhbHVlPSLQodC70LDQudC0ICVuIC8gJXQgfCAiLz4NCgkJPHVpdGV4dCBuYW1lPSJTQ1JVQkJBUlNUQVRVU19TVE9QUEVEIiB2YWx1ZT0i0J7RgdGC0LDQvdC+0LLQu9C10L3QviIvPg0KCQk8dWl0ZXh0IG5hbWU9IlNDUlVCQkFSU1RBVFVTX1BMQVlJTkciIHZhbHVlPSLQktC+0YHQv9GA0L7QuNC30LLQtdC00LXQvdC40LUiLz4NCgkJPHVpdGV4dCBuYW1lPSJTQ1JVQkJBUlNUQVRVU19OT0FVRElPIiB2YWx1ZT0i0J3QtdGCINCw0YPQtNC40L4iLz4NCgkJPHVpdGV4dCBuYW1lPSJTQ1JVQkJBUlNUQVRVU19WSURQTEFZSU5HIiB2YWx1ZT0i0JLQvtGB0L/RgNC+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+0L/RgNC+0YEiLz4NCgkJPHVpdGV4dCBuYW1lPSJTQ1JVQkJBUlNUQVRVU19SRVZJRVdRVUlaIiB2YWx1ZT0i0J7QsdC30L7RgCDQvtC/0YDQvtGB0LAiLz4NCgkJPCEtLSBzdWJzdGl0dXRpb246ICVtID09IG1pbnV0ZXMgcmVtYWluaW5nIC0tPg0KCQk8IS0tIHN1YnN0aXR1dGlvbjogJXMgPT0gc2Vjb25kcyByZW1haW5pbmcgLS0+DQoJCTx1aXRleHQgbmFtZT0iRUxBUFNFRCIgdmFsdWU9ItCe0YHRgtCw0LvQvtGB0YwgJW0g0LzQuNC9LiAlcyDRgSIvPg0KCQk8dWl0ZXh0IG5hbWU9Ik5PVEZPVU5EIiB2YWx1ZT0i0J3QuNGH0LXQs9C+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+0L3RgtCw0LrRgiIvPg0KCQk8dWl0ZXh0IG5hbWU9IlRBQl9RVUlaIiB2YWx1ZT0i0J7Qv9GA0L7RgSIvPg0KCQk8dWl0ZXh0IG5hbWU9IlRBQl9PVVRMSU5FIiB2YWx1ZT0i0KHRhdC10LzQsCIvPg0KCQk8dWl0ZXh0IG5hbWU9IlRBQl9USFVNQiIgdmFsdWU9ItCR0LXQs9GD0L3QvtC6Ii8+DQoJCTx1aXRleHQgbmFtZT0iVEFCX05PVEVTIiB2YWx1ZT0i0JfQsNC80LXRgtC60LgiLz4NCgkJPHVpdGV4dCBuYW1lPSJUQUJfU0VBUkNIIiB2YWx1ZT0i0J/QvtC40YHQuiIvPg0KCQk8dWl0ZXh0IG5hbWU9IlNMSURFX0hFQURJTkciIHZhbHVlPSLQl9Cw0LPQvtC70L7QstC+0Log0YHQu9Cw0LnQtNCwIi8+DQoJCTx1aXRleHQgbmFtZT0iRFVSQVRJT05fSEVBRElORyIgdmFsdWU9ItCU0LvQuNGCLdGB0YLRjCIvPg0KCQk8dWl0ZXh0IG5hbWU9IlNFQVJDSF9IRUFESU5HIiB2YWx1ZT0i0J/QvtC40YHQuiDRgtC10LrRgdGC0LA6Ii8+DQoJCTx1aXRleHQgbmFtZT0iVEhVTUJfSEVBRElORyIgdmFsdWU9ItCh0LvQsNC50LQiLz4NCgkJPHVpdGV4dCBuYW1lPSJUSFVNQl9JTkZPIiB2YWx1ZT0i0J3QsNC30LLQsNC90LjQtS/QtNC70LjRgi3QvdC+0YHRgtGMIi8+DQoJCTx1aXRleHQgbmFtZT0iQVRUQUNITkFNRV9IRUFESU5HIiB2YWx1ZT0i0JjQvNGPINGE0LDQudC70LAiLz4NCgkJPHVpdGV4dCBuYW1lPSJBVFRBQ0hTSVpFX0hFQURJTkciIHZhbHVlPSLQoNCw0LfQvNC10YAiLz4NCgkJPHVpdGV4dCBuYW1lPSJTTElERV9OT1RFUyIgdmFsdWU9ItCX0LDQvNC10YLQutC4INC6INGB0LvQsNC50LTRgyIvPg0KCQk8dWl0ZXh0IG5hbWU9IkNPVVJTRV9TVEFUVVMiIHZhbHVlPSJNb2R1bGUgU3RhdHVzIi8+DQoJCTx1aXRleHQgbmFtZT0iUEFTU0VEX1NUUklORyIgdmFsdWU9IlBhc3NlZCIvPg0KCQk8dWl0ZXh0IG5hbWU9IkZBSUxFRF9TVFJJTkciIHZhbHVlPSJGYWlsZWQiLz4NCgkJPCEtLXF1aXogcG9kIGFuZCBtZXNzYWdlIGJveCB0ZXh0cy0tPg0KCQk8dWl0ZXh0IG5hbWU9IlFVSVpQT0RfUVVJWl9BVFRFTVBUIiB2YWx1ZT0i0J/QvtC/0YvRgtC60LAg0L/RgNC+0LnRgtC4INC+0L/RgNC+0YE6Ii8+DQoJCTx1aXRleHQgbmFtZT0iUVVJWlBPRF9RVUlaX0FUVEVNUFRfVkFMVUUiIHZhbHVlPSIlbiDQuNC3ICV0Ii8+DQoJCTx1aXRleHQgbmFtZT0iUVVJWlBPRF9RVUlaX1NDT1JFIiB2YWx1ZT0i0J3QsNCx0YDQsNC90L4g0LHQsNC70LvQvtCyOiIvPg0KCQk8dWl0ZXh0IG5hbWU9IlFVSVpQT0RfUVVJWl9QQVNTU0NPUkUiIHZhbHVlPSLQn9GA0L7RhdC+0LTQvdC+0Lkg0YDQtdC30YPQu9GM0YLQsNGCOiIvPg0KCQk8dWl0ZXh0IG5hbWU9IlFVSVpQT0RfUVVJWl9NQVhTQ09SRSIgdmFsdWU9ItCc0LDQutGB0LjQvNCw0LvRjNC90YvQuSDRgNC10LfRg9C70YzRgtCw0YI6Ii8+DQoJCTx1aXRleHQgbmFtZT0iUVVJWlBPRF9RVUVTQVRNUFRfU1RSIiB2YWx1ZT0i0J/QvtC/0YvRgtC60LA6ICVuINC40LcgJXQiLz4NCgkJPHVpdGV4dCBuYW1lPSJRVUlaUE9EX1FVRVNUWVBFX1NUUiIgdmFsdWU9ItCi0LjQvzogJXMiLz4NCgkJPHVpdGV4dCBuYW1lPSJRVUlaUE9EX1FVRVNUWVBFX0dSRCIgdmFsdWU9ItChINC+0YbQtdC90LrQvtC5Ii8+DQoJCTx1aXRleHQgbmFtZT0iUVVJWlBPRF9RVUVTVFlQRV9TVlkiIHZhbHVlPSLQntCx0LfQvtGAIi8+DQoJCTx1aXRleHQgbmFtZT0iUVVJWlBPRF9RVUlaQVRNUFRfSU5GIiB2YWx1ZT0i0JHQvtC70YzRiNC+0LUg0YfQuNGB0LvQviIvPg0KCQk8dWl0ZXh0IG5hbWU9IlFVSVpQT0RfUVVFU0FUTVBUX0lORiIgdmFsdWU9ItCR0L7Qu9GM0YjQvtC1INGH0LjRgdC70L4iLz4NCgkJPHVpdGV4dCBuYW1lPSJXQVJOSU5HTVNHX1lFU1NUUklORyIgdmFsdWU9ItCU0LAiLz4NCgkJPHVpdGV4dCBuYW1lPSJXQVJOSU5HTVNHX05PU1RSSU5HIiB2YWx1ZT0i0J3QtdGCIi8+DQoJCTx1aXRleHQgbmFtZT0iV0FSTklOR01TR19USVRMRVNUUklORyIgdmFsdWU9ItCf0YDQtdC00YPQv9GA0LXQttC00LXQvdC40LUg0L4g0L3QsNCy0LjQs9Cw0YbQuNC4INCyINC+0L/RgNC+0YHQtSIvPg0KCQk8dWl0ZXh0IG5hbWU9IldBUk5JTkdNU0dfTVNHU1RSSU5HIiB2YWx1ZT0i0JIg0L7Qv9GA0L7RgdC1INC+0YHRgtCw0LvQuNGB0Ywg0L3QtdC+0YLQstC10YfQtdC90L3Ri9C1INCy0L7Qv9GA0L7RgdGLLtCd0LDQttCw0YLQuNC1INC60L3QvtC/0LrQuCAmcXVvdDvQlNCwJnF1b3Q7INC/0YDQuNCy0LXQtNC10YIg0Log0LfQsNC60YDRi9GC0LjRjiDQvtC/0YDQvtGB0LAuINCd0LDQttCw0YLQuNC1INC60L3QvtC/0LrQuCAmcXVvdDvQndC10YImcXVvdDsg0L/RgNC+0LTQvtC70LbQuNGCINC+0L/RgNC+0YEuIi8+DQoJCTx1aXRleHQgbmFtZT0iSU5GT1JNQVRJT05fSDI2NF9GTEFTSFBMQVlFUiIgdmFsdWU9ItCi0LXQutGD0YnQsNGPINCy0LXRgNGB0LjRjyDQv9GA0L7QuNCz0YDRi9Cy0LDRgtC10LvRjyBGbGFzaCBQbGF5ZXIsINGD0YHRgtCw0L3QvtCy0LvQtdC90L3QsNGPINC90LAg0Y3RgtC+0Lwg0LrQvtC80L/RjNGO0YLQtdGA0LUsINC90LUg0L/QvtC00LTQtdGA0LbQuNCy0LDQtdGCINGN0YLQviDQstC40LTQtdC+LiDQqdC10LvQutC90LjRgtC1INCyINC+0LHQu9Cw0YHRgtC4INCy0LjQtNC10L4sINGH0YLQvtCx0Ysg0LfQsNCz0YDRg9C30LjRgtGMINC/0L7RgdC70LXQtNC90Y7RjiDQstC10YDRgdC40Y4g0L/RgNC+0LjQs9GA0YvQstCw0YLQtdC70Y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Qn9C+0LrQsNC30YvQstCw0YLRjCDQstGA0LXQt9C60YMg0YPRh9Cw0YHRgtC90LjQutCw0LwiLz4NCgkJPHVpdGV4dCBuYW1lPSJNVVRFIiB2YWx1ZT0i0J7RgtC60LvRjtGH0LjRgtGMINC30LLRg9C6Ii8+DQoJCTx1aXRleHQgbmFtZT0iRE9DV1JBUF9USVRMRSIgdmFsdWU9ItCS0LvQvtC20LXQvdC40LUg0LIg0YTQsNC50LsgQWRvYmUgUHJlc2VudGVyIi8+DQoJCTx1aXRleHQgbmFtZT0iRE9DV1JBUF9NU0ciIHZhbHVlPSLQodC+0YXRgNCw0L3QuNGC0Ywg0LIg0L/QsNC/0LrRgyAmcXVvdDvQnNC+0Lkg0LrQvtC80L/RjNGO0YLQtdGAJnF1b3Q7Ii8+DQoJCTx1aXRleHQgbmFtZT0iRE9DV1JBUF9QUk9NUFQiIHZhbHVlPSLQqdC10LvQutC90YPRgtGMINC00LvRjyDQt9Cw0LPRgNGD0LfQutC4Ii8+DQoJPC9sYW5ndWFnZT4NCjwvY29uZmlndXJhdGlvbj4NCiAg"/>
  <p:tag name="MMPROD_UIDATA" val="&lt;database version=&quot;10.0&quot;&gt;&lt;object type=&quot;1&quot; unique_id=&quot;10001&quot;&gt;&lt;property id=&quot;20141&quot; value=&quot;cycle3_SeT&quot;/&gt;&lt;object type=&quot;2&quot; unique_id=&quot;10002&quot;&gt;&lt;object type=&quot;3&quot; unique_id=&quot;10324&quot;&gt;&lt;property id=&quot;20148&quot; value=&quot;5&quot;/&gt;&lt;property id=&quot;20300&quot; value=&quot;Diapositive 1&quot;/&gt;&lt;property id=&quot;20307&quot; value=&quot;267&quot;/&gt;&lt;property id=&quot;20309&quot; value=&quot;-1&quot;/&gt;&lt;/object&gt;&lt;object type=&quot;3&quot; unique_id=&quot;11941&quot;&gt;&lt;property id=&quot;20148&quot; value=&quot;5&quot;/&gt;&lt;property id=&quot;20300&quot; value=&quot;Diapositive 2&quot;/&gt;&lt;property id=&quot;20307&quot; value=&quot;271&quot;/&gt;&lt;property id=&quot;20309&quot; value=&quot;-1&quot;/&gt;&lt;/object&gt;&lt;object type=&quot;3&quot; unique_id=&quot;15560&quot;&gt;&lt;property id=&quot;20148&quot; value=&quot;5&quot;/&gt;&lt;property id=&quot;20300&quot; value=&quot;Diapositive 4&quot;/&gt;&lt;property id=&quot;20307&quot; value=&quot;307&quot;/&gt;&lt;/object&gt;&lt;object type=&quot;3&quot; unique_id=&quot;15561&quot;&gt;&lt;property id=&quot;20148&quot; value=&quot;5&quot;/&gt;&lt;property id=&quot;20300&quot; value=&quot;Diapositive 5&quot;/&gt;&lt;property id=&quot;20307&quot; value=&quot;308&quot;/&gt;&lt;/object&gt;&lt;object type=&quot;3&quot; unique_id=&quot;15562&quot;&gt;&lt;property id=&quot;20148&quot; value=&quot;5&quot;/&gt;&lt;property id=&quot;20300&quot; value=&quot;Diapositive 6&quot;/&gt;&lt;property id=&quot;20307&quot; value=&quot;309&quot;/&gt;&lt;/object&gt;&lt;object type=&quot;3&quot; unique_id=&quot;15563&quot;&gt;&lt;property id=&quot;20148&quot; value=&quot;5&quot;/&gt;&lt;property id=&quot;20300&quot; value=&quot;Diapositive 8&quot;/&gt;&lt;property id=&quot;20307&quot; value=&quot;310&quot;/&gt;&lt;/object&gt;&lt;object type=&quot;3&quot; unique_id=&quot;15564&quot;&gt;&lt;property id=&quot;20148&quot; value=&quot;5&quot;/&gt;&lt;property id=&quot;20300&quot; value=&quot;Diapositive 9&quot;/&gt;&lt;property id=&quot;20307&quot; value=&quot;311&quot;/&gt;&lt;/object&gt;&lt;object type=&quot;3&quot; unique_id=&quot;15565&quot;&gt;&lt;property id=&quot;20148&quot; value=&quot;5&quot;/&gt;&lt;property id=&quot;20300&quot; value=&quot;Diapositive 10&quot;/&gt;&lt;property id=&quot;20307&quot; value=&quot;312&quot;/&gt;&lt;/object&gt;&lt;object type=&quot;3&quot; unique_id=&quot;15566&quot;&gt;&lt;property id=&quot;20148&quot; value=&quot;5&quot;/&gt;&lt;property id=&quot;20300&quot; value=&quot;Diapositive 11&quot;/&gt;&lt;property id=&quot;20307&quot; value=&quot;306&quot;/&gt;&lt;/object&gt;&lt;object type=&quot;3&quot; unique_id=&quot;15937&quot;&gt;&lt;property id=&quot;20148&quot; value=&quot;5&quot;/&gt;&lt;property id=&quot;20300&quot; value=&quot;Diapositive 3&quot;/&gt;&lt;property id=&quot;20307&quot; value=&quot;313&quot;/&gt;&lt;/object&gt;&lt;object type=&quot;3&quot; unique_id=&quot;15938&quot;&gt;&lt;property id=&quot;20148&quot; value=&quot;5&quot;/&gt;&lt;property id=&quot;20300&quot; value=&quot;Diapositive 7&quot;/&gt;&lt;property id=&quot;20307&quot; value=&quot;314&quot;/&gt;&lt;/object&gt;&lt;/object&gt;&lt;object type=&quot;8&quot; unique_id=&quot;10016&quot;&gt;&lt;/object&gt;&lt;object type=&quot;4&quot; unique_id=&quot;13231&quot;&gt;&lt;/object&gt;&lt;object type=&quot;10&quot; unique_id=&quot;13232&quot;&gt;&lt;object type=&quot;11&quot; unique_id=&quot;13233&quot;&gt;&lt;/object&gt;&lt;/object&gt;&lt;/object&gt;&lt;/database&gt;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9&quot;/&gt;&lt;lineCharCount val=&quot;16&quot;/&gt;&lt;lineCharCount val=&quot;17&quot;/&gt;&lt;lineCharCount val=&quot;17&quot;/&gt;&lt;lineCharCount val=&quot;16&quot;/&gt;&lt;/TableIndex&gt;&lt;/ShapeText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CUSTOMXMLID" val="{F7D5F2B4-271F-4B0B-BA1D-4797A9780536}"/>
  <p:tag name="ATHENA.CUSTOMXMLCONTENT" val="&lt;?xml version=&quot;1.0&quot;?&gt;&lt;athena xmlns=&quot;http://schemas.microsoft.com/edu/athena&quot; version=&quot;0.1.3209.0&quot;&gt;&lt;timings duration=&quot;16613&quot;&gt;&lt;event time=&quot;952&quot; type=&quot;OnNext&quot; clickIndex=&quot;1&quot; wacClickIndex=&quot;1&quot;/&gt;&lt;event time=&quot;2947&quot; type=&quot;OnNext&quot; clickIndex=&quot;2&quot; wacClickIndex=&quot;2&quot;/&gt;&lt;event time=&quot;4243&quot; type=&quot;OnNext&quot; clickIndex=&quot;3&quot; wacClickIndex=&quot;3&quot;/&gt;&lt;event time=&quot;6209&quot; type=&quot;OnNext&quot; clickIndex=&quot;4&quot; wacClickIndex=&quot;4&quot;/&gt;&lt;event time=&quot;8606&quot; type=&quot;OnNext&quot; clickIndex=&quot;5&quot; wacClickIndex=&quot;5&quot;/&gt;&lt;event time=&quot;11195&quot; type=&quot;OnNext&quot; clickIndex=&quot;6&quot; wacClickIndex=&quot;6&quot;/&gt;&lt;event time=&quot;13039&quot; type=&quot;OnNext&quot; clickIndex=&quot;7&quot; wacClickIndex=&quot;7&quot;/&gt;&lt;/timings&gt;&lt;/athena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0&quot;/&gt;&lt;/TableIndex&gt;&lt;/ShapeTextInfo&gt;"/>
  <p:tag name="PRESENTER_SHAPEINFO" val="&lt;ThreeDShapeInfo&gt;&lt;uuid val=&quot;{9C486E17-6EDE-4752-AC46-276253035AF6}&quot;/&gt;&lt;isInvalidForFieldText val=&quot;0&quot;/&gt;&lt;Image&gt;&lt;filename val=&quot;C:\Users\elias\AppData\Local\Temp\~Ca21AB\data\asimages\{9C486E17-6EDE-4752-AC46-276253035AF6}_5.png&quot;/&gt;&lt;left val=&quot;63&quot;/&gt;&lt;top val=&quot;-10&quot;/&gt;&lt;width val=&quot;897&quot;/&gt;&lt;height val=&quot;81&quot;/&gt;&lt;hasText val=&quot;1&quot;/&gt;&lt;/Image&gt;&lt;/ThreeDShapeInfo&gt;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3&quot;/&gt;&lt;/TableIndex&gt;&lt;/ShapeTextInfo&gt;"/>
  <p:tag name="PRESENTER_SHAPEINFO" val="&lt;ThreeDShapeInfo&gt;&lt;uuid val=&quot;{D1247661-61B4-42A5-AF48-1A0C280366F8}&quot;/&gt;&lt;isInvalidForFieldText val=&quot;0&quot;/&gt;&lt;Image&gt;&lt;filename val=&quot;C:\Users\elias\AppData\Local\Temp\~Ca21AB\data\asimages\{D1247661-61B4-42A5-AF48-1A0C280366F8}_3.png&quot;/&gt;&lt;left val=&quot;-23&quot;/&gt;&lt;top val=&quot;30&quot;/&gt;&lt;width val=&quot;90&quot;/&gt;&lt;height val=&quot;533&quot;/&gt;&lt;hasText val=&quot;1&quot;/&gt;&lt;/Image&gt;&lt;/ThreeDShape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1&quot;/&gt;&lt;lineCharCount val=&quot;18&quot;/&gt;&lt;/TableIndex&gt;&lt;/ShapeTextInfo&gt;"/>
  <p:tag name="PRESENTER_SHAPEINFO" val="&lt;ThreeDShapeInfo&gt;&lt;uuid val=&quot;{706879BA-2A54-492C-BFE3-4F72A86420B5}&quot;/&gt;&lt;isInvalidForFieldText val=&quot;0&quot;/&gt;&lt;Image&gt;&lt;filename val=&quot;C:\Users\elias\AppData\Local\Temp\~Ca21AB\data\asimages\{706879BA-2A54-492C-BFE3-4F72A86420B5}_4.png&quot;/&gt;&lt;left val=&quot;684&quot;/&gt;&lt;top val=&quot;196&quot;/&gt;&lt;width val=&quot;167&quot;/&gt;&lt;height val=&quot;191&quot;/&gt;&lt;hasText val=&quot;1&quot;/&gt;&lt;/Image&gt;&lt;/ThreeDShape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7&quot;/&gt;&lt;lineCharCount val=&quot;16&quot;/&gt;&lt;lineCharCount val=&quot;10&quot;/&gt;&lt;lineCharCount val=&quot;10&quot;/&gt;&lt;lineCharCount val=&quot;15&quot;/&gt;&lt;lineCharCount val=&quot;14&quot;/&gt;&lt;lineCharCount val=&quot;13&quot;/&gt;&lt;lineCharCount val=&quot;13&quot;/&gt;&lt;/TableIndex&gt;&lt;/ShapeTextInfo&gt;"/>
  <p:tag name="PRESENTER_SHAPEINFO" val="&lt;ThreeDShapeInfo&gt;&lt;uuid val=&quot;{3CA5ABAF-1EB4-4A53-8D11-DE1ED45770D7}&quot;/&gt;&lt;isInvalidForFieldText val=&quot;0&quot;/&gt;&lt;Image&gt;&lt;filename val=&quot;C:\Users\elias\AppData\Local\Temp\~Ca21AB\data\asimages\{3CA5ABAF-1EB4-4A53-8D11-DE1ED45770D7}_4.png&quot;/&gt;&lt;left val=&quot;108&quot;/&gt;&lt;top val=&quot;196&quot;/&gt;&lt;width val=&quot;160&quot;/&gt;&lt;height val=&quot;192&quot;/&gt;&lt;hasText val=&quot;1&quot;/&gt;&lt;/Image&gt;&lt;/ThreeDShape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2&quot;/&gt;&lt;lineCharCount val=&quot;11&quot;/&gt;&lt;lineCharCount val=&quot;18&quot;/&gt;&lt;/TableIndex&gt;&lt;/ShapeTextInfo&gt;"/>
  <p:tag name="PRESENTER_SHAPEINFO" val="&lt;ThreeDShapeInfo&gt;&lt;uuid val=&quot;{706879BA-2A54-492C-BFE3-4F72A86420B5}&quot;/&gt;&lt;isInvalidForFieldText val=&quot;0&quot;/&gt;&lt;Image&gt;&lt;filename val=&quot;C:\Users\elias\AppData\Local\Temp\~Ca21AB\data\asimages\{706879BA-2A54-492C-BFE3-4F72A86420B5}_4.png&quot;/&gt;&lt;left val=&quot;684&quot;/&gt;&lt;top val=&quot;196&quot;/&gt;&lt;width val=&quot;167&quot;/&gt;&lt;height val=&quot;191&quot;/&gt;&lt;hasText val=&quot;1&quot;/&gt;&lt;/Image&gt;&lt;/ThreeDShapeInfo&gt;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7&quot;/&gt;&lt;lineCharCount val=&quot;16&quot;/&gt;&lt;lineCharCount val=&quot;10&quot;/&gt;&lt;lineCharCount val=&quot;10&quot;/&gt;&lt;lineCharCount val=&quot;15&quot;/&gt;&lt;lineCharCount val=&quot;14&quot;/&gt;&lt;lineCharCount val=&quot;13&quot;/&gt;&lt;lineCharCount val=&quot;13&quot;/&gt;&lt;/TableIndex&gt;&lt;/ShapeTextInfo&gt;"/>
  <p:tag name="PRESENTER_SHAPEINFO" val="&lt;ThreeDShapeInfo&gt;&lt;uuid val=&quot;{3CA5ABAF-1EB4-4A53-8D11-DE1ED45770D7}&quot;/&gt;&lt;isInvalidForFieldText val=&quot;0&quot;/&gt;&lt;Image&gt;&lt;filename val=&quot;C:\Users\elias\AppData\Local\Temp\~Ca21AB\data\asimages\{3CA5ABAF-1EB4-4A53-8D11-DE1ED45770D7}_4.png&quot;/&gt;&lt;left val=&quot;108&quot;/&gt;&lt;top val=&quot;196&quot;/&gt;&lt;width val=&quot;160&quot;/&gt;&lt;height val=&quot;192&quot;/&gt;&lt;hasText val=&quot;1&quot;/&gt;&lt;/Image&gt;&lt;/ThreeDShape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7&quot;/&gt;&lt;lineCharCount val=&quot;16&quot;/&gt;&lt;lineCharCount val=&quot;10&quot;/&gt;&lt;lineCharCount val=&quot;10&quot;/&gt;&lt;lineCharCount val=&quot;15&quot;/&gt;&lt;lineCharCount val=&quot;14&quot;/&gt;&lt;lineCharCount val=&quot;13&quot;/&gt;&lt;lineCharCount val=&quot;13&quot;/&gt;&lt;/TableIndex&gt;&lt;/ShapeTextInfo&gt;"/>
  <p:tag name="PRESENTER_SHAPEINFO" val="&lt;ThreeDShapeInfo&gt;&lt;uuid val=&quot;{3CA5ABAF-1EB4-4A53-8D11-DE1ED45770D7}&quot;/&gt;&lt;isInvalidForFieldText val=&quot;0&quot;/&gt;&lt;Image&gt;&lt;filename val=&quot;C:\Users\elias\AppData\Local\Temp\~Ca21AB\data\asimages\{3CA5ABAF-1EB4-4A53-8D11-DE1ED45770D7}_4.png&quot;/&gt;&lt;left val=&quot;108&quot;/&gt;&lt;top val=&quot;196&quot;/&gt;&lt;width val=&quot;160&quot;/&gt;&lt;height val=&quot;192&quot;/&gt;&lt;hasText val=&quot;1&quot;/&gt;&lt;/Image&gt;&lt;/ThreeDShapeInfo&gt;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&quot;/&gt;&lt;/TableIndex&gt;&lt;/ShapeText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26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43&quot;/&gt;&lt;/TableIndex&gt;&lt;/ShapeTextInfo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0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11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2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3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4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5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6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7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8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9.xml><?xml version="1.0" encoding="utf-8"?>
<athena xmlns="http://schemas.microsoft.com/edu/athena" version="0.1.3209.0">
  <timings duration="16613">
    <event time="952" type="OnNext" clickIndex="1" wacClickIndex="1"/>
    <event time="2947" type="OnNext" clickIndex="2" wacClickIndex="2"/>
    <event time="4243" type="OnNext" clickIndex="3" wacClickIndex="3"/>
    <event time="6209" type="OnNext" clickIndex="4" wacClickIndex="4"/>
    <event time="8606" type="OnNext" clickIndex="5" wacClickIndex="5"/>
    <event time="11195" type="OnNext" clickIndex="6" wacClickIndex="6"/>
    <event time="13039" type="OnNext" clickIndex="7" wacClickIndex="7"/>
  </timings>
</athena>
</file>

<file path=customXml/itemProps1.xml><?xml version="1.0" encoding="utf-8"?>
<ds:datastoreItem xmlns:ds="http://schemas.openxmlformats.org/officeDocument/2006/customXml" ds:itemID="{0E1F295E-8088-42F2-B02C-0E31A72B3A06}">
  <ds:schemaRefs>
    <ds:schemaRef ds:uri="http://schemas.microsoft.com/edu/athena"/>
  </ds:schemaRefs>
</ds:datastoreItem>
</file>

<file path=customXml/itemProps10.xml><?xml version="1.0" encoding="utf-8"?>
<ds:datastoreItem xmlns:ds="http://schemas.openxmlformats.org/officeDocument/2006/customXml" ds:itemID="{41AA83B7-7F24-4F24-9207-78D768C6A34F}">
  <ds:schemaRefs>
    <ds:schemaRef ds:uri="http://schemas.microsoft.com/edu/athena"/>
  </ds:schemaRefs>
</ds:datastoreItem>
</file>

<file path=customXml/itemProps11.xml><?xml version="1.0" encoding="utf-8"?>
<ds:datastoreItem xmlns:ds="http://schemas.openxmlformats.org/officeDocument/2006/customXml" ds:itemID="{DF18B5BB-5F95-4913-9B5C-04DE5D006AF2}">
  <ds:schemaRefs>
    <ds:schemaRef ds:uri="http://schemas.microsoft.com/edu/athena"/>
  </ds:schemaRefs>
</ds:datastoreItem>
</file>

<file path=customXml/itemProps2.xml><?xml version="1.0" encoding="utf-8"?>
<ds:datastoreItem xmlns:ds="http://schemas.openxmlformats.org/officeDocument/2006/customXml" ds:itemID="{76594AA8-330B-48FC-B77A-708515CB19B3}">
  <ds:schemaRefs>
    <ds:schemaRef ds:uri="http://schemas.microsoft.com/edu/athena"/>
  </ds:schemaRefs>
</ds:datastoreItem>
</file>

<file path=customXml/itemProps3.xml><?xml version="1.0" encoding="utf-8"?>
<ds:datastoreItem xmlns:ds="http://schemas.openxmlformats.org/officeDocument/2006/customXml" ds:itemID="{46048C5F-D41B-457A-9960-1EEAD3D38AA5}">
  <ds:schemaRefs>
    <ds:schemaRef ds:uri="http://schemas.microsoft.com/edu/athena"/>
  </ds:schemaRefs>
</ds:datastoreItem>
</file>

<file path=customXml/itemProps4.xml><?xml version="1.0" encoding="utf-8"?>
<ds:datastoreItem xmlns:ds="http://schemas.openxmlformats.org/officeDocument/2006/customXml" ds:itemID="{D7DBAB6D-1D44-4337-A0E6-68A9277BE821}">
  <ds:schemaRefs>
    <ds:schemaRef ds:uri="http://schemas.microsoft.com/edu/athena"/>
  </ds:schemaRefs>
</ds:datastoreItem>
</file>

<file path=customXml/itemProps5.xml><?xml version="1.0" encoding="utf-8"?>
<ds:datastoreItem xmlns:ds="http://schemas.openxmlformats.org/officeDocument/2006/customXml" ds:itemID="{56A82F42-E2EE-4DCB-8A1B-A4A3A01A2008}">
  <ds:schemaRefs>
    <ds:schemaRef ds:uri="http://schemas.microsoft.com/edu/athena"/>
  </ds:schemaRefs>
</ds:datastoreItem>
</file>

<file path=customXml/itemProps6.xml><?xml version="1.0" encoding="utf-8"?>
<ds:datastoreItem xmlns:ds="http://schemas.openxmlformats.org/officeDocument/2006/customXml" ds:itemID="{F43A042D-4447-4777-B30E-C035853708C5}">
  <ds:schemaRefs>
    <ds:schemaRef ds:uri="http://schemas.microsoft.com/edu/athena"/>
  </ds:schemaRefs>
</ds:datastoreItem>
</file>

<file path=customXml/itemProps7.xml><?xml version="1.0" encoding="utf-8"?>
<ds:datastoreItem xmlns:ds="http://schemas.openxmlformats.org/officeDocument/2006/customXml" ds:itemID="{E1544315-15DA-4051-9125-564C99195386}">
  <ds:schemaRefs>
    <ds:schemaRef ds:uri="http://schemas.microsoft.com/edu/athena"/>
  </ds:schemaRefs>
</ds:datastoreItem>
</file>

<file path=customXml/itemProps8.xml><?xml version="1.0" encoding="utf-8"?>
<ds:datastoreItem xmlns:ds="http://schemas.openxmlformats.org/officeDocument/2006/customXml" ds:itemID="{3BD676CC-4CF7-427F-AFA6-3720F3E646D9}">
  <ds:schemaRefs>
    <ds:schemaRef ds:uri="http://schemas.microsoft.com/edu/athena"/>
  </ds:schemaRefs>
</ds:datastoreItem>
</file>

<file path=customXml/itemProps9.xml><?xml version="1.0" encoding="utf-8"?>
<ds:datastoreItem xmlns:ds="http://schemas.openxmlformats.org/officeDocument/2006/customXml" ds:itemID="{D830526C-AA2F-4F08-80BF-DFE38EAC85EB}">
  <ds:schemaRefs>
    <ds:schemaRef ds:uri="http://schemas.microsoft.com/edu/athen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23749</TotalTime>
  <Words>835</Words>
  <Application>Microsoft Office PowerPoint</Application>
  <PresentationFormat>Grand écran</PresentationFormat>
  <Paragraphs>201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Microsoft YaHei</vt:lpstr>
      <vt:lpstr>Arial</vt:lpstr>
      <vt:lpstr>Arial Rounded MT Bold</vt:lpstr>
      <vt:lpstr>Calibri</vt:lpstr>
      <vt:lpstr>Calibri Light</vt:lpstr>
      <vt:lpstr>Symbol</vt:lpstr>
      <vt:lpstr>Times New Roman</vt:lpstr>
      <vt:lpstr>Wingdings 2</vt:lpstr>
      <vt:lpstr>HDOfficeLightV0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Fiches connaissances</dc:title>
  <dc:creator>Elias BAZAH</dc:creator>
  <cp:lastModifiedBy>Elias</cp:lastModifiedBy>
  <cp:revision>328</cp:revision>
  <dcterms:created xsi:type="dcterms:W3CDTF">2014-12-17T10:41:27Z</dcterms:created>
  <dcterms:modified xsi:type="dcterms:W3CDTF">2016-10-24T10:00:00Z</dcterms:modified>
</cp:coreProperties>
</file>