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heme/theme2.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2.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3.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4.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5.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6.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7.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8.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9.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10.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1.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12.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13.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14.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15.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16.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notesSlides/notesSlide17.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notesSlides/notesSlide18.xml" ContentType="application/vnd.openxmlformats-officedocument.presentationml.notesSlide+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19.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20.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notesSlides/notesSlide21.xml" ContentType="application/vnd.openxmlformats-officedocument.presentationml.notesSlide+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notesSlides/notesSlide22.xml" ContentType="application/vnd.openxmlformats-officedocument.presentationml.notesSlide+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notesSlides/notesSlide23.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notesSlides/notesSlide24.xml" ContentType="application/vnd.openxmlformats-officedocument.presentationml.notesSlide+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863" r:id="rId26"/>
  </p:sldMasterIdLst>
  <p:notesMasterIdLst>
    <p:notesMasterId r:id="rId52"/>
  </p:notesMasterIdLst>
  <p:sldIdLst>
    <p:sldId id="267" r:id="rId27"/>
    <p:sldId id="271" r:id="rId28"/>
    <p:sldId id="304" r:id="rId29"/>
    <p:sldId id="286" r:id="rId30"/>
    <p:sldId id="305" r:id="rId31"/>
    <p:sldId id="287" r:id="rId32"/>
    <p:sldId id="275" r:id="rId33"/>
    <p:sldId id="288" r:id="rId34"/>
    <p:sldId id="290" r:id="rId35"/>
    <p:sldId id="291" r:id="rId36"/>
    <p:sldId id="289" r:id="rId37"/>
    <p:sldId id="283" r:id="rId38"/>
    <p:sldId id="292" r:id="rId39"/>
    <p:sldId id="293" r:id="rId40"/>
    <p:sldId id="294" r:id="rId41"/>
    <p:sldId id="295" r:id="rId42"/>
    <p:sldId id="284" r:id="rId43"/>
    <p:sldId id="296" r:id="rId44"/>
    <p:sldId id="297" r:id="rId45"/>
    <p:sldId id="298" r:id="rId46"/>
    <p:sldId id="299" r:id="rId47"/>
    <p:sldId id="300" r:id="rId48"/>
    <p:sldId id="285" r:id="rId49"/>
    <p:sldId id="301" r:id="rId50"/>
    <p:sldId id="302" r:id="rId51"/>
  </p:sldIdLst>
  <p:sldSz cx="12192000" cy="6858000"/>
  <p:notesSz cx="6858000" cy="9144000"/>
  <p:custDataLst>
    <p:tags r:id="rId53"/>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Enseigner la technologie" id="{AB05E03B-3FBC-497B-955A-020A13430859}">
          <p14:sldIdLst>
            <p14:sldId id="267"/>
            <p14:sldId id="271"/>
            <p14:sldId id="304"/>
            <p14:sldId id="286"/>
            <p14:sldId id="305"/>
            <p14:sldId id="287"/>
            <p14:sldId id="275"/>
            <p14:sldId id="288"/>
            <p14:sldId id="290"/>
            <p14:sldId id="291"/>
            <p14:sldId id="289"/>
            <p14:sldId id="283"/>
            <p14:sldId id="292"/>
            <p14:sldId id="293"/>
            <p14:sldId id="294"/>
            <p14:sldId id="295"/>
            <p14:sldId id="284"/>
            <p14:sldId id="296"/>
            <p14:sldId id="297"/>
            <p14:sldId id="298"/>
            <p14:sldId id="299"/>
            <p14:sldId id="300"/>
            <p14:sldId id="285"/>
            <p14:sldId id="301"/>
            <p14:sldId id="302"/>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ophe D" initials="CD" lastIdx="1" clrIdx="0">
    <p:extLst/>
  </p:cmAuthor>
  <p:cmAuthor id="2" name="Elias BAZAH" initials="EB"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BEB"/>
    <a:srgbClr val="F9ADB1"/>
    <a:srgbClr val="F4823B"/>
    <a:srgbClr val="FFFFFF"/>
    <a:srgbClr val="B2CF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75" d="100"/>
          <a:sy n="75" d="100"/>
        </p:scale>
        <p:origin x="902" y="269"/>
      </p:cViewPr>
      <p:guideLst>
        <p:guide orient="horz" pos="2160"/>
        <p:guide pos="3840"/>
      </p:guideLst>
    </p:cSldViewPr>
  </p:slideViewPr>
  <p:notesTextViewPr>
    <p:cViewPr>
      <p:scale>
        <a:sx n="1" d="1"/>
        <a:sy n="1" d="1"/>
      </p:scale>
      <p:origin x="0" y="0"/>
    </p:cViewPr>
  </p:notesTextViewPr>
  <p:notesViewPr>
    <p:cSldViewPr snapToGrid="0">
      <p:cViewPr varScale="1">
        <p:scale>
          <a:sx n="54" d="100"/>
          <a:sy n="54" d="100"/>
        </p:scale>
        <p:origin x="2640"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slideMaster" Target="slideMasters/slideMaster1.xml"/><Relationship Id="rId39" Type="http://schemas.openxmlformats.org/officeDocument/2006/relationships/slide" Target="slides/slide13.xml"/><Relationship Id="rId21" Type="http://schemas.openxmlformats.org/officeDocument/2006/relationships/customXml" Target="../customXml/item21.xml"/><Relationship Id="rId34" Type="http://schemas.openxmlformats.org/officeDocument/2006/relationships/slide" Target="slides/slide8.xml"/><Relationship Id="rId42" Type="http://schemas.openxmlformats.org/officeDocument/2006/relationships/slide" Target="slides/slide16.xml"/><Relationship Id="rId47" Type="http://schemas.openxmlformats.org/officeDocument/2006/relationships/slide" Target="slides/slide21.xml"/><Relationship Id="rId50" Type="http://schemas.openxmlformats.org/officeDocument/2006/relationships/slide" Target="slides/slide24.xml"/><Relationship Id="rId55" Type="http://schemas.openxmlformats.org/officeDocument/2006/relationships/presProps" Target="presProps.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slide" Target="slides/slide7.xml"/><Relationship Id="rId38" Type="http://schemas.openxmlformats.org/officeDocument/2006/relationships/slide" Target="slides/slide12.xml"/><Relationship Id="rId46"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customXml" Target="../customXml/item20.xml"/><Relationship Id="rId29" Type="http://schemas.openxmlformats.org/officeDocument/2006/relationships/slide" Target="slides/slide3.xml"/><Relationship Id="rId41" Type="http://schemas.openxmlformats.org/officeDocument/2006/relationships/slide" Target="slides/slide15.xml"/><Relationship Id="rId54"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slide" Target="slides/slide6.xml"/><Relationship Id="rId37" Type="http://schemas.openxmlformats.org/officeDocument/2006/relationships/slide" Target="slides/slide11.xml"/><Relationship Id="rId40" Type="http://schemas.openxmlformats.org/officeDocument/2006/relationships/slide" Target="slides/slide14.xml"/><Relationship Id="rId45" Type="http://schemas.openxmlformats.org/officeDocument/2006/relationships/slide" Target="slides/slide19.xml"/><Relationship Id="rId53" Type="http://schemas.openxmlformats.org/officeDocument/2006/relationships/tags" Target="tags/tag1.xml"/><Relationship Id="rId58"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slide" Target="slides/slide2.xml"/><Relationship Id="rId36" Type="http://schemas.openxmlformats.org/officeDocument/2006/relationships/slide" Target="slides/slide10.xml"/><Relationship Id="rId49" Type="http://schemas.openxmlformats.org/officeDocument/2006/relationships/slide" Target="slides/slide23.xml"/><Relationship Id="rId57" Type="http://schemas.openxmlformats.org/officeDocument/2006/relationships/theme" Target="theme/theme1.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slide" Target="slides/slide5.xml"/><Relationship Id="rId44" Type="http://schemas.openxmlformats.org/officeDocument/2006/relationships/slide" Target="slides/slide18.xml"/><Relationship Id="rId52"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slide" Target="slides/slide1.xml"/><Relationship Id="rId30" Type="http://schemas.openxmlformats.org/officeDocument/2006/relationships/slide" Target="slides/slide4.xml"/><Relationship Id="rId35" Type="http://schemas.openxmlformats.org/officeDocument/2006/relationships/slide" Target="slides/slide9.xml"/><Relationship Id="rId43" Type="http://schemas.openxmlformats.org/officeDocument/2006/relationships/slide" Target="slides/slide17.xml"/><Relationship Id="rId48" Type="http://schemas.openxmlformats.org/officeDocument/2006/relationships/slide" Target="slides/slide22.xml"/><Relationship Id="rId56" Type="http://schemas.openxmlformats.org/officeDocument/2006/relationships/viewProps" Target="viewProps.xml"/><Relationship Id="rId8" Type="http://schemas.openxmlformats.org/officeDocument/2006/relationships/customXml" Target="../customXml/item8.xml"/><Relationship Id="rId51" Type="http://schemas.openxmlformats.org/officeDocument/2006/relationships/slide" Target="slides/slide25.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076BA4-CC61-4E52-9DF4-9D13B9A73144}" type="datetimeFigureOut">
              <a:rPr lang="fr-FR" smtClean="0"/>
              <a:t>07/06/2016</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FEDF2D-88EC-41AB-B9EC-0C1B59EC40A3}" type="slidenum">
              <a:rPr lang="fr-FR" smtClean="0"/>
              <a:t>‹N°›</a:t>
            </a:fld>
            <a:endParaRPr lang="fr-FR" dirty="0"/>
          </a:p>
        </p:txBody>
      </p:sp>
    </p:spTree>
    <p:extLst>
      <p:ext uri="{BB962C8B-B14F-4D97-AF65-F5344CB8AC3E}">
        <p14:creationId xmlns:p14="http://schemas.microsoft.com/office/powerpoint/2010/main" val="4162739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1</a:t>
            </a:fld>
            <a:endParaRPr lang="fr-FR" dirty="0"/>
          </a:p>
        </p:txBody>
      </p:sp>
    </p:spTree>
    <p:extLst>
      <p:ext uri="{BB962C8B-B14F-4D97-AF65-F5344CB8AC3E}">
        <p14:creationId xmlns:p14="http://schemas.microsoft.com/office/powerpoint/2010/main" val="2970688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10</a:t>
            </a:fld>
            <a:endParaRPr lang="fr-FR" dirty="0"/>
          </a:p>
        </p:txBody>
      </p:sp>
    </p:spTree>
    <p:extLst>
      <p:ext uri="{BB962C8B-B14F-4D97-AF65-F5344CB8AC3E}">
        <p14:creationId xmlns:p14="http://schemas.microsoft.com/office/powerpoint/2010/main" val="3603576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11</a:t>
            </a:fld>
            <a:endParaRPr lang="fr-FR" dirty="0"/>
          </a:p>
        </p:txBody>
      </p:sp>
    </p:spTree>
    <p:extLst>
      <p:ext uri="{BB962C8B-B14F-4D97-AF65-F5344CB8AC3E}">
        <p14:creationId xmlns:p14="http://schemas.microsoft.com/office/powerpoint/2010/main" val="3553155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12</a:t>
            </a:fld>
            <a:endParaRPr lang="fr-FR" dirty="0"/>
          </a:p>
        </p:txBody>
      </p:sp>
    </p:spTree>
    <p:extLst>
      <p:ext uri="{BB962C8B-B14F-4D97-AF65-F5344CB8AC3E}">
        <p14:creationId xmlns:p14="http://schemas.microsoft.com/office/powerpoint/2010/main" val="1221877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13</a:t>
            </a:fld>
            <a:endParaRPr lang="fr-FR" dirty="0"/>
          </a:p>
        </p:txBody>
      </p:sp>
    </p:spTree>
    <p:extLst>
      <p:ext uri="{BB962C8B-B14F-4D97-AF65-F5344CB8AC3E}">
        <p14:creationId xmlns:p14="http://schemas.microsoft.com/office/powerpoint/2010/main" val="1376894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14</a:t>
            </a:fld>
            <a:endParaRPr lang="fr-FR" dirty="0"/>
          </a:p>
        </p:txBody>
      </p:sp>
    </p:spTree>
    <p:extLst>
      <p:ext uri="{BB962C8B-B14F-4D97-AF65-F5344CB8AC3E}">
        <p14:creationId xmlns:p14="http://schemas.microsoft.com/office/powerpoint/2010/main" val="27864523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15</a:t>
            </a:fld>
            <a:endParaRPr lang="fr-FR" dirty="0"/>
          </a:p>
        </p:txBody>
      </p:sp>
    </p:spTree>
    <p:extLst>
      <p:ext uri="{BB962C8B-B14F-4D97-AF65-F5344CB8AC3E}">
        <p14:creationId xmlns:p14="http://schemas.microsoft.com/office/powerpoint/2010/main" val="5386515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16</a:t>
            </a:fld>
            <a:endParaRPr lang="fr-FR" dirty="0"/>
          </a:p>
        </p:txBody>
      </p:sp>
    </p:spTree>
    <p:extLst>
      <p:ext uri="{BB962C8B-B14F-4D97-AF65-F5344CB8AC3E}">
        <p14:creationId xmlns:p14="http://schemas.microsoft.com/office/powerpoint/2010/main" val="27957593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17</a:t>
            </a:fld>
            <a:endParaRPr lang="fr-FR" dirty="0"/>
          </a:p>
        </p:txBody>
      </p:sp>
    </p:spTree>
    <p:extLst>
      <p:ext uri="{BB962C8B-B14F-4D97-AF65-F5344CB8AC3E}">
        <p14:creationId xmlns:p14="http://schemas.microsoft.com/office/powerpoint/2010/main" val="9895773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18</a:t>
            </a:fld>
            <a:endParaRPr lang="fr-FR" dirty="0"/>
          </a:p>
        </p:txBody>
      </p:sp>
    </p:spTree>
    <p:extLst>
      <p:ext uri="{BB962C8B-B14F-4D97-AF65-F5344CB8AC3E}">
        <p14:creationId xmlns:p14="http://schemas.microsoft.com/office/powerpoint/2010/main" val="3292463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19</a:t>
            </a:fld>
            <a:endParaRPr lang="fr-FR" dirty="0"/>
          </a:p>
        </p:txBody>
      </p:sp>
    </p:spTree>
    <p:extLst>
      <p:ext uri="{BB962C8B-B14F-4D97-AF65-F5344CB8AC3E}">
        <p14:creationId xmlns:p14="http://schemas.microsoft.com/office/powerpoint/2010/main" val="389464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2</a:t>
            </a:fld>
            <a:endParaRPr lang="fr-FR" dirty="0"/>
          </a:p>
        </p:txBody>
      </p:sp>
    </p:spTree>
    <p:extLst>
      <p:ext uri="{BB962C8B-B14F-4D97-AF65-F5344CB8AC3E}">
        <p14:creationId xmlns:p14="http://schemas.microsoft.com/office/powerpoint/2010/main" val="11048715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20</a:t>
            </a:fld>
            <a:endParaRPr lang="fr-FR" dirty="0"/>
          </a:p>
        </p:txBody>
      </p:sp>
    </p:spTree>
    <p:extLst>
      <p:ext uri="{BB962C8B-B14F-4D97-AF65-F5344CB8AC3E}">
        <p14:creationId xmlns:p14="http://schemas.microsoft.com/office/powerpoint/2010/main" val="41309850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21</a:t>
            </a:fld>
            <a:endParaRPr lang="fr-FR" dirty="0"/>
          </a:p>
        </p:txBody>
      </p:sp>
    </p:spTree>
    <p:extLst>
      <p:ext uri="{BB962C8B-B14F-4D97-AF65-F5344CB8AC3E}">
        <p14:creationId xmlns:p14="http://schemas.microsoft.com/office/powerpoint/2010/main" val="29159653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22</a:t>
            </a:fld>
            <a:endParaRPr lang="fr-FR" dirty="0"/>
          </a:p>
        </p:txBody>
      </p:sp>
    </p:spTree>
    <p:extLst>
      <p:ext uri="{BB962C8B-B14F-4D97-AF65-F5344CB8AC3E}">
        <p14:creationId xmlns:p14="http://schemas.microsoft.com/office/powerpoint/2010/main" val="18120133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23</a:t>
            </a:fld>
            <a:endParaRPr lang="fr-FR" dirty="0"/>
          </a:p>
        </p:txBody>
      </p:sp>
    </p:spTree>
    <p:extLst>
      <p:ext uri="{BB962C8B-B14F-4D97-AF65-F5344CB8AC3E}">
        <p14:creationId xmlns:p14="http://schemas.microsoft.com/office/powerpoint/2010/main" val="17125821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24</a:t>
            </a:fld>
            <a:endParaRPr lang="fr-FR" dirty="0"/>
          </a:p>
        </p:txBody>
      </p:sp>
    </p:spTree>
    <p:extLst>
      <p:ext uri="{BB962C8B-B14F-4D97-AF65-F5344CB8AC3E}">
        <p14:creationId xmlns:p14="http://schemas.microsoft.com/office/powerpoint/2010/main" val="5651450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25</a:t>
            </a:fld>
            <a:endParaRPr lang="fr-FR" dirty="0"/>
          </a:p>
        </p:txBody>
      </p:sp>
    </p:spTree>
    <p:extLst>
      <p:ext uri="{BB962C8B-B14F-4D97-AF65-F5344CB8AC3E}">
        <p14:creationId xmlns:p14="http://schemas.microsoft.com/office/powerpoint/2010/main" val="1918876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3</a:t>
            </a:fld>
            <a:endParaRPr lang="fr-FR" dirty="0"/>
          </a:p>
        </p:txBody>
      </p:sp>
    </p:spTree>
    <p:extLst>
      <p:ext uri="{BB962C8B-B14F-4D97-AF65-F5344CB8AC3E}">
        <p14:creationId xmlns:p14="http://schemas.microsoft.com/office/powerpoint/2010/main" val="1997509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4</a:t>
            </a:fld>
            <a:endParaRPr lang="fr-FR" dirty="0"/>
          </a:p>
        </p:txBody>
      </p:sp>
    </p:spTree>
    <p:extLst>
      <p:ext uri="{BB962C8B-B14F-4D97-AF65-F5344CB8AC3E}">
        <p14:creationId xmlns:p14="http://schemas.microsoft.com/office/powerpoint/2010/main" val="36160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5</a:t>
            </a:fld>
            <a:endParaRPr lang="fr-FR" dirty="0"/>
          </a:p>
        </p:txBody>
      </p:sp>
    </p:spTree>
    <p:extLst>
      <p:ext uri="{BB962C8B-B14F-4D97-AF65-F5344CB8AC3E}">
        <p14:creationId xmlns:p14="http://schemas.microsoft.com/office/powerpoint/2010/main" val="1620686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6</a:t>
            </a:fld>
            <a:endParaRPr lang="fr-FR" dirty="0"/>
          </a:p>
        </p:txBody>
      </p:sp>
    </p:spTree>
    <p:extLst>
      <p:ext uri="{BB962C8B-B14F-4D97-AF65-F5344CB8AC3E}">
        <p14:creationId xmlns:p14="http://schemas.microsoft.com/office/powerpoint/2010/main" val="4270334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7</a:t>
            </a:fld>
            <a:endParaRPr lang="fr-FR" dirty="0"/>
          </a:p>
        </p:txBody>
      </p:sp>
    </p:spTree>
    <p:extLst>
      <p:ext uri="{BB962C8B-B14F-4D97-AF65-F5344CB8AC3E}">
        <p14:creationId xmlns:p14="http://schemas.microsoft.com/office/powerpoint/2010/main" val="2374696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8</a:t>
            </a:fld>
            <a:endParaRPr lang="fr-FR" dirty="0"/>
          </a:p>
        </p:txBody>
      </p:sp>
    </p:spTree>
    <p:extLst>
      <p:ext uri="{BB962C8B-B14F-4D97-AF65-F5344CB8AC3E}">
        <p14:creationId xmlns:p14="http://schemas.microsoft.com/office/powerpoint/2010/main" val="3527268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9</a:t>
            </a:fld>
            <a:endParaRPr lang="fr-FR" dirty="0"/>
          </a:p>
        </p:txBody>
      </p:sp>
    </p:spTree>
    <p:extLst>
      <p:ext uri="{BB962C8B-B14F-4D97-AF65-F5344CB8AC3E}">
        <p14:creationId xmlns:p14="http://schemas.microsoft.com/office/powerpoint/2010/main" val="31345104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1524000" y="1124530"/>
            <a:ext cx="9144000" cy="2387600"/>
          </a:xfrm>
        </p:spPr>
        <p:txBody>
          <a:bodyPr anchor="b">
            <a:normAutofit/>
          </a:bodyPr>
          <a:lstStyle>
            <a:lvl1pPr algn="ctr">
              <a:defRPr sz="6000"/>
            </a:lvl1pPr>
          </a:lstStyle>
          <a:p>
            <a:r>
              <a:rPr lang="fr-FR"/>
              <a:t>Modifiez le style du titre</a:t>
            </a:r>
            <a:endParaRPr lang="en-US" dirty="0"/>
          </a:p>
        </p:txBody>
      </p:sp>
      <p:sp>
        <p:nvSpPr>
          <p:cNvPr id="3" name="Subtitle 2"/>
          <p:cNvSpPr>
            <a:spLocks noGrp="1"/>
          </p:cNvSpPr>
          <p:nvPr>
            <p:ph type="subTitle" idx="1"/>
            <p:custDataLst>
              <p:tags r:id="rId2"/>
            </p:custDataLst>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custDataLst>
              <p:tags r:id="rId3"/>
            </p:custDataLst>
          </p:nvPr>
        </p:nvSpPr>
        <p:spPr/>
        <p:txBody>
          <a:bodyPr/>
          <a:lstStyle/>
          <a:p>
            <a:fld id="{BF1D37B8-B677-4826-901C-DF020591D9E0}" type="datetimeFigureOut">
              <a:rPr lang="fr-FR" smtClean="0"/>
              <a:t>07/06/2016</a:t>
            </a:fld>
            <a:endParaRPr lang="fr-FR" dirty="0"/>
          </a:p>
        </p:txBody>
      </p:sp>
      <p:sp>
        <p:nvSpPr>
          <p:cNvPr id="5" name="Footer Placeholder 4"/>
          <p:cNvSpPr>
            <a:spLocks noGrp="1"/>
          </p:cNvSpPr>
          <p:nvPr>
            <p:ph type="ftr" sz="quarter" idx="11"/>
            <p:custDataLst>
              <p:tags r:id="rId4"/>
            </p:custDataLst>
          </p:nvPr>
        </p:nvSpPr>
        <p:spPr/>
        <p:txBody>
          <a:bodyPr/>
          <a:lstStyle/>
          <a:p>
            <a:endParaRPr lang="fr-FR" dirty="0"/>
          </a:p>
        </p:txBody>
      </p:sp>
      <p:sp>
        <p:nvSpPr>
          <p:cNvPr id="6" name="Slide Number Placeholder 5"/>
          <p:cNvSpPr>
            <a:spLocks noGrp="1"/>
          </p:cNvSpPr>
          <p:nvPr>
            <p:ph type="sldNum" sz="quarter" idx="12"/>
            <p:custDataLst>
              <p:tags r:id="rId5"/>
            </p:custDataLst>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2836844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F1D37B8-B677-4826-901C-DF020591D9E0}" type="datetimeFigureOut">
              <a:rPr lang="fr-FR" smtClean="0"/>
              <a:t>07/06/2016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3396201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BF1D37B8-B677-4826-901C-DF020591D9E0}" type="datetimeFigureOut">
              <a:rPr lang="fr-FR" smtClean="0"/>
              <a:t>07/06/2016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2986703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F1D37B8-B677-4826-901C-DF020591D9E0}" type="datetimeFigureOut">
              <a:rPr lang="fr-FR" smtClean="0"/>
              <a:t>07/06/2016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2271475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fr-FR"/>
              <a:t>Modifiez le style du titre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F1D37B8-B677-4826-901C-DF020591D9E0}" type="datetimeFigureOut">
              <a:rPr lang="fr-FR" smtClean="0"/>
              <a:t>07/06/2016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2641707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F1D37B8-B677-4826-901C-DF020591D9E0}" type="datetimeFigureOut">
              <a:rPr lang="fr-FR" smtClean="0"/>
              <a:t>07/06/2016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3933644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845127" y="2507550"/>
            <a:ext cx="5156200"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172200" y="2507550"/>
            <a:ext cx="5181601"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BF1D37B8-B677-4826-901C-DF020591D9E0}" type="datetimeFigureOut">
              <a:rPr lang="fr-FR" smtClean="0"/>
              <a:t>07/06/2016</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7DCF6EDD-9295-40BE-9E76-19EFA79C8EA7}" type="slidenum">
              <a:rPr lang="fr-FR" smtClean="0"/>
              <a:t>‹N°›</a:t>
            </a:fld>
            <a:endParaRPr lang="fr-FR" dirty="0"/>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1177992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F1D37B8-B677-4826-901C-DF020591D9E0}" type="datetimeFigureOut">
              <a:rPr lang="fr-FR" smtClean="0"/>
              <a:t>07/06/2016</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7DCF6EDD-9295-40BE-9E76-19EFA79C8EA7}" type="slidenum">
              <a:rPr lang="fr-FR" smtClean="0"/>
              <a:t>‹N°›</a:t>
            </a:fld>
            <a:endParaRPr lang="fr-FR" dirty="0"/>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2014997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1D37B8-B677-4826-901C-DF020591D9E0}" type="datetimeFigureOut">
              <a:rPr lang="fr-FR" smtClean="0"/>
              <a:t>07/06/2016</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1688177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fr-FR"/>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F1D37B8-B677-4826-901C-DF020591D9E0}" type="datetimeFigureOut">
              <a:rPr lang="fr-FR" smtClean="0"/>
              <a:t>07/06/2016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936690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F1D37B8-B677-4826-901C-DF020591D9E0}" type="datetimeFigureOut">
              <a:rPr lang="fr-FR" smtClean="0"/>
              <a:t>07/06/2016</a:t>
            </a:fld>
            <a:endParaRPr lang="fr-FR"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3049084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a:xfrm>
            <a:off x="845127" y="365760"/>
            <a:ext cx="10515600" cy="132556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custDataLst>
              <p:tags r:id="rId14"/>
            </p:custDataLst>
          </p:nvPr>
        </p:nvSpPr>
        <p:spPr>
          <a:xfrm>
            <a:off x="845127" y="1828800"/>
            <a:ext cx="10515600" cy="4351337"/>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custDataLst>
              <p:tags r:id="rId15"/>
            </p:custDataLst>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BF1D37B8-B677-4826-901C-DF020591D9E0}" type="datetimeFigureOut">
              <a:rPr lang="fr-FR" smtClean="0"/>
              <a:t>07/06/2016</a:t>
            </a:fld>
            <a:endParaRPr lang="fr-FR" dirty="0"/>
          </a:p>
        </p:txBody>
      </p:sp>
      <p:sp>
        <p:nvSpPr>
          <p:cNvPr id="5" name="Footer Placeholder 4"/>
          <p:cNvSpPr>
            <a:spLocks noGrp="1"/>
          </p:cNvSpPr>
          <p:nvPr>
            <p:ph type="ftr" sz="quarter" idx="3"/>
            <p:custDataLst>
              <p:tags r:id="rId16"/>
            </p:custDataLst>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fr-FR" dirty="0"/>
          </a:p>
        </p:txBody>
      </p:sp>
      <p:sp>
        <p:nvSpPr>
          <p:cNvPr id="6" name="Slide Number Placeholder 5"/>
          <p:cNvSpPr>
            <a:spLocks noGrp="1"/>
          </p:cNvSpPr>
          <p:nvPr>
            <p:ph type="sldNum" sz="quarter" idx="4"/>
            <p:custDataLst>
              <p:tags r:id="rId17"/>
            </p:custDataLst>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7DCF6EDD-9295-40BE-9E76-19EFA79C8EA7}" type="slidenum">
              <a:rPr lang="fr-FR" smtClean="0"/>
              <a:t>‹N°›</a:t>
            </a:fld>
            <a:endParaRPr lang="fr-FR" dirty="0"/>
          </a:p>
        </p:txBody>
      </p:sp>
    </p:spTree>
    <p:extLst>
      <p:ext uri="{BB962C8B-B14F-4D97-AF65-F5344CB8AC3E}">
        <p14:creationId xmlns:p14="http://schemas.microsoft.com/office/powerpoint/2010/main" val="2099225994"/>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2.png"/><Relationship Id="rId2" Type="http://schemas.openxmlformats.org/officeDocument/2006/relationships/tags" Target="../tags/tag12.xml"/><Relationship Id="rId1" Type="http://schemas.openxmlformats.org/officeDocument/2006/relationships/customXml" Target="../../customXml/item17.xml"/><Relationship Id="rId6" Type="http://schemas.openxmlformats.org/officeDocument/2006/relationships/image" Target="../media/image1.jpe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52.xml"/><Relationship Id="rId7" Type="http://schemas.openxmlformats.org/officeDocument/2006/relationships/image" Target="../media/image2.png"/><Relationship Id="rId2" Type="http://schemas.openxmlformats.org/officeDocument/2006/relationships/tags" Target="../tags/tag51.xml"/><Relationship Id="rId1" Type="http://schemas.openxmlformats.org/officeDocument/2006/relationships/customXml" Target="../../customXml/item10.xml"/><Relationship Id="rId6" Type="http://schemas.openxmlformats.org/officeDocument/2006/relationships/notesSlide" Target="../notesSlides/notesSlide10.xml"/><Relationship Id="rId5" Type="http://schemas.openxmlformats.org/officeDocument/2006/relationships/slideLayout" Target="../slideLayouts/slideLayout1.xml"/><Relationship Id="rId4" Type="http://schemas.openxmlformats.org/officeDocument/2006/relationships/tags" Target="../tags/tag53.xml"/><Relationship Id="rId9" Type="http://schemas.openxmlformats.org/officeDocument/2006/relationships/image" Target="../media/image7.png"/></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55.xml"/><Relationship Id="rId7" Type="http://schemas.openxmlformats.org/officeDocument/2006/relationships/notesSlide" Target="../notesSlides/notesSlide11.xml"/><Relationship Id="rId2" Type="http://schemas.openxmlformats.org/officeDocument/2006/relationships/tags" Target="../tags/tag54.xml"/><Relationship Id="rId1" Type="http://schemas.openxmlformats.org/officeDocument/2006/relationships/customXml" Target="../../customXml/item6.xml"/><Relationship Id="rId6" Type="http://schemas.openxmlformats.org/officeDocument/2006/relationships/slideLayout" Target="../slideLayouts/slideLayout1.xml"/><Relationship Id="rId5" Type="http://schemas.openxmlformats.org/officeDocument/2006/relationships/tags" Target="../tags/tag57.xml"/><Relationship Id="rId4" Type="http://schemas.openxmlformats.org/officeDocument/2006/relationships/tags" Target="../tags/tag56.xml"/><Relationship Id="rId9"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59.xml"/><Relationship Id="rId7" Type="http://schemas.openxmlformats.org/officeDocument/2006/relationships/notesSlide" Target="../notesSlides/notesSlide12.xml"/><Relationship Id="rId2" Type="http://schemas.openxmlformats.org/officeDocument/2006/relationships/tags" Target="../tags/tag58.xml"/><Relationship Id="rId1" Type="http://schemas.openxmlformats.org/officeDocument/2006/relationships/customXml" Target="../../customXml/item23.xml"/><Relationship Id="rId6" Type="http://schemas.openxmlformats.org/officeDocument/2006/relationships/slideLayout" Target="../slideLayouts/slideLayout1.xml"/><Relationship Id="rId5" Type="http://schemas.openxmlformats.org/officeDocument/2006/relationships/tags" Target="../tags/tag61.xml"/><Relationship Id="rId10" Type="http://schemas.openxmlformats.org/officeDocument/2006/relationships/image" Target="../media/image3.png"/><Relationship Id="rId4" Type="http://schemas.openxmlformats.org/officeDocument/2006/relationships/tags" Target="../tags/tag60.xml"/><Relationship Id="rId9" Type="http://schemas.openxmlformats.org/officeDocument/2006/relationships/image" Target="../media/image9.png"/></Relationships>
</file>

<file path=ppt/slides/_rels/slide1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63.xml"/><Relationship Id="rId7" Type="http://schemas.openxmlformats.org/officeDocument/2006/relationships/image" Target="../media/image2.png"/><Relationship Id="rId2" Type="http://schemas.openxmlformats.org/officeDocument/2006/relationships/tags" Target="../tags/tag62.xml"/><Relationship Id="rId1" Type="http://schemas.openxmlformats.org/officeDocument/2006/relationships/customXml" Target="../../customXml/item20.xml"/><Relationship Id="rId6" Type="http://schemas.openxmlformats.org/officeDocument/2006/relationships/notesSlide" Target="../notesSlides/notesSlide13.xml"/><Relationship Id="rId5" Type="http://schemas.openxmlformats.org/officeDocument/2006/relationships/slideLayout" Target="../slideLayouts/slideLayout1.xml"/><Relationship Id="rId4" Type="http://schemas.openxmlformats.org/officeDocument/2006/relationships/tags" Target="../tags/tag64.xml"/></Relationships>
</file>

<file path=ppt/slides/_rels/slide1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66.xml"/><Relationship Id="rId7" Type="http://schemas.openxmlformats.org/officeDocument/2006/relationships/image" Target="../media/image2.png"/><Relationship Id="rId2" Type="http://schemas.openxmlformats.org/officeDocument/2006/relationships/tags" Target="../tags/tag65.xml"/><Relationship Id="rId1" Type="http://schemas.openxmlformats.org/officeDocument/2006/relationships/customXml" Target="../../customXml/item7.xml"/><Relationship Id="rId6" Type="http://schemas.openxmlformats.org/officeDocument/2006/relationships/notesSlide" Target="../notesSlides/notesSlide14.xml"/><Relationship Id="rId5" Type="http://schemas.openxmlformats.org/officeDocument/2006/relationships/slideLayout" Target="../slideLayouts/slideLayout1.xml"/><Relationship Id="rId4" Type="http://schemas.openxmlformats.org/officeDocument/2006/relationships/tags" Target="../tags/tag67.xml"/></Relationships>
</file>

<file path=ppt/slides/_rels/slide1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69.xml"/><Relationship Id="rId7" Type="http://schemas.openxmlformats.org/officeDocument/2006/relationships/image" Target="../media/image2.png"/><Relationship Id="rId2" Type="http://schemas.openxmlformats.org/officeDocument/2006/relationships/tags" Target="../tags/tag68.xml"/><Relationship Id="rId1" Type="http://schemas.openxmlformats.org/officeDocument/2006/relationships/customXml" Target="../../customXml/item15.xml"/><Relationship Id="rId6" Type="http://schemas.openxmlformats.org/officeDocument/2006/relationships/notesSlide" Target="../notesSlides/notesSlide15.xml"/><Relationship Id="rId5" Type="http://schemas.openxmlformats.org/officeDocument/2006/relationships/slideLayout" Target="../slideLayouts/slideLayout1.xml"/><Relationship Id="rId4" Type="http://schemas.openxmlformats.org/officeDocument/2006/relationships/tags" Target="../tags/tag70.xml"/></Relationships>
</file>

<file path=ppt/slides/_rels/slide1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72.xml"/><Relationship Id="rId7" Type="http://schemas.openxmlformats.org/officeDocument/2006/relationships/notesSlide" Target="../notesSlides/notesSlide16.xml"/><Relationship Id="rId2" Type="http://schemas.openxmlformats.org/officeDocument/2006/relationships/tags" Target="../tags/tag71.xml"/><Relationship Id="rId1" Type="http://schemas.openxmlformats.org/officeDocument/2006/relationships/customXml" Target="../../customXml/item14.xml"/><Relationship Id="rId6" Type="http://schemas.openxmlformats.org/officeDocument/2006/relationships/slideLayout" Target="../slideLayouts/slideLayout1.xml"/><Relationship Id="rId5" Type="http://schemas.openxmlformats.org/officeDocument/2006/relationships/tags" Target="../tags/tag74.xml"/><Relationship Id="rId4" Type="http://schemas.openxmlformats.org/officeDocument/2006/relationships/tags" Target="../tags/tag73.xml"/><Relationship Id="rId9" Type="http://schemas.openxmlformats.org/officeDocument/2006/relationships/image" Target="../media/image2.png"/></Relationships>
</file>

<file path=ppt/slides/_rels/slide1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76.xml"/><Relationship Id="rId7" Type="http://schemas.openxmlformats.org/officeDocument/2006/relationships/notesSlide" Target="../notesSlides/notesSlide17.xml"/><Relationship Id="rId2" Type="http://schemas.openxmlformats.org/officeDocument/2006/relationships/tags" Target="../tags/tag75.xml"/><Relationship Id="rId1" Type="http://schemas.openxmlformats.org/officeDocument/2006/relationships/customXml" Target="../../customXml/item19.xml"/><Relationship Id="rId6" Type="http://schemas.openxmlformats.org/officeDocument/2006/relationships/slideLayout" Target="../slideLayouts/slideLayout1.xml"/><Relationship Id="rId5" Type="http://schemas.openxmlformats.org/officeDocument/2006/relationships/tags" Target="../tags/tag78.xml"/><Relationship Id="rId10" Type="http://schemas.openxmlformats.org/officeDocument/2006/relationships/image" Target="../media/image10.png"/><Relationship Id="rId4" Type="http://schemas.openxmlformats.org/officeDocument/2006/relationships/tags" Target="../tags/tag77.xml"/><Relationship Id="rId9" Type="http://schemas.openxmlformats.org/officeDocument/2006/relationships/image" Target="../media/image2.png"/></Relationships>
</file>

<file path=ppt/slides/_rels/slide1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80.xml"/><Relationship Id="rId7" Type="http://schemas.openxmlformats.org/officeDocument/2006/relationships/image" Target="../media/image2.png"/><Relationship Id="rId2" Type="http://schemas.openxmlformats.org/officeDocument/2006/relationships/tags" Target="../tags/tag79.xml"/><Relationship Id="rId1" Type="http://schemas.openxmlformats.org/officeDocument/2006/relationships/customXml" Target="../../customXml/item12.xml"/><Relationship Id="rId6" Type="http://schemas.openxmlformats.org/officeDocument/2006/relationships/notesSlide" Target="../notesSlides/notesSlide18.xml"/><Relationship Id="rId5" Type="http://schemas.openxmlformats.org/officeDocument/2006/relationships/slideLayout" Target="../slideLayouts/slideLayout1.xml"/><Relationship Id="rId4" Type="http://schemas.openxmlformats.org/officeDocument/2006/relationships/tags" Target="../tags/tag81.xml"/></Relationships>
</file>

<file path=ppt/slides/_rels/slide1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83.xml"/><Relationship Id="rId7" Type="http://schemas.openxmlformats.org/officeDocument/2006/relationships/image" Target="../media/image2.png"/><Relationship Id="rId2" Type="http://schemas.openxmlformats.org/officeDocument/2006/relationships/tags" Target="../tags/tag82.xml"/><Relationship Id="rId1" Type="http://schemas.openxmlformats.org/officeDocument/2006/relationships/customXml" Target="../../customXml/item2.xml"/><Relationship Id="rId6" Type="http://schemas.openxmlformats.org/officeDocument/2006/relationships/notesSlide" Target="../notesSlides/notesSlide19.xml"/><Relationship Id="rId5" Type="http://schemas.openxmlformats.org/officeDocument/2006/relationships/slideLayout" Target="../slideLayouts/slideLayout1.xml"/><Relationship Id="rId4" Type="http://schemas.openxmlformats.org/officeDocument/2006/relationships/tags" Target="../tags/tag84.xml"/></Relationships>
</file>

<file path=ppt/slides/_rels/slide2.xml.rels><?xml version="1.0" encoding="UTF-8" standalone="yes"?>
<Relationships xmlns="http://schemas.openxmlformats.org/package/2006/relationships"><Relationship Id="rId8" Type="http://schemas.openxmlformats.org/officeDocument/2006/relationships/tags" Target="../tags/tag20.xml"/><Relationship Id="rId13" Type="http://schemas.openxmlformats.org/officeDocument/2006/relationships/image" Target="../media/image2.png"/><Relationship Id="rId3" Type="http://schemas.openxmlformats.org/officeDocument/2006/relationships/tags" Target="../tags/tag15.xml"/><Relationship Id="rId7" Type="http://schemas.openxmlformats.org/officeDocument/2006/relationships/tags" Target="../tags/tag19.xml"/><Relationship Id="rId12" Type="http://schemas.openxmlformats.org/officeDocument/2006/relationships/image" Target="../media/image3.png"/><Relationship Id="rId2" Type="http://schemas.openxmlformats.org/officeDocument/2006/relationships/tags" Target="../tags/tag14.xml"/><Relationship Id="rId1" Type="http://schemas.openxmlformats.org/officeDocument/2006/relationships/customXml" Target="../../customXml/item18.xml"/><Relationship Id="rId6" Type="http://schemas.openxmlformats.org/officeDocument/2006/relationships/tags" Target="../tags/tag18.xml"/><Relationship Id="rId11" Type="http://schemas.openxmlformats.org/officeDocument/2006/relationships/notesSlide" Target="../notesSlides/notesSlide2.xml"/><Relationship Id="rId5" Type="http://schemas.openxmlformats.org/officeDocument/2006/relationships/tags" Target="../tags/tag17.xml"/><Relationship Id="rId10" Type="http://schemas.openxmlformats.org/officeDocument/2006/relationships/slideLayout" Target="../slideLayouts/slideLayout1.xml"/><Relationship Id="rId4" Type="http://schemas.openxmlformats.org/officeDocument/2006/relationships/tags" Target="../tags/tag16.xml"/><Relationship Id="rId9" Type="http://schemas.openxmlformats.org/officeDocument/2006/relationships/tags" Target="../tags/tag21.xml"/></Relationships>
</file>

<file path=ppt/slides/_rels/slide2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86.xml"/><Relationship Id="rId7" Type="http://schemas.openxmlformats.org/officeDocument/2006/relationships/image" Target="../media/image2.png"/><Relationship Id="rId2" Type="http://schemas.openxmlformats.org/officeDocument/2006/relationships/tags" Target="../tags/tag85.xml"/><Relationship Id="rId1" Type="http://schemas.openxmlformats.org/officeDocument/2006/relationships/customXml" Target="../../customXml/item21.xml"/><Relationship Id="rId6" Type="http://schemas.openxmlformats.org/officeDocument/2006/relationships/notesSlide" Target="../notesSlides/notesSlide20.xml"/><Relationship Id="rId5" Type="http://schemas.openxmlformats.org/officeDocument/2006/relationships/slideLayout" Target="../slideLayouts/slideLayout1.xml"/><Relationship Id="rId4" Type="http://schemas.openxmlformats.org/officeDocument/2006/relationships/tags" Target="../tags/tag87.xml"/></Relationships>
</file>

<file path=ppt/slides/_rels/slide2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89.xml"/><Relationship Id="rId7" Type="http://schemas.openxmlformats.org/officeDocument/2006/relationships/image" Target="../media/image2.png"/><Relationship Id="rId2" Type="http://schemas.openxmlformats.org/officeDocument/2006/relationships/tags" Target="../tags/tag88.xml"/><Relationship Id="rId1" Type="http://schemas.openxmlformats.org/officeDocument/2006/relationships/customXml" Target="../../customXml/item4.xml"/><Relationship Id="rId6" Type="http://schemas.openxmlformats.org/officeDocument/2006/relationships/notesSlide" Target="../notesSlides/notesSlide21.xml"/><Relationship Id="rId5" Type="http://schemas.openxmlformats.org/officeDocument/2006/relationships/slideLayout" Target="../slideLayouts/slideLayout1.xml"/><Relationship Id="rId4" Type="http://schemas.openxmlformats.org/officeDocument/2006/relationships/tags" Target="../tags/tag90.xml"/></Relationships>
</file>

<file path=ppt/slides/_rels/slide2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92.xml"/><Relationship Id="rId7" Type="http://schemas.openxmlformats.org/officeDocument/2006/relationships/notesSlide" Target="../notesSlides/notesSlide22.xml"/><Relationship Id="rId2" Type="http://schemas.openxmlformats.org/officeDocument/2006/relationships/tags" Target="../tags/tag91.xml"/><Relationship Id="rId1" Type="http://schemas.openxmlformats.org/officeDocument/2006/relationships/customXml" Target="../../customXml/item5.xml"/><Relationship Id="rId6" Type="http://schemas.openxmlformats.org/officeDocument/2006/relationships/slideLayout" Target="../slideLayouts/slideLayout1.xml"/><Relationship Id="rId5" Type="http://schemas.openxmlformats.org/officeDocument/2006/relationships/tags" Target="../tags/tag94.xml"/><Relationship Id="rId4" Type="http://schemas.openxmlformats.org/officeDocument/2006/relationships/tags" Target="../tags/tag93.xml"/><Relationship Id="rId9" Type="http://schemas.openxmlformats.org/officeDocument/2006/relationships/image" Target="../media/image2.png"/></Relationships>
</file>

<file path=ppt/slides/_rels/slide2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96.xml"/><Relationship Id="rId7" Type="http://schemas.openxmlformats.org/officeDocument/2006/relationships/notesSlide" Target="../notesSlides/notesSlide23.xml"/><Relationship Id="rId2" Type="http://schemas.openxmlformats.org/officeDocument/2006/relationships/tags" Target="../tags/tag95.xml"/><Relationship Id="rId1" Type="http://schemas.openxmlformats.org/officeDocument/2006/relationships/customXml" Target="../../customXml/item16.xml"/><Relationship Id="rId6" Type="http://schemas.openxmlformats.org/officeDocument/2006/relationships/slideLayout" Target="../slideLayouts/slideLayout1.xml"/><Relationship Id="rId5" Type="http://schemas.openxmlformats.org/officeDocument/2006/relationships/tags" Target="../tags/tag98.xml"/><Relationship Id="rId10" Type="http://schemas.openxmlformats.org/officeDocument/2006/relationships/image" Target="../media/image11.png"/><Relationship Id="rId4" Type="http://schemas.openxmlformats.org/officeDocument/2006/relationships/tags" Target="../tags/tag97.xml"/><Relationship Id="rId9" Type="http://schemas.openxmlformats.org/officeDocument/2006/relationships/image" Target="../media/image2.png"/></Relationships>
</file>

<file path=ppt/slides/_rels/slide2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00.xml"/><Relationship Id="rId7" Type="http://schemas.openxmlformats.org/officeDocument/2006/relationships/image" Target="../media/image2.png"/><Relationship Id="rId2" Type="http://schemas.openxmlformats.org/officeDocument/2006/relationships/tags" Target="../tags/tag99.xml"/><Relationship Id="rId1" Type="http://schemas.openxmlformats.org/officeDocument/2006/relationships/customXml" Target="../../customXml/item3.xml"/><Relationship Id="rId6" Type="http://schemas.openxmlformats.org/officeDocument/2006/relationships/notesSlide" Target="../notesSlides/notesSlide24.xml"/><Relationship Id="rId5" Type="http://schemas.openxmlformats.org/officeDocument/2006/relationships/slideLayout" Target="../slideLayouts/slideLayout1.xml"/><Relationship Id="rId4" Type="http://schemas.openxmlformats.org/officeDocument/2006/relationships/tags" Target="../tags/tag101.xml"/></Relationships>
</file>

<file path=ppt/slides/_rels/slide2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03.xml"/><Relationship Id="rId7" Type="http://schemas.openxmlformats.org/officeDocument/2006/relationships/image" Target="../media/image2.png"/><Relationship Id="rId2" Type="http://schemas.openxmlformats.org/officeDocument/2006/relationships/tags" Target="../tags/tag102.xml"/><Relationship Id="rId1" Type="http://schemas.openxmlformats.org/officeDocument/2006/relationships/customXml" Target="../../customXml/item9.xml"/><Relationship Id="rId6" Type="http://schemas.openxmlformats.org/officeDocument/2006/relationships/notesSlide" Target="../notesSlides/notesSlide25.xml"/><Relationship Id="rId5" Type="http://schemas.openxmlformats.org/officeDocument/2006/relationships/slideLayout" Target="../slideLayouts/slideLayout1.xml"/><Relationship Id="rId4" Type="http://schemas.openxmlformats.org/officeDocument/2006/relationships/tags" Target="../tags/tag104.xml"/></Relationships>
</file>

<file path=ppt/slides/_rels/slide3.xml.rels><?xml version="1.0" encoding="UTF-8" standalone="yes"?>
<Relationships xmlns="http://schemas.openxmlformats.org/package/2006/relationships"><Relationship Id="rId8" Type="http://schemas.openxmlformats.org/officeDocument/2006/relationships/tags" Target="../tags/tag28.xml"/><Relationship Id="rId13" Type="http://schemas.openxmlformats.org/officeDocument/2006/relationships/notesSlide" Target="../notesSlides/notesSlide3.xml"/><Relationship Id="rId3" Type="http://schemas.openxmlformats.org/officeDocument/2006/relationships/tags" Target="../tags/tag23.xml"/><Relationship Id="rId7" Type="http://schemas.openxmlformats.org/officeDocument/2006/relationships/tags" Target="../tags/tag27.xml"/><Relationship Id="rId12" Type="http://schemas.openxmlformats.org/officeDocument/2006/relationships/slideLayout" Target="../slideLayouts/slideLayout1.xml"/><Relationship Id="rId2" Type="http://schemas.openxmlformats.org/officeDocument/2006/relationships/tags" Target="../tags/tag22.xml"/><Relationship Id="rId1" Type="http://schemas.openxmlformats.org/officeDocument/2006/relationships/customXml" Target="../../customXml/item24.xml"/><Relationship Id="rId6" Type="http://schemas.openxmlformats.org/officeDocument/2006/relationships/tags" Target="../tags/tag26.xml"/><Relationship Id="rId11" Type="http://schemas.openxmlformats.org/officeDocument/2006/relationships/tags" Target="../tags/tag31.xml"/><Relationship Id="rId5" Type="http://schemas.openxmlformats.org/officeDocument/2006/relationships/tags" Target="../tags/tag25.xml"/><Relationship Id="rId15" Type="http://schemas.openxmlformats.org/officeDocument/2006/relationships/image" Target="../media/image2.png"/><Relationship Id="rId10" Type="http://schemas.openxmlformats.org/officeDocument/2006/relationships/tags" Target="../tags/tag30.xml"/><Relationship Id="rId4" Type="http://schemas.openxmlformats.org/officeDocument/2006/relationships/tags" Target="../tags/tag24.xml"/><Relationship Id="rId9" Type="http://schemas.openxmlformats.org/officeDocument/2006/relationships/tags" Target="../tags/tag29.xml"/><Relationship Id="rId1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33.xml"/><Relationship Id="rId7" Type="http://schemas.openxmlformats.org/officeDocument/2006/relationships/image" Target="../media/image3.png"/><Relationship Id="rId2" Type="http://schemas.openxmlformats.org/officeDocument/2006/relationships/tags" Target="../tags/tag32.xml"/><Relationship Id="rId1" Type="http://schemas.openxmlformats.org/officeDocument/2006/relationships/customXml" Target="../../customXml/item1.xml"/><Relationship Id="rId6" Type="http://schemas.openxmlformats.org/officeDocument/2006/relationships/image" Target="../media/image2.png"/><Relationship Id="rId5" Type="http://schemas.openxmlformats.org/officeDocument/2006/relationships/notesSlide" Target="../notesSlides/notesSlide4.xml"/><Relationship Id="rId4"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35.xml"/><Relationship Id="rId7" Type="http://schemas.openxmlformats.org/officeDocument/2006/relationships/image" Target="../media/image3.png"/><Relationship Id="rId2" Type="http://schemas.openxmlformats.org/officeDocument/2006/relationships/tags" Target="../tags/tag34.xml"/><Relationship Id="rId1" Type="http://schemas.openxmlformats.org/officeDocument/2006/relationships/customXml" Target="../../customXml/item8.xml"/><Relationship Id="rId6" Type="http://schemas.openxmlformats.org/officeDocument/2006/relationships/notesSlide" Target="../notesSlides/notesSlide5.xml"/><Relationship Id="rId5" Type="http://schemas.openxmlformats.org/officeDocument/2006/relationships/slideLayout" Target="../slideLayouts/slideLayout1.xml"/><Relationship Id="rId10" Type="http://schemas.openxmlformats.org/officeDocument/2006/relationships/image" Target="../media/image6.png"/><Relationship Id="rId4" Type="http://schemas.openxmlformats.org/officeDocument/2006/relationships/tags" Target="../tags/tag36.xml"/><Relationship Id="rId9"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38.xml"/><Relationship Id="rId7" Type="http://schemas.openxmlformats.org/officeDocument/2006/relationships/notesSlide" Target="../notesSlides/notesSlide6.xml"/><Relationship Id="rId2" Type="http://schemas.openxmlformats.org/officeDocument/2006/relationships/tags" Target="../tags/tag37.xml"/><Relationship Id="rId1" Type="http://schemas.openxmlformats.org/officeDocument/2006/relationships/customXml" Target="../../customXml/item22.xml"/><Relationship Id="rId6" Type="http://schemas.openxmlformats.org/officeDocument/2006/relationships/slideLayout" Target="../slideLayouts/slideLayout1.xml"/><Relationship Id="rId5" Type="http://schemas.openxmlformats.org/officeDocument/2006/relationships/tags" Target="../tags/tag40.xml"/><Relationship Id="rId10" Type="http://schemas.openxmlformats.org/officeDocument/2006/relationships/image" Target="../media/image7.png"/><Relationship Id="rId4" Type="http://schemas.openxmlformats.org/officeDocument/2006/relationships/tags" Target="../tags/tag39.xml"/><Relationship Id="rId9"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42.xml"/><Relationship Id="rId7" Type="http://schemas.openxmlformats.org/officeDocument/2006/relationships/notesSlide" Target="../notesSlides/notesSlide7.xml"/><Relationship Id="rId2" Type="http://schemas.openxmlformats.org/officeDocument/2006/relationships/tags" Target="../tags/tag41.xml"/><Relationship Id="rId1" Type="http://schemas.openxmlformats.org/officeDocument/2006/relationships/customXml" Target="../../customXml/item25.xml"/><Relationship Id="rId6" Type="http://schemas.openxmlformats.org/officeDocument/2006/relationships/slideLayout" Target="../slideLayouts/slideLayout1.xml"/><Relationship Id="rId5" Type="http://schemas.openxmlformats.org/officeDocument/2006/relationships/tags" Target="../tags/tag44.xml"/><Relationship Id="rId10" Type="http://schemas.openxmlformats.org/officeDocument/2006/relationships/image" Target="../media/image3.png"/><Relationship Id="rId4" Type="http://schemas.openxmlformats.org/officeDocument/2006/relationships/tags" Target="../tags/tag43.xml"/><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46.xml"/><Relationship Id="rId7" Type="http://schemas.openxmlformats.org/officeDocument/2006/relationships/image" Target="../media/image2.png"/><Relationship Id="rId2" Type="http://schemas.openxmlformats.org/officeDocument/2006/relationships/tags" Target="../tags/tag45.xml"/><Relationship Id="rId1" Type="http://schemas.openxmlformats.org/officeDocument/2006/relationships/customXml" Target="../../customXml/item13.xml"/><Relationship Id="rId6" Type="http://schemas.openxmlformats.org/officeDocument/2006/relationships/notesSlide" Target="../notesSlides/notesSlide8.xml"/><Relationship Id="rId5" Type="http://schemas.openxmlformats.org/officeDocument/2006/relationships/slideLayout" Target="../slideLayouts/slideLayout1.xml"/><Relationship Id="rId4" Type="http://schemas.openxmlformats.org/officeDocument/2006/relationships/tags" Target="../tags/tag47.xml"/></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49.xml"/><Relationship Id="rId7" Type="http://schemas.openxmlformats.org/officeDocument/2006/relationships/image" Target="../media/image2.png"/><Relationship Id="rId2" Type="http://schemas.openxmlformats.org/officeDocument/2006/relationships/tags" Target="../tags/tag48.xml"/><Relationship Id="rId1" Type="http://schemas.openxmlformats.org/officeDocument/2006/relationships/customXml" Target="../../customXml/item11.xml"/><Relationship Id="rId6" Type="http://schemas.openxmlformats.org/officeDocument/2006/relationships/notesSlide" Target="../notesSlides/notesSlide9.xml"/><Relationship Id="rId5" Type="http://schemas.openxmlformats.org/officeDocument/2006/relationships/slideLayout" Target="../slideLayouts/slideLayout1.xml"/><Relationship Id="rId4" Type="http://schemas.openxmlformats.org/officeDocument/2006/relationships/tags" Target="../tags/tag5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custDataLst>
              <p:tags r:id="rId3"/>
            </p:custDataLst>
          </p:nvPr>
        </p:nvSpPr>
        <p:spPr>
          <a:xfrm>
            <a:off x="1186927" y="1027212"/>
            <a:ext cx="9366325" cy="1754326"/>
          </a:xfrm>
          <a:prstGeom prst="rect">
            <a:avLst/>
          </a:prstGeom>
        </p:spPr>
        <p:txBody>
          <a:bodyPr wrap="square">
            <a:spAutoFit/>
          </a:bodyPr>
          <a:lstStyle/>
          <a:p>
            <a:pPr algn="just"/>
            <a:r>
              <a:rPr lang="fr-FR" dirty="0"/>
              <a:t>Un programme officiel : </a:t>
            </a:r>
          </a:p>
          <a:p>
            <a:pPr algn="just"/>
            <a:endParaRPr lang="fr-FR" dirty="0"/>
          </a:p>
          <a:p>
            <a:pPr algn="just"/>
            <a:r>
              <a:rPr lang="fr-FR" dirty="0"/>
              <a:t> </a:t>
            </a:r>
          </a:p>
          <a:p>
            <a:pPr algn="just"/>
            <a:endParaRPr lang="fr-FR" dirty="0"/>
          </a:p>
          <a:p>
            <a:pPr algn="just"/>
            <a:endParaRPr lang="fr-FR" dirty="0"/>
          </a:p>
          <a:p>
            <a:pPr algn="just"/>
            <a:endParaRPr lang="fr-FR" dirty="0"/>
          </a:p>
        </p:txBody>
      </p:sp>
      <p:pic>
        <p:nvPicPr>
          <p:cNvPr id="7" name="Image 6" descr="logo_blog_resii_2015"/>
          <p:cNvPicPr/>
          <p:nvPr/>
        </p:nvPicPr>
        <p:blipFill>
          <a:blip r:embed="rId6">
            <a:extLst>
              <a:ext uri="{28A0092B-C50C-407E-A947-70E740481C1C}">
                <a14:useLocalDpi xmlns:a14="http://schemas.microsoft.com/office/drawing/2010/main" val="0"/>
              </a:ext>
            </a:extLst>
          </a:blip>
          <a:srcRect/>
          <a:stretch>
            <a:fillRect/>
          </a:stretch>
        </p:blipFill>
        <p:spPr bwMode="auto">
          <a:xfrm>
            <a:off x="0" y="-1"/>
            <a:ext cx="12192000" cy="2186610"/>
          </a:xfrm>
          <a:prstGeom prst="rect">
            <a:avLst/>
          </a:prstGeom>
          <a:noFill/>
          <a:ln>
            <a:noFill/>
          </a:ln>
        </p:spPr>
      </p:pic>
      <p:pic>
        <p:nvPicPr>
          <p:cNvPr id="3" name="Image 2"/>
          <p:cNvPicPr>
            <a:picLocks noChangeAspect="1"/>
          </p:cNvPicPr>
          <p:nvPr/>
        </p:nvPicPr>
        <p:blipFill>
          <a:blip r:embed="rId7"/>
          <a:stretch>
            <a:fillRect/>
          </a:stretch>
        </p:blipFill>
        <p:spPr>
          <a:xfrm>
            <a:off x="8576734" y="5831754"/>
            <a:ext cx="2929592" cy="775907"/>
          </a:xfrm>
          <a:prstGeom prst="rect">
            <a:avLst/>
          </a:prstGeom>
        </p:spPr>
      </p:pic>
      <p:sp>
        <p:nvSpPr>
          <p:cNvPr id="9" name="Rectangle 8"/>
          <p:cNvSpPr/>
          <p:nvPr/>
        </p:nvSpPr>
        <p:spPr>
          <a:xfrm>
            <a:off x="836406" y="3192761"/>
            <a:ext cx="10067365" cy="156966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fr-FR" sz="4800" b="1" dirty="0">
                <a:ln w="11430"/>
                <a:solidFill>
                  <a:schemeClr val="tx2"/>
                </a:solidFill>
                <a:effectLst>
                  <a:outerShdw blurRad="50800" dist="39000" dir="5460000" algn="tl">
                    <a:srgbClr val="000000">
                      <a:alpha val="38000"/>
                    </a:srgbClr>
                  </a:outerShdw>
                </a:effectLst>
              </a:rPr>
              <a:t>Exemple de « progression »</a:t>
            </a:r>
          </a:p>
          <a:p>
            <a:pPr algn="ctr"/>
            <a:r>
              <a:rPr lang="fr-FR" sz="4800" dirty="0">
                <a:solidFill>
                  <a:schemeClr val="tx2"/>
                </a:solidFill>
                <a:effectLst>
                  <a:outerShdw blurRad="50800" dist="38100" dir="5400000" algn="t" rotWithShape="0">
                    <a:prstClr val="black">
                      <a:alpha val="40000"/>
                    </a:prstClr>
                  </a:outerShdw>
                </a:effectLst>
              </a:rPr>
              <a:t>Cycle 4</a:t>
            </a:r>
            <a:r>
              <a:rPr lang="fr-FR" sz="2800" dirty="0">
                <a:solidFill>
                  <a:schemeClr val="tx2"/>
                </a:solidFill>
                <a:effectLst>
                  <a:outerShdw blurRad="50800" dist="38100" dir="5400000" algn="t" rotWithShape="0">
                    <a:prstClr val="black">
                      <a:alpha val="40000"/>
                    </a:prstClr>
                  </a:outerShdw>
                </a:effectLst>
              </a:rPr>
              <a:t> </a:t>
            </a:r>
          </a:p>
        </p:txBody>
      </p:sp>
      <p:sp>
        <p:nvSpPr>
          <p:cNvPr id="10" name="Rectangle 9"/>
          <p:cNvSpPr/>
          <p:nvPr/>
        </p:nvSpPr>
        <p:spPr>
          <a:xfrm>
            <a:off x="329701" y="5776664"/>
            <a:ext cx="6944536" cy="830997"/>
          </a:xfrm>
          <a:prstGeom prst="rect">
            <a:avLst/>
          </a:prstGeom>
        </p:spPr>
        <p:style>
          <a:lnRef idx="1">
            <a:schemeClr val="accent6"/>
          </a:lnRef>
          <a:fillRef idx="2">
            <a:schemeClr val="accent6"/>
          </a:fillRef>
          <a:effectRef idx="1">
            <a:schemeClr val="accent6"/>
          </a:effectRef>
          <a:fontRef idx="minor">
            <a:schemeClr val="dk1"/>
          </a:fontRef>
        </p:style>
        <p:txBody>
          <a:bodyPr wrap="square" lIns="91440" tIns="45720" rIns="91440" bIns="45720">
            <a:spAutoFit/>
          </a:bodyPr>
          <a:lstStyle/>
          <a:p>
            <a:r>
              <a:rPr lang="fr-FR" sz="1600" b="1" cap="none" spc="0" dirty="0">
                <a:ln w="0"/>
                <a:solidFill>
                  <a:schemeClr val="tx1"/>
                </a:solidFill>
                <a:effectLst>
                  <a:outerShdw blurRad="38100" dist="19050" dir="2700000" algn="tl" rotWithShape="0">
                    <a:schemeClr val="dk1">
                      <a:alpha val="40000"/>
                    </a:schemeClr>
                  </a:outerShdw>
                </a:effectLst>
              </a:rPr>
              <a:t>Programme </a:t>
            </a:r>
            <a:r>
              <a:rPr lang="fr-FR" sz="1600" b="1" dirty="0"/>
              <a:t>26 novembre 2015 arrêté du 9-11-2015</a:t>
            </a:r>
          </a:p>
          <a:p>
            <a:r>
              <a:rPr lang="fr-FR" sz="1600" b="1" dirty="0"/>
              <a:t>J.O. du 24-11-2015 </a:t>
            </a:r>
          </a:p>
          <a:p>
            <a:r>
              <a:rPr lang="fr-FR" sz="1600" b="1" dirty="0"/>
              <a:t>Bulletin officiel spécial n°10 du 19 novembre 2015</a:t>
            </a:r>
            <a:endParaRPr lang="fr-FR" sz="1600" b="1" cap="none" spc="0" dirty="0">
              <a:ln w="0"/>
              <a:solidFill>
                <a:schemeClr val="tx1"/>
              </a:solidFill>
              <a:effectLst>
                <a:outerShdw blurRad="38100" dist="19050" dir="2700000" algn="tl" rotWithShape="0">
                  <a:schemeClr val="dk1">
                    <a:alpha val="40000"/>
                  </a:schemeClr>
                </a:outerShdw>
              </a:effectLst>
            </a:endParaRPr>
          </a:p>
        </p:txBody>
      </p:sp>
    </p:spTree>
    <p:custDataLst>
      <p:custData r:id="rId1"/>
      <p:tags r:id="rId2"/>
    </p:custDataLst>
    <p:extLst>
      <p:ext uri="{BB962C8B-B14F-4D97-AF65-F5344CB8AC3E}">
        <p14:creationId xmlns:p14="http://schemas.microsoft.com/office/powerpoint/2010/main" val="2454994677"/>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 design, l’innovation, la créativité</a:t>
            </a:r>
            <a:endParaRPr lang="fr-FR" sz="3200" dirty="0">
              <a:latin typeface="Arial" panose="020B0604020202020204" pitchFamily="34" charset="0"/>
              <a:cs typeface="Arial" panose="020B0604020202020204" pitchFamily="34" charset="0"/>
            </a:endParaRPr>
          </a:p>
        </p:txBody>
      </p:sp>
      <p:sp>
        <p:nvSpPr>
          <p:cNvPr id="33"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4" name="Image 33"/>
          <p:cNvPicPr>
            <a:picLocks noChangeAspect="1"/>
          </p:cNvPicPr>
          <p:nvPr/>
        </p:nvPicPr>
        <p:blipFill>
          <a:blip r:embed="rId7"/>
          <a:stretch>
            <a:fillRect/>
          </a:stretch>
        </p:blipFill>
        <p:spPr>
          <a:xfrm>
            <a:off x="20458" y="-3"/>
            <a:ext cx="1409475" cy="656825"/>
          </a:xfrm>
          <a:prstGeom prst="rect">
            <a:avLst/>
          </a:prstGeom>
        </p:spPr>
      </p:pic>
      <p:graphicFrame>
        <p:nvGraphicFramePr>
          <p:cNvPr id="8" name="Tableau 7"/>
          <p:cNvGraphicFramePr>
            <a:graphicFrameLocks noGrp="1"/>
          </p:cNvGraphicFramePr>
          <p:nvPr>
            <p:extLst>
              <p:ext uri="{D42A27DB-BD31-4B8C-83A1-F6EECF244321}">
                <p14:modId xmlns:p14="http://schemas.microsoft.com/office/powerpoint/2010/main" val="3059867212"/>
              </p:ext>
            </p:extLst>
          </p:nvPr>
        </p:nvGraphicFramePr>
        <p:xfrm>
          <a:off x="873779" y="788326"/>
          <a:ext cx="10649354" cy="5900340"/>
        </p:xfrm>
        <a:graphic>
          <a:graphicData uri="http://schemas.openxmlformats.org/drawingml/2006/table">
            <a:tbl>
              <a:tblPr firstRow="1" bandRow="1">
                <a:tableStyleId>{F5AB1C69-6EDB-4FF4-983F-18BD219EF322}</a:tableStyleId>
              </a:tblPr>
              <a:tblGrid>
                <a:gridCol w="1169441">
                  <a:extLst>
                    <a:ext uri="{9D8B030D-6E8A-4147-A177-3AD203B41FA5}">
                      <a16:colId xmlns:a16="http://schemas.microsoft.com/office/drawing/2014/main" val="20000"/>
                    </a:ext>
                  </a:extLst>
                </a:gridCol>
                <a:gridCol w="2952889">
                  <a:extLst>
                    <a:ext uri="{9D8B030D-6E8A-4147-A177-3AD203B41FA5}">
                      <a16:colId xmlns:a16="http://schemas.microsoft.com/office/drawing/2014/main" val="20001"/>
                    </a:ext>
                  </a:extLst>
                </a:gridCol>
                <a:gridCol w="3032705">
                  <a:extLst>
                    <a:ext uri="{9D8B030D-6E8A-4147-A177-3AD203B41FA5}">
                      <a16:colId xmlns:a16="http://schemas.microsoft.com/office/drawing/2014/main" val="20002"/>
                    </a:ext>
                  </a:extLst>
                </a:gridCol>
                <a:gridCol w="3494319">
                  <a:extLst>
                    <a:ext uri="{9D8B030D-6E8A-4147-A177-3AD203B41FA5}">
                      <a16:colId xmlns:a16="http://schemas.microsoft.com/office/drawing/2014/main" val="20003"/>
                    </a:ext>
                  </a:extLst>
                </a:gridCol>
              </a:tblGrid>
              <a:tr h="372817">
                <a:tc rowSpan="2">
                  <a:txBody>
                    <a:bodyPr/>
                    <a:lstStyle/>
                    <a:p>
                      <a:pPr algn="ctr"/>
                      <a:endParaRPr lang="fr-FR" sz="1600" dirty="0"/>
                    </a:p>
                    <a:p>
                      <a:pPr algn="ctr"/>
                      <a:endParaRPr lang="fr-FR" sz="1600" dirty="0"/>
                    </a:p>
                    <a:p>
                      <a:pPr algn="ctr"/>
                      <a:r>
                        <a:rPr lang="fr-FR" sz="1600" dirty="0"/>
                        <a:t>Domaine 2</a:t>
                      </a:r>
                    </a:p>
                  </a:txBody>
                  <a:tcPr/>
                </a:tc>
                <a:tc>
                  <a:txBody>
                    <a:bodyPr/>
                    <a:lstStyle/>
                    <a:p>
                      <a:pPr algn="ctr"/>
                      <a:r>
                        <a:rPr lang="fr-FR" dirty="0"/>
                        <a:t>5</a:t>
                      </a:r>
                      <a:r>
                        <a:rPr lang="fr-FR" baseline="30000" dirty="0"/>
                        <a:t>e</a:t>
                      </a:r>
                      <a:endParaRPr lang="fr-FR" dirty="0"/>
                    </a:p>
                  </a:txBody>
                  <a:tcPr/>
                </a:tc>
                <a:tc>
                  <a:txBody>
                    <a:bodyPr/>
                    <a:lstStyle/>
                    <a:p>
                      <a:pPr algn="ctr"/>
                      <a:r>
                        <a:rPr lang="fr-FR" dirty="0"/>
                        <a:t>4</a:t>
                      </a:r>
                      <a:r>
                        <a:rPr lang="fr-FR" baseline="30000" dirty="0"/>
                        <a:t>e</a:t>
                      </a:r>
                      <a:endParaRPr lang="fr-FR" dirty="0"/>
                    </a:p>
                  </a:txBody>
                  <a:tcPr/>
                </a:tc>
                <a:tc>
                  <a:txBody>
                    <a:bodyPr/>
                    <a:lstStyle/>
                    <a:p>
                      <a:pPr algn="ctr"/>
                      <a:r>
                        <a:rPr lang="fr-FR" dirty="0"/>
                        <a:t>3e</a:t>
                      </a:r>
                    </a:p>
                  </a:txBody>
                  <a:tcPr/>
                </a:tc>
                <a:extLst>
                  <a:ext uri="{0D108BD9-81ED-4DB2-BD59-A6C34878D82A}">
                    <a16:rowId xmlns:a16="http://schemas.microsoft.com/office/drawing/2014/main" val="10000"/>
                  </a:ext>
                </a:extLst>
              </a:tr>
              <a:tr h="605827">
                <a:tc vMerge="1">
                  <a:txBody>
                    <a:bodyPr/>
                    <a:lstStyle/>
                    <a:p>
                      <a:endParaRPr lang="fr-F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baseline="0" dirty="0"/>
                        <a:t>Projets simples : rendre une objet communicant – </a:t>
                      </a:r>
                      <a:r>
                        <a:rPr lang="fr-FR" sz="1100" baseline="0" dirty="0" err="1"/>
                        <a:t>QRcode</a:t>
                      </a:r>
                      <a:endParaRPr lang="fr-FR" sz="1100" b="1" baseline="30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a:t>Projets</a:t>
                      </a:r>
                      <a:r>
                        <a:rPr lang="fr-FR" sz="1100" baseline="0" dirty="0"/>
                        <a:t> simples</a:t>
                      </a:r>
                      <a:r>
                        <a:rPr lang="fr-FR" sz="1100" dirty="0"/>
                        <a:t> avec développement de l’étude fonctionnelle - </a:t>
                      </a:r>
                      <a:r>
                        <a:rPr lang="fr-FR" sz="1100" baseline="0" dirty="0"/>
                        <a:t>rendre un objet communicant –RFID/NFC</a:t>
                      </a:r>
                      <a:r>
                        <a:rPr lang="fr-FR" sz="1100" dirty="0"/>
                        <a:t> </a:t>
                      </a:r>
                      <a:endParaRPr lang="fr-FR" sz="11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a:t>Projets plus complexes, pluri-technologiques et communicants</a:t>
                      </a:r>
                      <a:br>
                        <a:rPr lang="fr-FR" sz="1100" dirty="0"/>
                      </a:br>
                      <a:r>
                        <a:rPr lang="fr-FR" sz="1100" dirty="0"/>
                        <a:t> - </a:t>
                      </a:r>
                      <a:r>
                        <a:rPr lang="fr-FR" sz="1100" dirty="0" err="1"/>
                        <a:t>Picaxe</a:t>
                      </a:r>
                      <a:r>
                        <a:rPr lang="fr-FR" sz="1100" dirty="0"/>
                        <a:t> </a:t>
                      </a:r>
                      <a:r>
                        <a:rPr lang="fr-FR" sz="1100" baseline="0" dirty="0"/>
                        <a:t>- Lego - </a:t>
                      </a:r>
                      <a:r>
                        <a:rPr lang="fr-FR" sz="1100" dirty="0" err="1"/>
                        <a:t>Arduino</a:t>
                      </a:r>
                      <a:r>
                        <a:rPr lang="fr-FR" sz="1100" dirty="0"/>
                        <a:t> – </a:t>
                      </a:r>
                      <a:r>
                        <a:rPr lang="fr-FR" sz="1100" dirty="0" err="1"/>
                        <a:t>PicoBord</a:t>
                      </a:r>
                      <a:r>
                        <a:rPr lang="fr-FR" sz="1100" dirty="0"/>
                        <a:t> -  </a:t>
                      </a:r>
                      <a:r>
                        <a:rPr lang="fr-FR" sz="1100" dirty="0" err="1"/>
                        <a:t>Raspberry</a:t>
                      </a:r>
                      <a:r>
                        <a:rPr lang="fr-FR" sz="1100" dirty="0"/>
                        <a:t> PI</a:t>
                      </a:r>
                      <a:endParaRPr lang="fr-FR" sz="1100" b="1" dirty="0"/>
                    </a:p>
                  </a:txBody>
                  <a:tcPr/>
                </a:tc>
                <a:extLst>
                  <a:ext uri="{0D108BD9-81ED-4DB2-BD59-A6C34878D82A}">
                    <a16:rowId xmlns:a16="http://schemas.microsoft.com/office/drawing/2014/main" val="10001"/>
                  </a:ext>
                </a:extLst>
              </a:tr>
              <a:tr h="1071847">
                <a:tc rowSpan="6">
                  <a:txBody>
                    <a:bodyPr/>
                    <a:lstStyle/>
                    <a:p>
                      <a:pPr marL="0" marR="0" indent="0" algn="ctr" defTabSz="914400" rtl="0" eaLnBrk="1" fontAlgn="auto" latinLnBrk="0" hangingPunct="1">
                        <a:lnSpc>
                          <a:spcPct val="100000"/>
                        </a:lnSpc>
                        <a:spcBef>
                          <a:spcPts val="0"/>
                        </a:spcBef>
                        <a:spcAft>
                          <a:spcPts val="0"/>
                        </a:spcAft>
                        <a:buClrTx/>
                        <a:buSzTx/>
                        <a:buFont typeface="Arial" charset="0"/>
                        <a:buChar char="•"/>
                        <a:tabLst/>
                        <a:defRPr/>
                      </a:pPr>
                      <a:r>
                        <a:rPr lang="fr-FR" sz="2000" kern="1200" dirty="0"/>
                        <a:t> Modifier ou paramétrer le fonctionnement d’un objet communicant</a:t>
                      </a:r>
                      <a:endParaRPr lang="fr-FR" sz="2000" kern="1200" dirty="0">
                        <a:solidFill>
                          <a:schemeClr val="dk1"/>
                        </a:solidFill>
                        <a:latin typeface="+mn-lt"/>
                        <a:ea typeface="+mn-ea"/>
                        <a:cs typeface="+mn-cs"/>
                      </a:endParaRPr>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Définir le besoin, le principe visé d’un objet communicant. </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Citer les secteurs concernés.</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endParaRPr lang="fr-FR" sz="105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baseline="0" dirty="0"/>
                        <a:t> Identifier les éléments de la chaîne d’information d’après un </a:t>
                      </a:r>
                      <a:r>
                        <a:rPr lang="fr-FR" sz="1050" baseline="0" dirty="0" err="1"/>
                        <a:t>Cdcf</a:t>
                      </a:r>
                      <a:r>
                        <a:rPr lang="fr-FR" sz="1050" baseline="0" dirty="0"/>
                        <a:t> pour </a:t>
                      </a:r>
                      <a:r>
                        <a:rPr lang="fr-FR" sz="1050" kern="1200" dirty="0"/>
                        <a:t>utiliser un environnement de programmation et de développement numérique.</a:t>
                      </a:r>
                      <a:endParaRPr lang="fr-FR" sz="60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dirty="0"/>
                        <a:t> Approfondir la chaîne d’information : acquisition d’informations (caractériser différentes grandeurs physiques pour les traiter) à l’aide de capteurs et détecteurs et traitement des données sous forme de programmation graphique et/ou algorithmique. </a:t>
                      </a:r>
                      <a:endParaRPr lang="fr-FR" sz="1050" kern="1200" dirty="0">
                        <a:solidFill>
                          <a:schemeClr val="dk1"/>
                        </a:solidFill>
                        <a:latin typeface="+mn-lt"/>
                        <a:ea typeface="+mn-ea"/>
                        <a:cs typeface="+mn-cs"/>
                      </a:endParaRPr>
                    </a:p>
                  </a:txBody>
                  <a:tcPr/>
                </a:tc>
                <a:extLst>
                  <a:ext uri="{0D108BD9-81ED-4DB2-BD59-A6C34878D82A}">
                    <a16:rowId xmlns:a16="http://schemas.microsoft.com/office/drawing/2014/main" val="10002"/>
                  </a:ext>
                </a:extLst>
              </a:tr>
              <a:tr h="745633">
                <a:tc vMerge="1">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endParaRPr lang="fr-FR" sz="1050" kern="1200" baseline="0" dirty="0">
                        <a:solidFill>
                          <a:schemeClr val="dk1"/>
                        </a:solidFill>
                        <a:latin typeface="+mn-lt"/>
                        <a:ea typeface="+mn-ea"/>
                        <a:cs typeface="+mn-cs"/>
                      </a:endParaRPr>
                    </a:p>
                  </a:txBody>
                  <a:tcPr vert="vert270">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baseline="0" dirty="0"/>
                        <a:t> Notions de capteurs, d’actionneurs par observation et mise en fonctionnement de maquettes automatisées</a:t>
                      </a:r>
                      <a:endParaRPr lang="fr-FR" sz="105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dirty="0"/>
                        <a:t> Modifier tout ou partie du programme existant pour répondre à un besoin.</a:t>
                      </a:r>
                      <a:endParaRPr lang="fr-FR" sz="105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dirty="0"/>
                        <a:t> Concevoir tout ou partie d’un programme, le compiler et l’exécuter  pour répondre au besoin du système et des fonctions à réaliser.</a:t>
                      </a:r>
                      <a:endParaRPr lang="fr-FR" sz="105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582526">
                <a:tc vMerge="1">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endParaRPr lang="fr-FR" sz="1050" kern="1200" baseline="0" dirty="0">
                        <a:solidFill>
                          <a:schemeClr val="dk1"/>
                        </a:solidFill>
                        <a:latin typeface="+mn-lt"/>
                        <a:ea typeface="+mn-ea"/>
                        <a:cs typeface="+mn-cs"/>
                      </a:endParaRPr>
                    </a:p>
                  </a:txBody>
                  <a:tcPr vert="vert270">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fr-FR" sz="105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dirty="0"/>
                        <a:t> Associer les actions qu’un système est en capacité de réaliser avec la structure et les éléments d’un programme.</a:t>
                      </a:r>
                      <a:endParaRPr lang="fr-FR" sz="105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dirty="0"/>
                        <a:t> Développer par le langage  algorithmique ses compétences en raisonnement logique.</a:t>
                      </a:r>
                      <a:endParaRPr lang="fr-FR" sz="1050" kern="1200" baseline="0" dirty="0">
                        <a:solidFill>
                          <a:schemeClr val="dk1"/>
                        </a:solidFill>
                        <a:latin typeface="+mn-lt"/>
                        <a:ea typeface="+mn-ea"/>
                        <a:cs typeface="+mn-cs"/>
                      </a:endParaRPr>
                    </a:p>
                  </a:txBody>
                  <a:tcPr/>
                </a:tc>
                <a:extLst>
                  <a:ext uri="{0D108BD9-81ED-4DB2-BD59-A6C34878D82A}">
                    <a16:rowId xmlns:a16="http://schemas.microsoft.com/office/drawing/2014/main" val="10004"/>
                  </a:ext>
                </a:extLst>
              </a:tr>
              <a:tr h="1234955">
                <a:tc vMerge="1">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endParaRPr lang="fr-FR" sz="1050" kern="1200" baseline="0" dirty="0">
                        <a:solidFill>
                          <a:schemeClr val="dk1"/>
                        </a:solidFill>
                        <a:latin typeface="+mn-lt"/>
                        <a:ea typeface="+mn-ea"/>
                        <a:cs typeface="+mn-cs"/>
                      </a:endParaRPr>
                    </a:p>
                  </a:txBody>
                  <a:tcPr vert="vert270">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endParaRPr lang="fr-FR" sz="105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baseline="0" dirty="0"/>
                        <a:t> Initier au langage de programmation.</a:t>
                      </a:r>
                      <a:endParaRPr lang="fr-FR" sz="105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dirty="0"/>
                        <a:t> Concevoir et  utiliser  un programme de pilotage d'un objet connecté (robot, téléphone, capteurs…), tout en alliant observation, imagination,  créativité, sens de la qualité, et en sollicitant les savoirs  scientifiques et techniques pour obtenir une programmation conforme aux attentes.</a:t>
                      </a:r>
                      <a:endParaRPr lang="fr-FR" sz="1050" kern="1200" baseline="0" dirty="0">
                        <a:solidFill>
                          <a:schemeClr val="dk1"/>
                        </a:solidFill>
                        <a:latin typeface="+mn-lt"/>
                        <a:ea typeface="+mn-ea"/>
                        <a:cs typeface="+mn-cs"/>
                      </a:endParaRPr>
                    </a:p>
                  </a:txBody>
                  <a:tcPr/>
                </a:tc>
                <a:extLst>
                  <a:ext uri="{0D108BD9-81ED-4DB2-BD59-A6C34878D82A}">
                    <a16:rowId xmlns:a16="http://schemas.microsoft.com/office/drawing/2014/main" val="10005"/>
                  </a:ext>
                </a:extLst>
              </a:tr>
              <a:tr h="908740">
                <a:tc vMerge="1">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endParaRPr lang="fr-FR" sz="1050" kern="1200" baseline="0" dirty="0">
                        <a:solidFill>
                          <a:schemeClr val="dk1"/>
                        </a:solidFill>
                        <a:latin typeface="+mn-lt"/>
                        <a:ea typeface="+mn-ea"/>
                        <a:cs typeface="+mn-cs"/>
                      </a:endParaRPr>
                    </a:p>
                  </a:txBody>
                  <a:tcPr vert="vert270">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endParaRPr lang="fr-FR" sz="105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baseline="0" dirty="0"/>
                        <a:t> Conjuguer la démarche d'investigation et la réalisation de programmes de simulation, d'acquisition de données,  de  visualisation  ou  d’automatisation  d’un  système  technique.</a:t>
                      </a:r>
                      <a:endParaRPr lang="fr-FR" sz="105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dirty="0"/>
                        <a:t> S'initier aux processus et aux règles des langages informatiques.</a:t>
                      </a:r>
                      <a:endParaRPr lang="fr-FR" sz="1050" kern="1200" baseline="0" dirty="0">
                        <a:solidFill>
                          <a:schemeClr val="dk1"/>
                        </a:solidFill>
                        <a:latin typeface="+mn-lt"/>
                        <a:ea typeface="+mn-ea"/>
                        <a:cs typeface="+mn-cs"/>
                      </a:endParaRPr>
                    </a:p>
                  </a:txBody>
                  <a:tcPr/>
                </a:tc>
                <a:extLst>
                  <a:ext uri="{0D108BD9-81ED-4DB2-BD59-A6C34878D82A}">
                    <a16:rowId xmlns:a16="http://schemas.microsoft.com/office/drawing/2014/main" val="10006"/>
                  </a:ext>
                </a:extLst>
              </a:tr>
              <a:tr h="377995">
                <a:tc vMerge="1">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endParaRPr lang="fr-FR" sz="1050" kern="1200" baseline="0" dirty="0">
                        <a:solidFill>
                          <a:schemeClr val="dk1"/>
                        </a:solidFill>
                        <a:latin typeface="+mn-lt"/>
                        <a:ea typeface="+mn-ea"/>
                        <a:cs typeface="+mn-cs"/>
                      </a:endParaRPr>
                    </a:p>
                  </a:txBody>
                  <a:tcPr vert="vert270">
                    <a:lnT w="381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endParaRPr lang="fr-FR" sz="1050" kern="1200" baseline="0" dirty="0">
                        <a:solidFill>
                          <a:schemeClr val="dk1"/>
                        </a:solidFill>
                        <a:latin typeface="+mn-lt"/>
                        <a:ea typeface="+mn-ea"/>
                        <a:cs typeface="+mn-cs"/>
                      </a:endParaRPr>
                    </a:p>
                  </a:txBody>
                  <a:tcPr/>
                </a:tc>
                <a:tc>
                  <a:txBody>
                    <a:bodyPr/>
                    <a:lstStyle/>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endParaRPr lang="fr-FR" sz="1050" kern="1200" baseline="0" dirty="0">
                        <a:solidFill>
                          <a:schemeClr val="dk1"/>
                        </a:solidFill>
                        <a:latin typeface="+mn-lt"/>
                        <a:ea typeface="+mn-ea"/>
                        <a:cs typeface="+mn-cs"/>
                      </a:endParaRPr>
                    </a:p>
                  </a:txBody>
                  <a:tcPr/>
                </a:tc>
                <a:extLst>
                  <a:ext uri="{0D108BD9-81ED-4DB2-BD59-A6C34878D82A}">
                    <a16:rowId xmlns:a16="http://schemas.microsoft.com/office/drawing/2014/main" val="10007"/>
                  </a:ext>
                </a:extLst>
              </a:tr>
            </a:tbl>
          </a:graphicData>
        </a:graphic>
      </p:graphicFrame>
      <p:pic>
        <p:nvPicPr>
          <p:cNvPr id="4" name="Image 3"/>
          <p:cNvPicPr>
            <a:picLocks noChangeAspect="1"/>
          </p:cNvPicPr>
          <p:nvPr/>
        </p:nvPicPr>
        <p:blipFill>
          <a:blip r:embed="rId8"/>
          <a:stretch>
            <a:fillRect/>
          </a:stretch>
        </p:blipFill>
        <p:spPr>
          <a:xfrm>
            <a:off x="10363200" y="6105525"/>
            <a:ext cx="1828800" cy="752475"/>
          </a:xfrm>
          <a:prstGeom prst="rect">
            <a:avLst/>
          </a:prstGeom>
        </p:spPr>
      </p:pic>
      <p:pic>
        <p:nvPicPr>
          <p:cNvPr id="7" name="Image 6"/>
          <p:cNvPicPr>
            <a:picLocks noChangeAspect="1"/>
          </p:cNvPicPr>
          <p:nvPr/>
        </p:nvPicPr>
        <p:blipFill rotWithShape="1">
          <a:blip r:embed="rId9"/>
          <a:srcRect l="15160" t="8256" r="20371" b="24327"/>
          <a:stretch/>
        </p:blipFill>
        <p:spPr>
          <a:xfrm>
            <a:off x="974403" y="867458"/>
            <a:ext cx="986282" cy="485670"/>
          </a:xfrm>
          <a:prstGeom prst="rect">
            <a:avLst/>
          </a:prstGeom>
        </p:spPr>
      </p:pic>
    </p:spTree>
    <p:custDataLst>
      <p:custData r:id="rId1"/>
      <p:tags r:id="rId2"/>
    </p:custDataLst>
    <p:extLst>
      <p:ext uri="{BB962C8B-B14F-4D97-AF65-F5344CB8AC3E}">
        <p14:creationId xmlns:p14="http://schemas.microsoft.com/office/powerpoint/2010/main" val="30920926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16"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tx1"/>
                </a:solidFill>
              </a:rPr>
              <a:t>THÉMATIQUE  2</a:t>
            </a:r>
          </a:p>
        </p:txBody>
      </p:sp>
      <p:pic>
        <p:nvPicPr>
          <p:cNvPr id="4" name="Image 3"/>
          <p:cNvPicPr>
            <a:picLocks noChangeAspect="1"/>
          </p:cNvPicPr>
          <p:nvPr/>
        </p:nvPicPr>
        <p:blipFill>
          <a:blip r:embed="rId8"/>
          <a:stretch>
            <a:fillRect/>
          </a:stretch>
        </p:blipFill>
        <p:spPr>
          <a:xfrm>
            <a:off x="10363200" y="6105525"/>
            <a:ext cx="1828800" cy="752475"/>
          </a:xfrm>
          <a:prstGeom prst="rect">
            <a:avLst/>
          </a:prstGeom>
        </p:spPr>
      </p:pic>
      <p:sp>
        <p:nvSpPr>
          <p:cNvPr id="33"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4" name="Image 33"/>
          <p:cNvPicPr>
            <a:picLocks noChangeAspect="1"/>
          </p:cNvPicPr>
          <p:nvPr/>
        </p:nvPicPr>
        <p:blipFill>
          <a:blip r:embed="rId9"/>
          <a:stretch>
            <a:fillRect/>
          </a:stretch>
        </p:blipFill>
        <p:spPr>
          <a:xfrm>
            <a:off x="20458" y="-3"/>
            <a:ext cx="1409475" cy="656825"/>
          </a:xfrm>
          <a:prstGeom prst="rect">
            <a:avLst/>
          </a:prstGeom>
        </p:spPr>
      </p:pic>
      <p:sp>
        <p:nvSpPr>
          <p:cNvPr id="24" name="ZoneTexte 23"/>
          <p:cNvSpPr txBox="1"/>
          <p:nvPr/>
        </p:nvSpPr>
        <p:spPr>
          <a:xfrm>
            <a:off x="1658698" y="2642076"/>
            <a:ext cx="10169235" cy="1754326"/>
          </a:xfrm>
          <a:prstGeom prst="rect">
            <a:avLst/>
          </a:prstGeom>
          <a:noFill/>
        </p:spPr>
        <p:txBody>
          <a:bodyPr wrap="square" rtlCol="0">
            <a:spAutoFit/>
          </a:bodyPr>
          <a:lstStyle/>
          <a:p>
            <a:r>
              <a:rPr lang="fr-FR" i="1" u="sng" dirty="0"/>
              <a:t>Recommandations :</a:t>
            </a:r>
          </a:p>
          <a:p>
            <a:endParaRPr lang="fr-FR" i="1" u="sng" dirty="0"/>
          </a:p>
          <a:p>
            <a:pPr marL="285750" indent="-285750">
              <a:buFont typeface="Wingdings" panose="05000000000000000000" pitchFamily="2" charset="2"/>
              <a:buChar char="q"/>
            </a:pPr>
            <a:r>
              <a:rPr lang="fr-FR" dirty="0"/>
              <a:t> Démarche d’investigation privilégiée</a:t>
            </a:r>
          </a:p>
          <a:p>
            <a:pPr marL="285750" indent="-285750">
              <a:buFont typeface="Wingdings" panose="05000000000000000000" pitchFamily="2" charset="2"/>
              <a:buChar char="q"/>
            </a:pPr>
            <a:r>
              <a:rPr lang="fr-FR" dirty="0"/>
              <a:t> Etude des conditions d’utilisation des objets dans leur réalité sociale, de leur évolution, comparaisons</a:t>
            </a:r>
          </a:p>
          <a:p>
            <a:pPr marL="285750" indent="-285750">
              <a:buFont typeface="Wingdings" panose="05000000000000000000" pitchFamily="2" charset="2"/>
              <a:buChar char="q"/>
            </a:pPr>
            <a:r>
              <a:rPr lang="fr-FR" dirty="0"/>
              <a:t> Compréhension critique des objets et systèmes techniques</a:t>
            </a:r>
          </a:p>
          <a:p>
            <a:pPr marL="285750" indent="-285750">
              <a:buFont typeface="Wingdings" panose="05000000000000000000" pitchFamily="2" charset="2"/>
              <a:buChar char="q"/>
            </a:pPr>
            <a:r>
              <a:rPr lang="fr-FR" dirty="0"/>
              <a:t> Des compétences de communication</a:t>
            </a:r>
          </a:p>
        </p:txBody>
      </p:sp>
      <p:sp>
        <p:nvSpPr>
          <p:cNvPr id="26" name="Rectangle 25"/>
          <p:cNvSpPr/>
          <p:nvPr/>
        </p:nvSpPr>
        <p:spPr>
          <a:xfrm>
            <a:off x="1658698" y="4762707"/>
            <a:ext cx="8352928" cy="1477328"/>
          </a:xfrm>
          <a:prstGeom prst="rect">
            <a:avLst/>
          </a:prstGeom>
        </p:spPr>
        <p:txBody>
          <a:bodyPr wrap="square">
            <a:spAutoFit/>
          </a:bodyPr>
          <a:lstStyle/>
          <a:p>
            <a:r>
              <a:rPr lang="fr-FR" i="1" u="sng" dirty="0"/>
              <a:t>Attendus fin de cycle </a:t>
            </a:r>
            <a:r>
              <a:rPr lang="fr-FR" dirty="0"/>
              <a:t>:</a:t>
            </a:r>
          </a:p>
          <a:p>
            <a:endParaRPr lang="fr-FR" dirty="0"/>
          </a:p>
          <a:p>
            <a:pPr marL="285750" indent="-285750">
              <a:buFont typeface="Wingdings" panose="05000000000000000000" pitchFamily="2" charset="2"/>
              <a:buChar char="ü"/>
            </a:pPr>
            <a:r>
              <a:rPr lang="fr-FR" dirty="0"/>
              <a:t> Comparer et commenter les évolutions des objets et systèmes</a:t>
            </a:r>
          </a:p>
          <a:p>
            <a:pPr marL="285750" indent="-285750">
              <a:buFont typeface="Wingdings" panose="05000000000000000000" pitchFamily="2" charset="2"/>
              <a:buChar char="ü"/>
            </a:pPr>
            <a:r>
              <a:rPr lang="fr-FR" dirty="0"/>
              <a:t> Exprimer sa pensée par des outils de représentation adaptés</a:t>
            </a:r>
          </a:p>
          <a:p>
            <a:pPr marL="285750" indent="-285750">
              <a:buFont typeface="Wingdings" panose="05000000000000000000" pitchFamily="2" charset="2"/>
              <a:buChar char="ü"/>
            </a:pPr>
            <a:r>
              <a:rPr lang="fr-FR" dirty="0"/>
              <a:t> Développer les bonnes pratiques de l’usage des objets communicants</a:t>
            </a:r>
          </a:p>
        </p:txBody>
      </p:sp>
      <p:sp>
        <p:nvSpPr>
          <p:cNvPr id="10" name="Arrondir un rectangle avec un coin du même côté 9"/>
          <p:cNvSpPr/>
          <p:nvPr>
            <p:custDataLst>
              <p:tags r:id="rId5"/>
            </p:custDataLst>
          </p:nvPr>
        </p:nvSpPr>
        <p:spPr>
          <a:xfrm>
            <a:off x="3747695" y="1044792"/>
            <a:ext cx="5785772" cy="1218731"/>
          </a:xfrm>
          <a:prstGeom prst="round2Same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Les objets techniques, les services et </a:t>
            </a:r>
          </a:p>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les changements induits dans la société</a:t>
            </a:r>
          </a:p>
        </p:txBody>
      </p:sp>
    </p:spTree>
    <p:custDataLst>
      <p:custData r:id="rId1"/>
      <p:tags r:id="rId2"/>
    </p:custDataLst>
    <p:extLst>
      <p:ext uri="{BB962C8B-B14F-4D97-AF65-F5344CB8AC3E}">
        <p14:creationId xmlns:p14="http://schemas.microsoft.com/office/powerpoint/2010/main" val="2065057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8" presetClass="entr" presetSubtype="32"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diamond(out)">
                                      <p:cBhvr>
                                        <p:cTn id="14" dur="2000"/>
                                        <p:tgtEl>
                                          <p:spTgt spid="24"/>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32"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diamond(out)">
                                      <p:cBhvr>
                                        <p:cTn id="19"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4" grpId="0"/>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200" dirty="0">
                <a:solidFill>
                  <a:schemeClr val="accent1">
                    <a:lumMod val="50000"/>
                  </a:schemeClr>
                </a:solidFill>
                <a:effectLst>
                  <a:outerShdw blurRad="50800" dist="38100" dir="5400000" algn="t" rotWithShape="0">
                    <a:prstClr val="black">
                      <a:alpha val="40000"/>
                    </a:prstClr>
                  </a:outerShdw>
                </a:effectLst>
              </a:rPr>
              <a:t>    Des Connaissances et compétences associées aux thématiques</a:t>
            </a:r>
          </a:p>
        </p:txBody>
      </p:sp>
      <p:sp>
        <p:nvSpPr>
          <p:cNvPr id="18"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19" name="Image 18"/>
          <p:cNvPicPr>
            <a:picLocks noChangeAspect="1"/>
          </p:cNvPicPr>
          <p:nvPr/>
        </p:nvPicPr>
        <p:blipFill>
          <a:blip r:embed="rId8"/>
          <a:stretch>
            <a:fillRect/>
          </a:stretch>
        </p:blipFill>
        <p:spPr>
          <a:xfrm>
            <a:off x="20458" y="-3"/>
            <a:ext cx="1409475" cy="656825"/>
          </a:xfrm>
          <a:prstGeom prst="rect">
            <a:avLst/>
          </a:prstGeom>
        </p:spPr>
      </p:pic>
      <p:pic>
        <p:nvPicPr>
          <p:cNvPr id="6" name="Image 5"/>
          <p:cNvPicPr>
            <a:picLocks noChangeAspect="1"/>
          </p:cNvPicPr>
          <p:nvPr/>
        </p:nvPicPr>
        <p:blipFill>
          <a:blip r:embed="rId9"/>
          <a:stretch>
            <a:fillRect/>
          </a:stretch>
        </p:blipFill>
        <p:spPr>
          <a:xfrm>
            <a:off x="1520077" y="775447"/>
            <a:ext cx="10496550" cy="5791200"/>
          </a:xfrm>
          <a:prstGeom prst="rect">
            <a:avLst/>
          </a:prstGeom>
        </p:spPr>
      </p:pic>
      <p:sp>
        <p:nvSpPr>
          <p:cNvPr id="2" name="Rectangle 1"/>
          <p:cNvSpPr/>
          <p:nvPr>
            <p:custDataLst>
              <p:tags r:id="rId5"/>
            </p:custDataLst>
          </p:nvPr>
        </p:nvSpPr>
        <p:spPr>
          <a:xfrm>
            <a:off x="797920" y="3193618"/>
            <a:ext cx="1837703" cy="1569660"/>
          </a:xfrm>
          <a:prstGeom prst="rect">
            <a:avLst/>
          </a:prstGeom>
          <a:solidFill>
            <a:schemeClr val="dk1"/>
          </a:solidFill>
          <a:ln w="12700" cap="flat" cmpd="sng" algn="ctr">
            <a:solidFill>
              <a:schemeClr val="dk1">
                <a:shade val="50000"/>
              </a:schemeClr>
            </a:solidFill>
            <a:prstDash val="solid"/>
          </a:ln>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fr-FR" sz="1600" b="1" dirty="0"/>
              <a:t>Les objets techniques, les services et les </a:t>
            </a:r>
          </a:p>
          <a:p>
            <a:pPr algn="ctr"/>
            <a:r>
              <a:rPr lang="fr-FR" sz="1600" b="1" dirty="0"/>
              <a:t>changements  induits dans la société </a:t>
            </a:r>
          </a:p>
        </p:txBody>
      </p:sp>
      <p:pic>
        <p:nvPicPr>
          <p:cNvPr id="4" name="Image 3"/>
          <p:cNvPicPr>
            <a:picLocks noChangeAspect="1"/>
          </p:cNvPicPr>
          <p:nvPr/>
        </p:nvPicPr>
        <p:blipFill>
          <a:blip r:embed="rId10"/>
          <a:stretch>
            <a:fillRect/>
          </a:stretch>
        </p:blipFill>
        <p:spPr>
          <a:xfrm>
            <a:off x="10363200" y="6105525"/>
            <a:ext cx="1828800" cy="752475"/>
          </a:xfrm>
          <a:prstGeom prst="rect">
            <a:avLst/>
          </a:prstGeom>
        </p:spPr>
      </p:pic>
      <p:sp>
        <p:nvSpPr>
          <p:cNvPr id="9" name="Rectangle 8"/>
          <p:cNvSpPr/>
          <p:nvPr/>
        </p:nvSpPr>
        <p:spPr>
          <a:xfrm>
            <a:off x="811368" y="751915"/>
            <a:ext cx="1643343"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sz="1200" b="1" u="sng" dirty="0">
                <a:latin typeface="Calibri" panose="020F0502020204030204" pitchFamily="34" charset="0"/>
                <a:ea typeface="Calibri" panose="020F0502020204030204" pitchFamily="34" charset="0"/>
                <a:cs typeface="Times New Roman" panose="02020603050405020304" pitchFamily="18" charset="0"/>
              </a:rPr>
              <a:t>Rappel seuils</a:t>
            </a:r>
            <a:r>
              <a:rPr lang="fr-FR" sz="1200" b="1" dirty="0">
                <a:latin typeface="Calibri" panose="020F0502020204030204" pitchFamily="34" charset="0"/>
                <a:ea typeface="Calibri" panose="020F0502020204030204" pitchFamily="34" charset="0"/>
                <a:cs typeface="Times New Roman" panose="02020603050405020304" pitchFamily="18" charset="0"/>
              </a:rPr>
              <a:t> : </a:t>
            </a:r>
          </a:p>
          <a:p>
            <a:r>
              <a:rPr lang="fr-FR" sz="1200" b="1" dirty="0">
                <a:latin typeface="Calibri" panose="020F0502020204030204" pitchFamily="34" charset="0"/>
                <a:ea typeface="Calibri" panose="020F0502020204030204" pitchFamily="34" charset="0"/>
                <a:cs typeface="Times New Roman" panose="02020603050405020304" pitchFamily="18" charset="0"/>
              </a:rPr>
              <a:t>1 : Mémoriser </a:t>
            </a:r>
          </a:p>
          <a:p>
            <a:r>
              <a:rPr lang="fr-FR" sz="1200" b="1" dirty="0">
                <a:latin typeface="Calibri" panose="020F0502020204030204" pitchFamily="34" charset="0"/>
                <a:ea typeface="Calibri" panose="020F0502020204030204" pitchFamily="34" charset="0"/>
                <a:cs typeface="Times New Roman" panose="02020603050405020304" pitchFamily="18" charset="0"/>
              </a:rPr>
              <a:t>2 : Comprendre </a:t>
            </a:r>
          </a:p>
          <a:p>
            <a:r>
              <a:rPr lang="fr-FR" sz="1200" b="1" dirty="0">
                <a:latin typeface="Calibri" panose="020F0502020204030204" pitchFamily="34" charset="0"/>
                <a:ea typeface="Calibri" panose="020F0502020204030204" pitchFamily="34" charset="0"/>
                <a:cs typeface="Times New Roman" panose="02020603050405020304" pitchFamily="18" charset="0"/>
              </a:rPr>
              <a:t>3 : Appliquer</a:t>
            </a:r>
          </a:p>
          <a:p>
            <a:r>
              <a:rPr lang="fr-FR" sz="1200" b="1" dirty="0">
                <a:latin typeface="Calibri" panose="020F0502020204030204" pitchFamily="34" charset="0"/>
                <a:ea typeface="Calibri" panose="020F0502020204030204" pitchFamily="34" charset="0"/>
                <a:cs typeface="Times New Roman" panose="02020603050405020304" pitchFamily="18" charset="0"/>
              </a:rPr>
              <a:t>4 : Maitriser (Analyser, évaluer, Créer)</a:t>
            </a:r>
            <a:endParaRPr lang="fr-FR" sz="1200" b="1" dirty="0"/>
          </a:p>
        </p:txBody>
      </p:sp>
    </p:spTree>
    <p:custDataLst>
      <p:custData r:id="rId1"/>
      <p:tags r:id="rId2"/>
    </p:custDataLst>
    <p:extLst>
      <p:ext uri="{BB962C8B-B14F-4D97-AF65-F5344CB8AC3E}">
        <p14:creationId xmlns:p14="http://schemas.microsoft.com/office/powerpoint/2010/main" val="4359267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2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Les objets techniques, les services et les changements induits dans la société</a:t>
            </a:r>
            <a:endParaRPr lang="fr-FR" sz="2000" dirty="0"/>
          </a:p>
        </p:txBody>
      </p:sp>
      <p:sp>
        <p:nvSpPr>
          <p:cNvPr id="33"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4" name="Image 33"/>
          <p:cNvPicPr>
            <a:picLocks noChangeAspect="1"/>
          </p:cNvPicPr>
          <p:nvPr/>
        </p:nvPicPr>
        <p:blipFill>
          <a:blip r:embed="rId7"/>
          <a:stretch>
            <a:fillRect/>
          </a:stretch>
        </p:blipFill>
        <p:spPr>
          <a:xfrm>
            <a:off x="20458" y="-3"/>
            <a:ext cx="1409475" cy="656825"/>
          </a:xfrm>
          <a:prstGeom prst="rect">
            <a:avLst/>
          </a:prstGeom>
        </p:spPr>
      </p:pic>
      <p:pic>
        <p:nvPicPr>
          <p:cNvPr id="4" name="Image 3"/>
          <p:cNvPicPr>
            <a:picLocks noChangeAspect="1"/>
          </p:cNvPicPr>
          <p:nvPr/>
        </p:nvPicPr>
        <p:blipFill>
          <a:blip r:embed="rId8"/>
          <a:stretch>
            <a:fillRect/>
          </a:stretch>
        </p:blipFill>
        <p:spPr>
          <a:xfrm>
            <a:off x="10363200" y="6105525"/>
            <a:ext cx="1828800" cy="752475"/>
          </a:xfrm>
          <a:prstGeom prst="rect">
            <a:avLst/>
          </a:prstGeom>
        </p:spPr>
      </p:pic>
      <p:graphicFrame>
        <p:nvGraphicFramePr>
          <p:cNvPr id="7" name="Tableau 6"/>
          <p:cNvGraphicFramePr>
            <a:graphicFrameLocks noGrp="1"/>
          </p:cNvGraphicFramePr>
          <p:nvPr>
            <p:extLst>
              <p:ext uri="{D42A27DB-BD31-4B8C-83A1-F6EECF244321}">
                <p14:modId xmlns:p14="http://schemas.microsoft.com/office/powerpoint/2010/main" val="1114473993"/>
              </p:ext>
            </p:extLst>
          </p:nvPr>
        </p:nvGraphicFramePr>
        <p:xfrm>
          <a:off x="920304" y="832437"/>
          <a:ext cx="10721364" cy="5212763"/>
        </p:xfrm>
        <a:graphic>
          <a:graphicData uri="http://schemas.openxmlformats.org/drawingml/2006/table">
            <a:tbl>
              <a:tblPr firstRow="1" bandRow="1">
                <a:tableStyleId>{F5AB1C69-6EDB-4FF4-983F-18BD219EF322}</a:tableStyleId>
              </a:tblPr>
              <a:tblGrid>
                <a:gridCol w="1210477">
                  <a:extLst>
                    <a:ext uri="{9D8B030D-6E8A-4147-A177-3AD203B41FA5}">
                      <a16:colId xmlns:a16="http://schemas.microsoft.com/office/drawing/2014/main" val="20000"/>
                    </a:ext>
                  </a:extLst>
                </a:gridCol>
                <a:gridCol w="2939728">
                  <a:extLst>
                    <a:ext uri="{9D8B030D-6E8A-4147-A177-3AD203B41FA5}">
                      <a16:colId xmlns:a16="http://schemas.microsoft.com/office/drawing/2014/main" val="20001"/>
                    </a:ext>
                  </a:extLst>
                </a:gridCol>
                <a:gridCol w="3053212">
                  <a:extLst>
                    <a:ext uri="{9D8B030D-6E8A-4147-A177-3AD203B41FA5}">
                      <a16:colId xmlns:a16="http://schemas.microsoft.com/office/drawing/2014/main" val="20002"/>
                    </a:ext>
                  </a:extLst>
                </a:gridCol>
                <a:gridCol w="3517947">
                  <a:extLst>
                    <a:ext uri="{9D8B030D-6E8A-4147-A177-3AD203B41FA5}">
                      <a16:colId xmlns:a16="http://schemas.microsoft.com/office/drawing/2014/main" val="20003"/>
                    </a:ext>
                  </a:extLst>
                </a:gridCol>
              </a:tblGrid>
              <a:tr h="404216">
                <a:tc rowSpan="2">
                  <a:txBody>
                    <a:bodyPr/>
                    <a:lstStyle/>
                    <a:p>
                      <a:pPr algn="ctr"/>
                      <a:r>
                        <a:rPr lang="fr-FR" sz="1600" dirty="0"/>
                        <a:t>Attendus</a:t>
                      </a:r>
                      <a:br>
                        <a:rPr lang="fr-FR" sz="1600" dirty="0"/>
                      </a:br>
                      <a:r>
                        <a:rPr lang="fr-FR" sz="1600" dirty="0"/>
                        <a:t> de fin</a:t>
                      </a:r>
                      <a:br>
                        <a:rPr lang="fr-FR" sz="1600" dirty="0"/>
                      </a:br>
                      <a:r>
                        <a:rPr lang="fr-FR" sz="1600" dirty="0"/>
                        <a:t> cycle 4</a:t>
                      </a:r>
                    </a:p>
                  </a:txBody>
                  <a:tcPr/>
                </a:tc>
                <a:tc>
                  <a:txBody>
                    <a:bodyPr/>
                    <a:lstStyle/>
                    <a:p>
                      <a:pPr algn="ctr"/>
                      <a:r>
                        <a:rPr lang="fr-FR" sz="1600" dirty="0"/>
                        <a:t>5</a:t>
                      </a:r>
                      <a:r>
                        <a:rPr lang="fr-FR" sz="1600" baseline="30000" dirty="0"/>
                        <a:t>e</a:t>
                      </a:r>
                      <a:endParaRPr lang="fr-FR" sz="1600" dirty="0"/>
                    </a:p>
                  </a:txBody>
                  <a:tcPr/>
                </a:tc>
                <a:tc>
                  <a:txBody>
                    <a:bodyPr/>
                    <a:lstStyle/>
                    <a:p>
                      <a:pPr algn="ctr"/>
                      <a:r>
                        <a:rPr lang="fr-FR" sz="1600" dirty="0"/>
                        <a:t>4</a:t>
                      </a:r>
                      <a:r>
                        <a:rPr lang="fr-FR" sz="1600" baseline="30000" dirty="0"/>
                        <a:t>e</a:t>
                      </a:r>
                      <a:endParaRPr lang="fr-FR" sz="1600" dirty="0"/>
                    </a:p>
                  </a:txBody>
                  <a:tcPr/>
                </a:tc>
                <a:tc>
                  <a:txBody>
                    <a:bodyPr/>
                    <a:lstStyle/>
                    <a:p>
                      <a:pPr algn="ctr"/>
                      <a:r>
                        <a:rPr lang="fr-FR" sz="1600" dirty="0"/>
                        <a:t>3</a:t>
                      </a:r>
                      <a:r>
                        <a:rPr lang="fr-FR" sz="1600" baseline="30000" dirty="0"/>
                        <a:t>e</a:t>
                      </a:r>
                      <a:endParaRPr lang="fr-FR" sz="1600" dirty="0"/>
                    </a:p>
                  </a:txBody>
                  <a:tcPr/>
                </a:tc>
                <a:extLst>
                  <a:ext uri="{0D108BD9-81ED-4DB2-BD59-A6C34878D82A}">
                    <a16:rowId xmlns:a16="http://schemas.microsoft.com/office/drawing/2014/main" val="10000"/>
                  </a:ext>
                </a:extLst>
              </a:tr>
              <a:tr h="587951">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200" b="1" baseline="30000" dirty="0"/>
                    </a:p>
                  </a:txBody>
                  <a:tcPr>
                    <a:solidFill>
                      <a:schemeClr val="accent6"/>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br>
                        <a:rPr lang="fr-FR" sz="600" kern="1200" baseline="0" dirty="0"/>
                      </a:br>
                      <a:r>
                        <a:rPr lang="fr-FR" sz="1200" kern="1200" baseline="0" dirty="0"/>
                        <a:t>Privilégier la démarche d’investigation, comprendre le monde, avoir un regard critique sur les objets et le systèmes</a:t>
                      </a:r>
                      <a:endParaRPr lang="fr-FR" sz="1200" b="1" kern="1200" baseline="0" dirty="0">
                        <a:solidFill>
                          <a:schemeClr val="dk1"/>
                        </a:solidFill>
                        <a:latin typeface="+mn-lt"/>
                        <a:ea typeface="+mn-ea"/>
                        <a:cs typeface="+mn-cs"/>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b="1" dirty="0"/>
                    </a:p>
                  </a:txBody>
                  <a:tcPr>
                    <a:solidFill>
                      <a:schemeClr val="accent6"/>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b="1" dirty="0"/>
                    </a:p>
                  </a:txBody>
                  <a:tcPr>
                    <a:solidFill>
                      <a:schemeClr val="accent6"/>
                    </a:solidFill>
                  </a:tcPr>
                </a:tc>
                <a:extLst>
                  <a:ext uri="{0D108BD9-81ED-4DB2-BD59-A6C34878D82A}">
                    <a16:rowId xmlns:a16="http://schemas.microsoft.com/office/drawing/2014/main" val="10001"/>
                  </a:ext>
                </a:extLst>
              </a:tr>
              <a:tr h="3782571">
                <a:tc rowSpan="2">
                  <a:txBody>
                    <a:bodyPr/>
                    <a:lstStyle/>
                    <a:p>
                      <a:pPr algn="ctr">
                        <a:buFont typeface="Arial" charset="0"/>
                        <a:buChar char="•"/>
                      </a:pPr>
                      <a:r>
                        <a:rPr lang="fr-FR" sz="2000" dirty="0"/>
                        <a:t> Comparer et commenter les évolutions des objets techniques</a:t>
                      </a:r>
                    </a:p>
                  </a:txBody>
                  <a:tcPr vert="vert270"/>
                </a:tc>
                <a:tc>
                  <a:txBody>
                    <a:bodyPr/>
                    <a:lstStyle/>
                    <a:p>
                      <a:pPr>
                        <a:buFont typeface="Arial" pitchFamily="34" charset="0"/>
                        <a:buChar char="•"/>
                      </a:pPr>
                      <a:r>
                        <a:rPr lang="fr-FR" sz="1050" kern="1200" baseline="0" dirty="0"/>
                        <a:t> </a:t>
                      </a:r>
                      <a:r>
                        <a:rPr lang="fr-FR" sz="1050" kern="1200" dirty="0"/>
                        <a:t>Réaliser une frise chronologique</a:t>
                      </a:r>
                    </a:p>
                    <a:p>
                      <a:pPr>
                        <a:buFont typeface="Arial" pitchFamily="34" charset="0"/>
                        <a:buChar char="•"/>
                      </a:pPr>
                      <a:endParaRPr lang="fr-FR" sz="1050" kern="1200" dirty="0"/>
                    </a:p>
                    <a:p>
                      <a:pPr>
                        <a:buFont typeface="Arial" pitchFamily="34" charset="0"/>
                        <a:buChar char="•"/>
                      </a:pPr>
                      <a:r>
                        <a:rPr lang="fr-FR" sz="1050" kern="1200" dirty="0"/>
                        <a:t> associer  des  familles  d’objets  techniques  répondant  à  un  besoin,</a:t>
                      </a:r>
                    </a:p>
                    <a:p>
                      <a:pPr>
                        <a:buFont typeface="Arial" pitchFamily="34" charset="0"/>
                        <a:buChar char="•"/>
                      </a:pPr>
                      <a:endParaRPr lang="fr-FR" sz="1050" kern="1200" dirty="0"/>
                    </a:p>
                    <a:p>
                      <a:pPr>
                        <a:buFont typeface="Arial" pitchFamily="34" charset="0"/>
                        <a:buChar char="•"/>
                      </a:pPr>
                      <a:r>
                        <a:rPr lang="fr-FR" sz="1050" kern="1200" dirty="0"/>
                        <a:t> Découvrir l' évolution  des  outils  et  des  moyens  de réalisation, </a:t>
                      </a:r>
                    </a:p>
                    <a:p>
                      <a:pPr>
                        <a:buFont typeface="Arial" pitchFamily="34" charset="0"/>
                        <a:buChar char="•"/>
                      </a:pPr>
                      <a:endParaRPr lang="fr-FR" sz="1050" kern="1200" dirty="0"/>
                    </a:p>
                    <a:p>
                      <a:pPr>
                        <a:buFont typeface="Arial" pitchFamily="34" charset="0"/>
                        <a:buChar char="•"/>
                      </a:pPr>
                      <a:r>
                        <a:rPr lang="fr-FR" sz="1050" kern="1200" dirty="0"/>
                        <a:t> S’initier à la démarche design.</a:t>
                      </a:r>
                    </a:p>
                    <a:p>
                      <a:pPr>
                        <a:buFont typeface="Arial" pitchFamily="34" charset="0"/>
                        <a:buChar char="•"/>
                      </a:pPr>
                      <a:endParaRPr lang="fr-FR" sz="1050" kern="1200" dirty="0"/>
                    </a:p>
                    <a:p>
                      <a:pPr>
                        <a:buFont typeface="Arial" pitchFamily="34" charset="0"/>
                        <a:buChar char="•"/>
                      </a:pPr>
                      <a:r>
                        <a:rPr lang="fr-FR" sz="1050" kern="1200" dirty="0"/>
                        <a:t> Étudier l'impact du développement des communications sans fil à distance, leurs règles d'usage.</a:t>
                      </a:r>
                    </a:p>
                    <a:p>
                      <a:pPr>
                        <a:buFont typeface="Arial" pitchFamily="34" charset="0"/>
                        <a:buChar char="•"/>
                      </a:pP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kern="1200" dirty="0"/>
                        <a:t> Établir et décrire des  principes  techniques ayant participé au progrès technique au travers d'inventions clefs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fr-FR" sz="1050" kern="1200" dirty="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kern="1200" dirty="0"/>
                        <a:t> Décrire le cycle de vie de plusieurs produits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fr-FR" sz="1050" kern="1200" dirty="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kern="1200" dirty="0"/>
                        <a:t> Décrire l' évolution des matériaux et leur impact sur l'environnement</a:t>
                      </a:r>
                    </a:p>
                    <a:p>
                      <a:pPr>
                        <a:buFont typeface="Arial" pitchFamily="34" charset="0"/>
                        <a:buChar char="•"/>
                      </a:pPr>
                      <a:endParaRPr lang="fr-FR"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kern="1200" dirty="0"/>
                        <a:t> Décrire l'évolution d'objets de l'environnement proche de l'élève en lui demandant de faire des parallèles avec les fonctions, l'histoire, l'environnement, les progrès de l'époque, les moyens économiques et techniques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fr-FR" sz="1050" kern="1200" dirty="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kern="1200" dirty="0"/>
                        <a:t> Argumenter ses choix par rapport à l’impact sur la société, aux préoccupations du développement durable.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fr-FR" sz="1050" kern="1200" dirty="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kern="1200" dirty="0"/>
                        <a:t> Prendre en compte la démarche design, les démarches de créativité lors de la conception de l’objet ou du système</a:t>
                      </a:r>
                    </a:p>
                    <a:p>
                      <a:pPr>
                        <a:buFont typeface="Arial" pitchFamily="34" charset="0"/>
                        <a:buChar char="•"/>
                      </a:pPr>
                      <a:endParaRPr lang="fr-FR" sz="1050" dirty="0"/>
                    </a:p>
                  </a:txBody>
                  <a:tcPr/>
                </a:tc>
                <a:extLst>
                  <a:ext uri="{0D108BD9-81ED-4DB2-BD59-A6C34878D82A}">
                    <a16:rowId xmlns:a16="http://schemas.microsoft.com/office/drawing/2014/main" val="10002"/>
                  </a:ext>
                </a:extLst>
              </a:tr>
              <a:tr h="438025">
                <a:tc vMerge="1">
                  <a:txBody>
                    <a:bodyPr/>
                    <a:lstStyle/>
                    <a:p>
                      <a:endParaRPr lang="fr-FR" dirty="0"/>
                    </a:p>
                  </a:txBody>
                  <a:tcPr/>
                </a:tc>
                <a:tc>
                  <a:txBody>
                    <a:bodyPr/>
                    <a:lstStyle/>
                    <a:p>
                      <a:endParaRPr lang="fr-FR" sz="1050" dirty="0"/>
                    </a:p>
                  </a:txBody>
                  <a:tcPr/>
                </a:tc>
                <a:tc>
                  <a:txBody>
                    <a:bodyPr/>
                    <a:lstStyle/>
                    <a:p>
                      <a:endParaRPr lang="fr-FR" sz="1050" dirty="0"/>
                    </a:p>
                  </a:txBody>
                  <a:tcPr/>
                </a:tc>
                <a:tc>
                  <a:txBody>
                    <a:bodyPr/>
                    <a:lstStyle/>
                    <a:p>
                      <a:endParaRPr lang="fr-FR" sz="1050" dirty="0"/>
                    </a:p>
                  </a:txBody>
                  <a:tcPr/>
                </a:tc>
                <a:extLst>
                  <a:ext uri="{0D108BD9-81ED-4DB2-BD59-A6C34878D82A}">
                    <a16:rowId xmlns:a16="http://schemas.microsoft.com/office/drawing/2014/main" val="10003"/>
                  </a:ext>
                </a:extLst>
              </a:tr>
            </a:tbl>
          </a:graphicData>
        </a:graphic>
      </p:graphicFrame>
    </p:spTree>
    <p:custDataLst>
      <p:custData r:id="rId1"/>
      <p:tags r:id="rId2"/>
    </p:custDataLst>
    <p:extLst>
      <p:ext uri="{BB962C8B-B14F-4D97-AF65-F5344CB8AC3E}">
        <p14:creationId xmlns:p14="http://schemas.microsoft.com/office/powerpoint/2010/main" val="9180820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2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Les objets techniques, les services et les changements induits dans la société</a:t>
            </a:r>
            <a:endParaRPr lang="fr-FR" sz="2000" dirty="0"/>
          </a:p>
        </p:txBody>
      </p:sp>
      <p:sp>
        <p:nvSpPr>
          <p:cNvPr id="33"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4" name="Image 33"/>
          <p:cNvPicPr>
            <a:picLocks noChangeAspect="1"/>
          </p:cNvPicPr>
          <p:nvPr/>
        </p:nvPicPr>
        <p:blipFill>
          <a:blip r:embed="rId7"/>
          <a:stretch>
            <a:fillRect/>
          </a:stretch>
        </p:blipFill>
        <p:spPr>
          <a:xfrm>
            <a:off x="20458" y="-3"/>
            <a:ext cx="1409475" cy="656825"/>
          </a:xfrm>
          <a:prstGeom prst="rect">
            <a:avLst/>
          </a:prstGeom>
        </p:spPr>
      </p:pic>
      <p:graphicFrame>
        <p:nvGraphicFramePr>
          <p:cNvPr id="8" name="Tableau 7"/>
          <p:cNvGraphicFramePr>
            <a:graphicFrameLocks noGrp="1"/>
          </p:cNvGraphicFramePr>
          <p:nvPr>
            <p:extLst>
              <p:ext uri="{D42A27DB-BD31-4B8C-83A1-F6EECF244321}">
                <p14:modId xmlns:p14="http://schemas.microsoft.com/office/powerpoint/2010/main" val="1024086306"/>
              </p:ext>
            </p:extLst>
          </p:nvPr>
        </p:nvGraphicFramePr>
        <p:xfrm>
          <a:off x="945704" y="812481"/>
          <a:ext cx="10738296" cy="5783051"/>
        </p:xfrm>
        <a:graphic>
          <a:graphicData uri="http://schemas.openxmlformats.org/drawingml/2006/table">
            <a:tbl>
              <a:tblPr firstRow="1" bandRow="1">
                <a:tableStyleId>{F5AB1C69-6EDB-4FF4-983F-18BD219EF322}</a:tableStyleId>
              </a:tblPr>
              <a:tblGrid>
                <a:gridCol w="1212388">
                  <a:extLst>
                    <a:ext uri="{9D8B030D-6E8A-4147-A177-3AD203B41FA5}">
                      <a16:colId xmlns:a16="http://schemas.microsoft.com/office/drawing/2014/main" val="20000"/>
                    </a:ext>
                  </a:extLst>
                </a:gridCol>
                <a:gridCol w="2944371">
                  <a:extLst>
                    <a:ext uri="{9D8B030D-6E8A-4147-A177-3AD203B41FA5}">
                      <a16:colId xmlns:a16="http://schemas.microsoft.com/office/drawing/2014/main" val="20001"/>
                    </a:ext>
                  </a:extLst>
                </a:gridCol>
                <a:gridCol w="3058034">
                  <a:extLst>
                    <a:ext uri="{9D8B030D-6E8A-4147-A177-3AD203B41FA5}">
                      <a16:colId xmlns:a16="http://schemas.microsoft.com/office/drawing/2014/main" val="20002"/>
                    </a:ext>
                  </a:extLst>
                </a:gridCol>
                <a:gridCol w="3523503">
                  <a:extLst>
                    <a:ext uri="{9D8B030D-6E8A-4147-A177-3AD203B41FA5}">
                      <a16:colId xmlns:a16="http://schemas.microsoft.com/office/drawing/2014/main" val="20003"/>
                    </a:ext>
                  </a:extLst>
                </a:gridCol>
              </a:tblGrid>
              <a:tr h="342008">
                <a:tc rowSpan="2">
                  <a:txBody>
                    <a:bodyPr/>
                    <a:lstStyle/>
                    <a:p>
                      <a:pPr algn="ctr"/>
                      <a:r>
                        <a:rPr lang="fr-FR" sz="1600" dirty="0"/>
                        <a:t>Attendus</a:t>
                      </a:r>
                      <a:br>
                        <a:rPr lang="fr-FR" sz="1600" dirty="0"/>
                      </a:br>
                      <a:r>
                        <a:rPr lang="fr-FR" sz="1600" dirty="0"/>
                        <a:t> de fin</a:t>
                      </a:r>
                      <a:br>
                        <a:rPr lang="fr-FR" sz="1600" dirty="0"/>
                      </a:br>
                      <a:r>
                        <a:rPr lang="fr-FR" sz="1600" dirty="0"/>
                        <a:t> cycle 4</a:t>
                      </a:r>
                    </a:p>
                  </a:txBody>
                  <a:tcPr/>
                </a:tc>
                <a:tc>
                  <a:txBody>
                    <a:bodyPr/>
                    <a:lstStyle/>
                    <a:p>
                      <a:pPr algn="ctr"/>
                      <a:r>
                        <a:rPr lang="fr-FR" sz="1600" dirty="0"/>
                        <a:t>5</a:t>
                      </a:r>
                      <a:r>
                        <a:rPr lang="fr-FR" sz="1600" baseline="30000" dirty="0"/>
                        <a:t>e</a:t>
                      </a:r>
                      <a:endParaRPr lang="fr-FR" sz="1600" dirty="0"/>
                    </a:p>
                  </a:txBody>
                  <a:tcPr/>
                </a:tc>
                <a:tc>
                  <a:txBody>
                    <a:bodyPr/>
                    <a:lstStyle/>
                    <a:p>
                      <a:pPr algn="ctr"/>
                      <a:r>
                        <a:rPr lang="fr-FR" sz="1600" dirty="0"/>
                        <a:t>4</a:t>
                      </a:r>
                      <a:r>
                        <a:rPr lang="fr-FR" sz="1600" baseline="30000" dirty="0"/>
                        <a:t>e</a:t>
                      </a:r>
                      <a:endParaRPr lang="fr-FR" sz="1600" dirty="0"/>
                    </a:p>
                  </a:txBody>
                  <a:tcPr/>
                </a:tc>
                <a:tc>
                  <a:txBody>
                    <a:bodyPr/>
                    <a:lstStyle/>
                    <a:p>
                      <a:pPr algn="ctr"/>
                      <a:r>
                        <a:rPr lang="fr-FR" sz="1600" dirty="0"/>
                        <a:t>3</a:t>
                      </a:r>
                      <a:r>
                        <a:rPr lang="fr-FR" sz="1600" baseline="30000" dirty="0"/>
                        <a:t>e</a:t>
                      </a:r>
                      <a:endParaRPr lang="fr-FR" sz="1600" dirty="0"/>
                    </a:p>
                  </a:txBody>
                  <a:tcPr/>
                </a:tc>
                <a:extLst>
                  <a:ext uri="{0D108BD9-81ED-4DB2-BD59-A6C34878D82A}">
                    <a16:rowId xmlns:a16="http://schemas.microsoft.com/office/drawing/2014/main" val="10000"/>
                  </a:ext>
                </a:extLst>
              </a:tr>
              <a:tr h="497467">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200" b="1" baseline="30000" dirty="0"/>
                    </a:p>
                  </a:txBody>
                  <a:tcPr>
                    <a:solidFill>
                      <a:schemeClr val="accent6"/>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br>
                        <a:rPr lang="fr-FR" sz="600" kern="1200" baseline="0" dirty="0"/>
                      </a:br>
                      <a:r>
                        <a:rPr lang="fr-FR" sz="1200" kern="1200" baseline="0" dirty="0"/>
                        <a:t>Privilégier la démarche d’investigation, comprendre le monde, avoir un regard critique sur les objets et le systèmes</a:t>
                      </a:r>
                      <a:endParaRPr lang="fr-FR" sz="1200" b="1" kern="1200" baseline="0" dirty="0">
                        <a:solidFill>
                          <a:schemeClr val="dk1"/>
                        </a:solidFill>
                        <a:latin typeface="+mn-lt"/>
                        <a:ea typeface="+mn-ea"/>
                        <a:cs typeface="+mn-cs"/>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b="1" dirty="0"/>
                    </a:p>
                  </a:txBody>
                  <a:tcPr>
                    <a:solidFill>
                      <a:schemeClr val="accent6"/>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b="1" dirty="0"/>
                    </a:p>
                  </a:txBody>
                  <a:tcPr>
                    <a:solidFill>
                      <a:schemeClr val="accent6"/>
                    </a:solidFill>
                  </a:tcPr>
                </a:tc>
                <a:extLst>
                  <a:ext uri="{0D108BD9-81ED-4DB2-BD59-A6C34878D82A}">
                    <a16:rowId xmlns:a16="http://schemas.microsoft.com/office/drawing/2014/main" val="10001"/>
                  </a:ext>
                </a:extLst>
              </a:tr>
              <a:tr h="948296">
                <a:tc rowSpan="3">
                  <a:txBody>
                    <a:bodyPr/>
                    <a:lstStyle/>
                    <a:p>
                      <a:pPr algn="ctr">
                        <a:buFont typeface="Arial" charset="0"/>
                        <a:buChar char="•"/>
                      </a:pPr>
                      <a:r>
                        <a:rPr lang="fr-FR" sz="2000" dirty="0"/>
                        <a:t> Exprimer sa pensée à l’aide d’outils de description adaptés</a:t>
                      </a:r>
                    </a:p>
                  </a:txBody>
                  <a:tcPr vert="vert270"/>
                </a:tc>
                <a:tc>
                  <a:txBody>
                    <a:bodyPr/>
                    <a:lstStyle/>
                    <a:p>
                      <a:pPr>
                        <a:buFont typeface="Arial" charset="0"/>
                        <a:buChar char="•"/>
                      </a:pPr>
                      <a:r>
                        <a:rPr lang="fr-FR" sz="1100" dirty="0"/>
                        <a:t> Classer</a:t>
                      </a:r>
                      <a:r>
                        <a:rPr lang="fr-FR" sz="1100" baseline="0" dirty="0"/>
                        <a:t> par type différentes représentations proposées (croquis, schémas, graphes, diagrammes, tableaux, cartes heuristiques, algorithmes...)</a:t>
                      </a:r>
                    </a:p>
                  </a:txBody>
                  <a:tcPr/>
                </a:tc>
                <a:tc>
                  <a:txBody>
                    <a:bodyPr/>
                    <a:lstStyle/>
                    <a:p>
                      <a:pPr>
                        <a:buFont typeface="Arial" charset="0"/>
                        <a:buChar char="•"/>
                      </a:pPr>
                      <a:r>
                        <a:rPr lang="fr-FR" sz="1100" dirty="0"/>
                        <a:t>  Après</a:t>
                      </a:r>
                      <a:r>
                        <a:rPr lang="fr-FR" sz="1100" baseline="0" dirty="0"/>
                        <a:t> une initiation, modifier sur un logiciel DAO volumique une partie de formes simples de l’objet technique</a:t>
                      </a:r>
                      <a:endParaRPr lang="fr-FR" sz="1100" dirty="0"/>
                    </a:p>
                  </a:txBody>
                  <a:tcPr/>
                </a:tc>
                <a:tc>
                  <a:txBody>
                    <a:bodyPr/>
                    <a:lstStyle/>
                    <a:p>
                      <a:pPr>
                        <a:buFont typeface="Arial" charset="0"/>
                        <a:buChar char="•"/>
                      </a:pPr>
                      <a:r>
                        <a:rPr lang="fr-FR" sz="1100" dirty="0"/>
                        <a:t> Dessiner plusieurs études de design de carrosserie</a:t>
                      </a:r>
                      <a:r>
                        <a:rPr lang="fr-FR" sz="1100" baseline="0" dirty="0"/>
                        <a:t> de l’objet à réaliser</a:t>
                      </a:r>
                      <a:endParaRPr lang="fr-FR" sz="1100" dirty="0"/>
                    </a:p>
                  </a:txBody>
                  <a:tcPr/>
                </a:tc>
                <a:extLst>
                  <a:ext uri="{0D108BD9-81ED-4DB2-BD59-A6C34878D82A}">
                    <a16:rowId xmlns:a16="http://schemas.microsoft.com/office/drawing/2014/main" val="10002"/>
                  </a:ext>
                </a:extLst>
              </a:tr>
              <a:tr h="1888819">
                <a:tc vMerge="1">
                  <a:txBody>
                    <a:bodyPr/>
                    <a:lstStyle/>
                    <a:p>
                      <a:endParaRPr lang="fr-FR" dirty="0"/>
                    </a:p>
                  </a:txBody>
                  <a:tcPr/>
                </a:tc>
                <a:tc>
                  <a:txBody>
                    <a:bodyPr/>
                    <a:lstStyle/>
                    <a:p>
                      <a:pPr>
                        <a:buFont typeface="Arial" charset="0"/>
                        <a:buChar char="•"/>
                      </a:pPr>
                      <a:r>
                        <a:rPr lang="fr-FR" sz="1050" dirty="0"/>
                        <a:t> Réalisation de croquis à main levée et des schémas des choix de solutions dans son projet</a:t>
                      </a:r>
                    </a:p>
                    <a:p>
                      <a:pPr>
                        <a:buFont typeface="Arial" charset="0"/>
                        <a:buChar char="•"/>
                      </a:pPr>
                      <a:r>
                        <a:rPr lang="fr-FR" sz="1050" dirty="0"/>
                        <a:t> Réalisation de plans à partir d’un logiciel de CAO simple SweetHome3D ou </a:t>
                      </a:r>
                      <a:r>
                        <a:rPr lang="fr-FR" sz="1050" dirty="0" err="1"/>
                        <a:t>Sketchup</a:t>
                      </a:r>
                      <a:endParaRPr lang="fr-FR" sz="1050" dirty="0"/>
                    </a:p>
                  </a:txBody>
                  <a:tcPr/>
                </a:tc>
                <a:tc>
                  <a:txBody>
                    <a:bodyPr/>
                    <a:lstStyle/>
                    <a:p>
                      <a:pPr>
                        <a:buFont typeface="Arial" charset="0"/>
                        <a:buChar char="•"/>
                      </a:pPr>
                      <a:r>
                        <a:rPr lang="fr-FR" sz="1050" dirty="0"/>
                        <a:t> Réalisation de dessins à partir d’un logiciel DAO volumique, </a:t>
                      </a:r>
                      <a:r>
                        <a:rPr lang="fr-FR" sz="1050" dirty="0" err="1"/>
                        <a:t>Sketchup</a:t>
                      </a:r>
                      <a:r>
                        <a:rPr lang="fr-FR" sz="1050" dirty="0"/>
                        <a:t>, SweetHome3D, </a:t>
                      </a:r>
                    </a:p>
                    <a:p>
                      <a:pPr>
                        <a:buFont typeface="Arial" charset="0"/>
                        <a:buChar char="•"/>
                      </a:pPr>
                      <a:r>
                        <a:rPr lang="fr-FR" sz="1050" dirty="0"/>
                        <a:t> Réalisation</a:t>
                      </a:r>
                      <a:r>
                        <a:rPr lang="fr-FR" sz="1050" baseline="0" dirty="0"/>
                        <a:t> </a:t>
                      </a:r>
                      <a:r>
                        <a:rPr lang="fr-FR" sz="1050" dirty="0"/>
                        <a:t>d’une carte heuristique pour exprimer la pensée collective de la classe sur une problématique posée</a:t>
                      </a:r>
                    </a:p>
                  </a:txBody>
                  <a:tcPr/>
                </a:tc>
                <a:tc>
                  <a:txBody>
                    <a:bodyPr/>
                    <a:lstStyle/>
                    <a:p>
                      <a:pPr>
                        <a:buFont typeface="Arial" charset="0"/>
                        <a:buChar char="•"/>
                      </a:pPr>
                      <a:r>
                        <a:rPr lang="fr-FR" sz="1050" dirty="0"/>
                        <a:t> Représenter en 3D un </a:t>
                      </a:r>
                      <a:r>
                        <a:rPr lang="fr-FR" sz="1050" baseline="0" dirty="0"/>
                        <a:t>système sur logiciel CAO-DAO</a:t>
                      </a:r>
                      <a:endParaRPr lang="fr-FR" sz="1050" dirty="0"/>
                    </a:p>
                    <a:p>
                      <a:pPr>
                        <a:buFont typeface="Arial" charset="0"/>
                        <a:buChar char="•"/>
                      </a:pPr>
                      <a:r>
                        <a:rPr lang="fr-FR" sz="1050" dirty="0"/>
                        <a:t> Réaliser sur logiciel une carte heuristique pour exprimer l’analyse de pensée d’un groupe</a:t>
                      </a:r>
                    </a:p>
                    <a:p>
                      <a:pPr>
                        <a:buFont typeface="Arial" charset="0"/>
                        <a:buChar char="•"/>
                      </a:pPr>
                      <a:r>
                        <a:rPr lang="fr-FR" sz="1050" dirty="0"/>
                        <a:t> Exprimer les étapes de la gestion d’une problématique par un algorithme</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dirty="0"/>
                        <a:t> Présenter certains choix vis-à-vis de son projet.</a:t>
                      </a:r>
                      <a:endParaRPr lang="fr-FR" sz="1050" dirty="0"/>
                    </a:p>
                    <a:p>
                      <a:pPr>
                        <a:buFont typeface="Arial" charset="0"/>
                        <a:buChar char="•"/>
                      </a:pPr>
                      <a:r>
                        <a:rPr lang="fr-FR" sz="1050" dirty="0"/>
                        <a:t> Préparer l’algorithme de programmation d’un objet connecté</a:t>
                      </a:r>
                    </a:p>
                    <a:p>
                      <a:pPr>
                        <a:buFont typeface="Arial" charset="0"/>
                        <a:buChar char="•"/>
                      </a:pPr>
                      <a:r>
                        <a:rPr lang="fr-FR" sz="1050" dirty="0"/>
                        <a:t> Programmer</a:t>
                      </a:r>
                      <a:r>
                        <a:rPr lang="fr-FR" sz="1050" baseline="0" dirty="0"/>
                        <a:t> l’objet communicant pour le paramétrer</a:t>
                      </a:r>
                      <a:endParaRPr lang="fr-FR" sz="1050" dirty="0"/>
                    </a:p>
                  </a:txBody>
                  <a:tcPr/>
                </a:tc>
                <a:extLst>
                  <a:ext uri="{0D108BD9-81ED-4DB2-BD59-A6C34878D82A}">
                    <a16:rowId xmlns:a16="http://schemas.microsoft.com/office/drawing/2014/main" val="10003"/>
                  </a:ext>
                </a:extLst>
              </a:tr>
              <a:tr h="2106461">
                <a:tc vMerge="1">
                  <a:txBody>
                    <a:bodyPr/>
                    <a:lstStyle/>
                    <a:p>
                      <a:pPr algn="ctr">
                        <a:buFont typeface="Arial" charset="0"/>
                        <a:buChar char="•"/>
                      </a:pPr>
                      <a:endParaRPr lang="fr-FR" sz="2000" dirty="0"/>
                    </a:p>
                  </a:txBody>
                  <a:tcPr vert="vert270"/>
                </a:tc>
                <a:tc>
                  <a:txBody>
                    <a:bodyPr/>
                    <a:lstStyle/>
                    <a:p>
                      <a:pPr>
                        <a:buFont typeface="Arial" charset="0"/>
                        <a:buChar char="•"/>
                      </a:pPr>
                      <a:r>
                        <a:rPr lang="fr-FR" sz="1100" dirty="0"/>
                        <a:t> Réalisation de croquis à main levée et des schémas des choix de solutions dans son projet</a:t>
                      </a:r>
                    </a:p>
                    <a:p>
                      <a:pPr>
                        <a:buFont typeface="Arial" charset="0"/>
                        <a:buChar char="•"/>
                      </a:pPr>
                      <a:r>
                        <a:rPr lang="fr-FR" sz="1100" dirty="0"/>
                        <a:t> réalisation de plans à partir d’un logiciel de CAO simple</a:t>
                      </a:r>
                    </a:p>
                    <a:p>
                      <a:pPr>
                        <a:buFont typeface="Arial" charset="0"/>
                        <a:buChar char="•"/>
                      </a:pPr>
                      <a:r>
                        <a:rPr lang="fr-FR" sz="1100" baseline="0" dirty="0"/>
                        <a:t> Utiliser le logiciels </a:t>
                      </a:r>
                      <a:r>
                        <a:rPr lang="fr-FR" sz="1100" baseline="0" dirty="0" err="1"/>
                        <a:t>sketchup</a:t>
                      </a:r>
                      <a:r>
                        <a:rPr lang="fr-FR" sz="1100" baseline="0" dirty="0"/>
                        <a:t> pour modifier le dessin d’une pièce de l’objet à réaliser</a:t>
                      </a:r>
                    </a:p>
                    <a:p>
                      <a:pPr>
                        <a:buFont typeface="Arial" charset="0"/>
                        <a:buChar char="•"/>
                      </a:pPr>
                      <a:r>
                        <a:rPr lang="fr-FR" sz="1100" baseline="0" dirty="0"/>
                        <a:t> Utiliser </a:t>
                      </a:r>
                      <a:r>
                        <a:rPr lang="fr-FR" sz="1100" baseline="0" dirty="0" err="1"/>
                        <a:t>Edrawing</a:t>
                      </a:r>
                      <a:r>
                        <a:rPr lang="fr-FR" sz="1100" baseline="0" dirty="0"/>
                        <a:t> pour comprendre la forme d’une pièce</a:t>
                      </a:r>
                      <a:endParaRPr lang="fr-FR" sz="1100" dirty="0"/>
                    </a:p>
                  </a:txBody>
                  <a:tcPr/>
                </a:tc>
                <a:tc>
                  <a:txBody>
                    <a:bodyPr/>
                    <a:lstStyle/>
                    <a:p>
                      <a:pPr>
                        <a:buFont typeface="Arial" charset="0"/>
                        <a:buChar char="•"/>
                      </a:pPr>
                      <a:r>
                        <a:rPr lang="fr-FR" sz="1100" dirty="0"/>
                        <a:t> Réalisation de dessins à partir d’un logiciel DAO volumique</a:t>
                      </a:r>
                    </a:p>
                    <a:p>
                      <a:pPr>
                        <a:buFont typeface="Arial" charset="0"/>
                        <a:buChar char="•"/>
                      </a:pPr>
                      <a:r>
                        <a:rPr lang="fr-FR" sz="1100" dirty="0"/>
                        <a:t> Réalisation</a:t>
                      </a:r>
                      <a:r>
                        <a:rPr lang="fr-FR" sz="1100" baseline="0" dirty="0"/>
                        <a:t> </a:t>
                      </a:r>
                      <a:r>
                        <a:rPr lang="fr-FR" sz="1100" dirty="0"/>
                        <a:t>d’une carte heuristique pour exprimer la pensée collective de la classe sur une problématique posée</a:t>
                      </a:r>
                    </a:p>
                    <a:p>
                      <a:pPr>
                        <a:buFont typeface="Arial" charset="0"/>
                        <a:buChar char="•"/>
                      </a:pPr>
                      <a:r>
                        <a:rPr lang="fr-FR" sz="1100" kern="1200" baseline="0" dirty="0"/>
                        <a:t> </a:t>
                      </a:r>
                      <a:r>
                        <a:rPr lang="fr-FR" sz="1050" kern="1200" dirty="0"/>
                        <a:t>Représenter ses idées à l’aide de croquis, schémas, plans, représentations numériques, maquettes</a:t>
                      </a:r>
                    </a:p>
                    <a:p>
                      <a:r>
                        <a:rPr lang="fr-FR" sz="1050" kern="1200" dirty="0"/>
                        <a:t>* présenter certains choix vis-à-vis de son projet.</a:t>
                      </a:r>
                    </a:p>
                    <a:p>
                      <a:r>
                        <a:rPr lang="fr-FR" sz="1050" kern="1200" dirty="0"/>
                        <a:t> </a:t>
                      </a:r>
                    </a:p>
                    <a:p>
                      <a:pPr>
                        <a:buFont typeface="Arial" charset="0"/>
                        <a:buChar char="•"/>
                      </a:pPr>
                      <a:endParaRPr lang="fr-FR" sz="1100" dirty="0"/>
                    </a:p>
                  </a:txBody>
                  <a:tcPr/>
                </a:tc>
                <a:tc>
                  <a:txBody>
                    <a:bodyPr/>
                    <a:lstStyle/>
                    <a:p>
                      <a:pPr>
                        <a:buFont typeface="Arial" charset="0"/>
                        <a:buChar char="•"/>
                      </a:pPr>
                      <a:r>
                        <a:rPr lang="fr-FR" sz="1100" dirty="0"/>
                        <a:t> Représentations volumiques de</a:t>
                      </a:r>
                      <a:r>
                        <a:rPr lang="fr-FR" sz="1100" baseline="0" dirty="0"/>
                        <a:t> systèmes sur logiciel CAO-DAO</a:t>
                      </a:r>
                      <a:endParaRPr lang="fr-FR" sz="1100" dirty="0"/>
                    </a:p>
                    <a:p>
                      <a:pPr>
                        <a:buFont typeface="Arial" charset="0"/>
                        <a:buChar char="•"/>
                      </a:pPr>
                      <a:r>
                        <a:rPr lang="fr-FR" sz="1100" dirty="0"/>
                        <a:t> Réalisation d’une carte heuristique pour exprimer sa pensée</a:t>
                      </a:r>
                    </a:p>
                    <a:p>
                      <a:pPr>
                        <a:buFont typeface="Arial" charset="0"/>
                        <a:buChar char="•"/>
                      </a:pPr>
                      <a:r>
                        <a:rPr lang="fr-FR" sz="1100" dirty="0"/>
                        <a:t> Expression des étapes de la gestion d’une problématique par un algorithme</a:t>
                      </a:r>
                    </a:p>
                    <a:p>
                      <a:pPr>
                        <a:buFont typeface="Arial" charset="0"/>
                        <a:buChar char="•"/>
                      </a:pPr>
                      <a:r>
                        <a:rPr lang="fr-FR" sz="1100" dirty="0"/>
                        <a:t> Préparer l’algorithme de programmation de cet objet</a:t>
                      </a:r>
                    </a:p>
                    <a:p>
                      <a:pPr>
                        <a:buFont typeface="Arial" charset="0"/>
                        <a:buChar char="•"/>
                      </a:pPr>
                      <a:r>
                        <a:rPr lang="fr-FR" sz="1100" dirty="0"/>
                        <a:t> Programmer</a:t>
                      </a:r>
                      <a:r>
                        <a:rPr lang="fr-FR" sz="1100" baseline="0" dirty="0"/>
                        <a:t> l’objet communicant pour le paramétrer</a:t>
                      </a:r>
                      <a:endParaRPr lang="fr-FR" sz="1100" dirty="0"/>
                    </a:p>
                  </a:txBody>
                  <a:tcPr/>
                </a:tc>
                <a:extLst>
                  <a:ext uri="{0D108BD9-81ED-4DB2-BD59-A6C34878D82A}">
                    <a16:rowId xmlns:a16="http://schemas.microsoft.com/office/drawing/2014/main" val="10004"/>
                  </a:ext>
                </a:extLst>
              </a:tr>
            </a:tbl>
          </a:graphicData>
        </a:graphic>
      </p:graphicFrame>
      <p:pic>
        <p:nvPicPr>
          <p:cNvPr id="4" name="Image 3"/>
          <p:cNvPicPr>
            <a:picLocks noChangeAspect="1"/>
          </p:cNvPicPr>
          <p:nvPr/>
        </p:nvPicPr>
        <p:blipFill>
          <a:blip r:embed="rId8"/>
          <a:stretch>
            <a:fillRect/>
          </a:stretch>
        </p:blipFill>
        <p:spPr>
          <a:xfrm>
            <a:off x="10363200" y="6105525"/>
            <a:ext cx="1828800" cy="752475"/>
          </a:xfrm>
          <a:prstGeom prst="rect">
            <a:avLst/>
          </a:prstGeom>
        </p:spPr>
      </p:pic>
    </p:spTree>
    <p:custDataLst>
      <p:custData r:id="rId1"/>
      <p:tags r:id="rId2"/>
    </p:custDataLst>
    <p:extLst>
      <p:ext uri="{BB962C8B-B14F-4D97-AF65-F5344CB8AC3E}">
        <p14:creationId xmlns:p14="http://schemas.microsoft.com/office/powerpoint/2010/main" val="22004640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16"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2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Les objets et systèmes techniques et les changements  induits dans la société</a:t>
            </a:r>
            <a:endParaRPr lang="fr-FR" sz="2000" dirty="0"/>
          </a:p>
        </p:txBody>
      </p:sp>
      <p:sp>
        <p:nvSpPr>
          <p:cNvPr id="33"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4" name="Image 33"/>
          <p:cNvPicPr>
            <a:picLocks noChangeAspect="1"/>
          </p:cNvPicPr>
          <p:nvPr/>
        </p:nvPicPr>
        <p:blipFill>
          <a:blip r:embed="rId7"/>
          <a:stretch>
            <a:fillRect/>
          </a:stretch>
        </p:blipFill>
        <p:spPr>
          <a:xfrm>
            <a:off x="20458" y="-3"/>
            <a:ext cx="1409475" cy="656825"/>
          </a:xfrm>
          <a:prstGeom prst="rect">
            <a:avLst/>
          </a:prstGeom>
        </p:spPr>
      </p:pic>
      <p:graphicFrame>
        <p:nvGraphicFramePr>
          <p:cNvPr id="7" name="Tableau 6"/>
          <p:cNvGraphicFramePr>
            <a:graphicFrameLocks noGrp="1"/>
          </p:cNvGraphicFramePr>
          <p:nvPr>
            <p:extLst>
              <p:ext uri="{D42A27DB-BD31-4B8C-83A1-F6EECF244321}">
                <p14:modId xmlns:p14="http://schemas.microsoft.com/office/powerpoint/2010/main" val="2254485358"/>
              </p:ext>
            </p:extLst>
          </p:nvPr>
        </p:nvGraphicFramePr>
        <p:xfrm>
          <a:off x="811368" y="824887"/>
          <a:ext cx="11129172" cy="5210152"/>
        </p:xfrm>
        <a:graphic>
          <a:graphicData uri="http://schemas.openxmlformats.org/drawingml/2006/table">
            <a:tbl>
              <a:tblPr firstRow="1" bandRow="1">
                <a:tableStyleId>{F5AB1C69-6EDB-4FF4-983F-18BD219EF322}</a:tableStyleId>
              </a:tblPr>
              <a:tblGrid>
                <a:gridCol w="1256520">
                  <a:extLst>
                    <a:ext uri="{9D8B030D-6E8A-4147-A177-3AD203B41FA5}">
                      <a16:colId xmlns:a16="http://schemas.microsoft.com/office/drawing/2014/main" val="20000"/>
                    </a:ext>
                  </a:extLst>
                </a:gridCol>
                <a:gridCol w="3051546">
                  <a:extLst>
                    <a:ext uri="{9D8B030D-6E8A-4147-A177-3AD203B41FA5}">
                      <a16:colId xmlns:a16="http://schemas.microsoft.com/office/drawing/2014/main" val="20001"/>
                    </a:ext>
                  </a:extLst>
                </a:gridCol>
                <a:gridCol w="3169347">
                  <a:extLst>
                    <a:ext uri="{9D8B030D-6E8A-4147-A177-3AD203B41FA5}">
                      <a16:colId xmlns:a16="http://schemas.microsoft.com/office/drawing/2014/main" val="20002"/>
                    </a:ext>
                  </a:extLst>
                </a:gridCol>
                <a:gridCol w="3651759">
                  <a:extLst>
                    <a:ext uri="{9D8B030D-6E8A-4147-A177-3AD203B41FA5}">
                      <a16:colId xmlns:a16="http://schemas.microsoft.com/office/drawing/2014/main" val="20003"/>
                    </a:ext>
                  </a:extLst>
                </a:gridCol>
              </a:tblGrid>
              <a:tr h="503104">
                <a:tc rowSpan="2">
                  <a:txBody>
                    <a:bodyPr/>
                    <a:lstStyle/>
                    <a:p>
                      <a:pPr algn="ctr"/>
                      <a:r>
                        <a:rPr lang="fr-FR" sz="1600" dirty="0"/>
                        <a:t>Attendus</a:t>
                      </a:r>
                      <a:br>
                        <a:rPr lang="fr-FR" sz="1600" dirty="0"/>
                      </a:br>
                      <a:r>
                        <a:rPr lang="fr-FR" sz="1600" dirty="0"/>
                        <a:t> de fin</a:t>
                      </a:r>
                      <a:br>
                        <a:rPr lang="fr-FR" sz="1600" dirty="0"/>
                      </a:br>
                      <a:r>
                        <a:rPr lang="fr-FR" sz="1600" dirty="0"/>
                        <a:t> cycle 4</a:t>
                      </a:r>
                    </a:p>
                  </a:txBody>
                  <a:tcPr/>
                </a:tc>
                <a:tc>
                  <a:txBody>
                    <a:bodyPr/>
                    <a:lstStyle/>
                    <a:p>
                      <a:pPr algn="ctr"/>
                      <a:r>
                        <a:rPr lang="fr-FR" sz="1600" dirty="0"/>
                        <a:t>5</a:t>
                      </a:r>
                      <a:r>
                        <a:rPr lang="fr-FR" sz="1600" baseline="30000" dirty="0"/>
                        <a:t>e</a:t>
                      </a:r>
                      <a:endParaRPr lang="fr-FR" sz="1600" dirty="0"/>
                    </a:p>
                  </a:txBody>
                  <a:tcPr/>
                </a:tc>
                <a:tc>
                  <a:txBody>
                    <a:bodyPr/>
                    <a:lstStyle/>
                    <a:p>
                      <a:pPr algn="ctr"/>
                      <a:r>
                        <a:rPr lang="fr-FR" sz="1600" dirty="0"/>
                        <a:t>4</a:t>
                      </a:r>
                      <a:r>
                        <a:rPr lang="fr-FR" sz="1600" baseline="30000" dirty="0"/>
                        <a:t>e</a:t>
                      </a:r>
                      <a:endParaRPr lang="fr-FR" sz="1600" dirty="0"/>
                    </a:p>
                  </a:txBody>
                  <a:tcPr/>
                </a:tc>
                <a:tc>
                  <a:txBody>
                    <a:bodyPr/>
                    <a:lstStyle/>
                    <a:p>
                      <a:pPr algn="ctr"/>
                      <a:r>
                        <a:rPr lang="fr-FR" sz="1600" dirty="0"/>
                        <a:t>3</a:t>
                      </a:r>
                      <a:r>
                        <a:rPr lang="fr-FR" sz="1600" baseline="30000" dirty="0"/>
                        <a:t>e</a:t>
                      </a:r>
                      <a:endParaRPr lang="fr-FR" sz="1600" dirty="0"/>
                    </a:p>
                  </a:txBody>
                  <a:tcPr/>
                </a:tc>
                <a:extLst>
                  <a:ext uri="{0D108BD9-81ED-4DB2-BD59-A6C34878D82A}">
                    <a16:rowId xmlns:a16="http://schemas.microsoft.com/office/drawing/2014/main" val="10000"/>
                  </a:ext>
                </a:extLst>
              </a:tr>
              <a:tr h="731786">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200" b="1" baseline="30000" dirty="0"/>
                    </a:p>
                  </a:txBody>
                  <a:tcPr>
                    <a:solidFill>
                      <a:schemeClr val="accent6"/>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br>
                        <a:rPr lang="fr-FR" sz="600" kern="1200" baseline="0" dirty="0"/>
                      </a:br>
                      <a:r>
                        <a:rPr lang="fr-FR" sz="1200" kern="1200" baseline="0" dirty="0"/>
                        <a:t>Privilégier la démarche d’investigation, comprendre le monde, avoir un regard critique sur les objets et le systèmes</a:t>
                      </a:r>
                      <a:endParaRPr lang="fr-FR" sz="1200" b="1" kern="1200" baseline="0" dirty="0">
                        <a:solidFill>
                          <a:schemeClr val="dk1"/>
                        </a:solidFill>
                        <a:latin typeface="+mn-lt"/>
                        <a:ea typeface="+mn-ea"/>
                        <a:cs typeface="+mn-cs"/>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b="1" dirty="0"/>
                    </a:p>
                  </a:txBody>
                  <a:tcPr>
                    <a:solidFill>
                      <a:schemeClr val="accent6"/>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b="1" dirty="0"/>
                    </a:p>
                  </a:txBody>
                  <a:tcPr>
                    <a:solidFill>
                      <a:schemeClr val="accent6"/>
                    </a:solidFill>
                  </a:tcPr>
                </a:tc>
                <a:extLst>
                  <a:ext uri="{0D108BD9-81ED-4DB2-BD59-A6C34878D82A}">
                    <a16:rowId xmlns:a16="http://schemas.microsoft.com/office/drawing/2014/main" val="10001"/>
                  </a:ext>
                </a:extLst>
              </a:tr>
              <a:tr h="769735">
                <a:tc rowSpan="5">
                  <a:txBody>
                    <a:bodyPr/>
                    <a:lstStyle/>
                    <a:p>
                      <a:pPr algn="ctr">
                        <a:buFont typeface="Arial" charset="0"/>
                        <a:buChar char="•"/>
                      </a:pPr>
                      <a:r>
                        <a:rPr lang="fr-FR" sz="2000" dirty="0"/>
                        <a:t> Développer</a:t>
                      </a:r>
                      <a:r>
                        <a:rPr lang="fr-FR" sz="2000" baseline="0" dirty="0"/>
                        <a:t> les bonnes pratiques de l’usage des objets communicants</a:t>
                      </a:r>
                      <a:endParaRPr lang="fr-FR" sz="2000" dirty="0"/>
                    </a:p>
                  </a:txBody>
                  <a:tcPr vert="vert270"/>
                </a:tc>
                <a:tc>
                  <a:txBody>
                    <a:bodyPr/>
                    <a:lstStyle/>
                    <a:p>
                      <a:pPr>
                        <a:buFont typeface="Arial" pitchFamily="34" charset="0"/>
                        <a:buChar char="•"/>
                      </a:pPr>
                      <a:r>
                        <a:rPr lang="fr-FR" sz="1050" baseline="0" dirty="0"/>
                        <a:t> Notion de droit d’auteur ; rechercher les lois qui régissent les droits d’auteur.</a:t>
                      </a:r>
                    </a:p>
                  </a:txBody>
                  <a:tcPr/>
                </a:tc>
                <a:tc>
                  <a:txBody>
                    <a:bodyPr/>
                    <a:lstStyle/>
                    <a:p>
                      <a:pPr>
                        <a:buFont typeface="Arial" pitchFamily="34" charset="0"/>
                        <a:buChar char="•"/>
                      </a:pPr>
                      <a:r>
                        <a:rPr lang="fr-FR" sz="1050" kern="1200" dirty="0"/>
                        <a:t> Respecter le droit d'auteur, la propriété logicielle</a:t>
                      </a:r>
                      <a:endParaRPr lang="fr-FR" sz="105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kern="1200" dirty="0"/>
                        <a:t> Connaître les règles de communication et les bons usages des objets communicants</a:t>
                      </a:r>
                    </a:p>
                    <a:p>
                      <a:endParaRPr lang="fr-FR" dirty="0"/>
                    </a:p>
                  </a:txBody>
                  <a:tcPr/>
                </a:tc>
                <a:extLst>
                  <a:ext uri="{0D108BD9-81ED-4DB2-BD59-A6C34878D82A}">
                    <a16:rowId xmlns:a16="http://schemas.microsoft.com/office/drawing/2014/main" val="10002"/>
                  </a:ext>
                </a:extLst>
              </a:tr>
              <a:tr h="898338">
                <a:tc vMerge="1">
                  <a:txBody>
                    <a:bodyPr/>
                    <a:lstStyle/>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Étudier la forme et les contenus obligatoires  d’une communication écrite et électronique</a:t>
                      </a:r>
                    </a:p>
                    <a:p>
                      <a:pPr>
                        <a:buFont typeface="Arial" charset="0"/>
                        <a:buChar char="•"/>
                      </a:pPr>
                      <a:endParaRPr lang="fr-FR"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dirty="0"/>
                        <a:t> Découvrir les différentes licences pouvant</a:t>
                      </a:r>
                      <a:r>
                        <a:rPr lang="fr-FR" sz="1050" kern="1200" baseline="0" dirty="0"/>
                        <a:t> être déposées sur des propriétés individuelles numériques</a:t>
                      </a:r>
                    </a:p>
                    <a:p>
                      <a:pPr>
                        <a:buFont typeface="Arial" charset="0"/>
                        <a:buChar char="•"/>
                      </a:pPr>
                      <a:endParaRPr lang="fr-FR"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dirty="0"/>
                        <a:t> S'approprier et respecter les droits individuels liés à l'usage d'internet (traces personnelles laissées lors d'une navigation, harcèlement sur le réseau, droit à l'oubli…), </a:t>
                      </a:r>
                    </a:p>
                    <a:p>
                      <a:pPr>
                        <a:buFont typeface="Arial" charset="0"/>
                        <a:buChar char="•"/>
                      </a:pPr>
                      <a:endParaRPr lang="fr-FR" sz="1050" dirty="0"/>
                    </a:p>
                  </a:txBody>
                  <a:tcPr/>
                </a:tc>
                <a:extLst>
                  <a:ext uri="{0D108BD9-81ED-4DB2-BD59-A6C34878D82A}">
                    <a16:rowId xmlns:a16="http://schemas.microsoft.com/office/drawing/2014/main" val="10003"/>
                  </a:ext>
                </a:extLst>
              </a:tr>
              <a:tr h="775012">
                <a:tc vMerge="1">
                  <a:txBody>
                    <a:bodyPr/>
                    <a:lstStyle/>
                    <a:p>
                      <a:pPr algn="ctr">
                        <a:buFont typeface="Arial" charset="0"/>
                        <a:buChar char="•"/>
                      </a:pPr>
                      <a:endParaRPr lang="fr-FR" sz="2000" dirty="0"/>
                    </a:p>
                  </a:txBody>
                  <a:tcPr vert="vert270"/>
                </a:tc>
                <a:tc>
                  <a:txBody>
                    <a:bodyPr/>
                    <a:lstStyle/>
                    <a:p>
                      <a:pPr>
                        <a:buFont typeface="Arial" charset="0"/>
                        <a:buChar char="•"/>
                      </a:pPr>
                      <a:r>
                        <a:rPr lang="fr-FR" sz="1100" dirty="0"/>
                        <a:t> Découvrir ce qu’est une normes par la recherche de désignations apposées sur les produits</a:t>
                      </a:r>
                    </a:p>
                  </a:txBody>
                  <a:tcPr/>
                </a:tc>
                <a:tc>
                  <a:txBody>
                    <a:bodyPr/>
                    <a:lstStyle/>
                    <a:p>
                      <a:pPr>
                        <a:buFont typeface="Arial" charset="0"/>
                        <a:buChar char="•"/>
                      </a:pPr>
                      <a:r>
                        <a:rPr lang="fr-FR" sz="1100" dirty="0"/>
                        <a:t> INPI :</a:t>
                      </a:r>
                      <a:r>
                        <a:rPr lang="fr-FR" sz="1100" baseline="0" dirty="0"/>
                        <a:t> découvrir son rôle pour les entreprises</a:t>
                      </a:r>
                      <a:endParaRPr lang="fr-FR" sz="1100" dirty="0"/>
                    </a:p>
                  </a:txBody>
                  <a:tcPr/>
                </a:tc>
                <a:tc>
                  <a:txBody>
                    <a:bodyPr/>
                    <a:lstStyle/>
                    <a:p>
                      <a:pPr>
                        <a:buFont typeface="Arial" charset="0"/>
                        <a:buChar char="•"/>
                      </a:pPr>
                      <a:r>
                        <a:rPr lang="fr-FR" sz="1100" kern="1200" dirty="0"/>
                        <a:t> Configurer</a:t>
                      </a:r>
                      <a:r>
                        <a:rPr lang="fr-FR" sz="1100" kern="1200" baseline="0" dirty="0"/>
                        <a:t> </a:t>
                      </a:r>
                      <a:r>
                        <a:rPr lang="fr-FR" sz="1100" kern="1200" dirty="0"/>
                        <a:t>les paramètres de gestion des mémoires et flux d'informations dans les réseaux, par exemple au travers de la communication d’un document.</a:t>
                      </a:r>
                      <a:endParaRPr lang="fr-FR" sz="1100" dirty="0"/>
                    </a:p>
                  </a:txBody>
                  <a:tcPr/>
                </a:tc>
                <a:extLst>
                  <a:ext uri="{0D108BD9-81ED-4DB2-BD59-A6C34878D82A}">
                    <a16:rowId xmlns:a16="http://schemas.microsoft.com/office/drawing/2014/main" val="10004"/>
                  </a:ext>
                </a:extLst>
              </a:tr>
              <a:tr h="891865">
                <a:tc vMerge="1">
                  <a:txBody>
                    <a:bodyPr/>
                    <a:lstStyle/>
                    <a:p>
                      <a:pPr algn="ctr">
                        <a:buFont typeface="Arial" charset="0"/>
                        <a:buChar char="•"/>
                      </a:pPr>
                      <a:endParaRPr lang="fr-FR" sz="2000" dirty="0"/>
                    </a:p>
                  </a:txBody>
                  <a:tcPr vert="vert270"/>
                </a:tc>
                <a:tc>
                  <a:txBody>
                    <a:bodyPr/>
                    <a:lstStyle/>
                    <a:p>
                      <a:pPr>
                        <a:buFont typeface="Arial" charset="0"/>
                        <a:buChar char="•"/>
                      </a:pPr>
                      <a:endParaRPr lang="fr-FR" sz="1100" dirty="0"/>
                    </a:p>
                  </a:txBody>
                  <a:tcPr/>
                </a:tc>
                <a:tc>
                  <a:txBody>
                    <a:bodyPr/>
                    <a:lstStyle/>
                    <a:p>
                      <a:pPr>
                        <a:buFont typeface="Arial" charset="0"/>
                        <a:buChar char="•"/>
                      </a:pPr>
                      <a:endParaRPr lang="fr-FR" sz="1100" dirty="0"/>
                    </a:p>
                  </a:txBody>
                  <a:tcPr/>
                </a:tc>
                <a:tc>
                  <a:txBody>
                    <a:bodyPr/>
                    <a:lstStyle/>
                    <a:p>
                      <a:pPr>
                        <a:buFont typeface="Arial" charset="0"/>
                        <a:buChar char="•"/>
                      </a:pPr>
                      <a:r>
                        <a:rPr lang="fr-FR" sz="1100" kern="1200" dirty="0"/>
                        <a:t> Étudier comment les entreprises protègent</a:t>
                      </a:r>
                      <a:r>
                        <a:rPr lang="fr-FR" sz="1100" kern="1200" baseline="0" dirty="0"/>
                        <a:t> leurs secrets de </a:t>
                      </a:r>
                      <a:r>
                        <a:rPr lang="fr-FR" sz="1100" kern="1200" dirty="0"/>
                        <a:t>conception et de réalisation  d’un  objet</a:t>
                      </a:r>
                      <a:endParaRPr lang="fr-FR" sz="1100" dirty="0"/>
                    </a:p>
                  </a:txBody>
                  <a:tcPr/>
                </a:tc>
                <a:extLst>
                  <a:ext uri="{0D108BD9-81ED-4DB2-BD59-A6C34878D82A}">
                    <a16:rowId xmlns:a16="http://schemas.microsoft.com/office/drawing/2014/main" val="10005"/>
                  </a:ext>
                </a:extLst>
              </a:tr>
              <a:tr h="640312">
                <a:tc vMerge="1">
                  <a:txBody>
                    <a:bodyPr/>
                    <a:lstStyle/>
                    <a:p>
                      <a:pPr algn="ctr">
                        <a:buFont typeface="Arial" charset="0"/>
                        <a:buChar char="•"/>
                      </a:pPr>
                      <a:endParaRPr lang="fr-FR" sz="2000" dirty="0"/>
                    </a:p>
                  </a:txBody>
                  <a:tcPr vert="vert270"/>
                </a:tc>
                <a:tc>
                  <a:txBody>
                    <a:bodyPr/>
                    <a:lstStyle/>
                    <a:p>
                      <a:pPr>
                        <a:buFont typeface="Arial" charset="0"/>
                        <a:buChar char="•"/>
                      </a:pPr>
                      <a:endParaRPr lang="fr-FR" sz="1100" dirty="0"/>
                    </a:p>
                  </a:txBody>
                  <a:tcPr/>
                </a:tc>
                <a:tc>
                  <a:txBody>
                    <a:bodyPr/>
                    <a:lstStyle/>
                    <a:p>
                      <a:pPr>
                        <a:buFont typeface="Arial" charset="0"/>
                        <a:buChar char="•"/>
                      </a:pPr>
                      <a:endParaRPr lang="fr-FR" sz="1100" dirty="0"/>
                    </a:p>
                  </a:txBody>
                  <a:tcPr/>
                </a:tc>
                <a:tc>
                  <a:txBody>
                    <a:bodyPr/>
                    <a:lstStyle/>
                    <a:p>
                      <a:pPr>
                        <a:buFont typeface="Arial" charset="0"/>
                        <a:buChar char="•"/>
                      </a:pPr>
                      <a:r>
                        <a:rPr lang="fr-FR" sz="1100" dirty="0"/>
                        <a:t> Faire</a:t>
                      </a:r>
                      <a:r>
                        <a:rPr lang="fr-FR" sz="1100" baseline="0" dirty="0"/>
                        <a:t> une recherche sur les dangers des ondes wifi et Bluetooth</a:t>
                      </a:r>
                      <a:endParaRPr lang="fr-FR" sz="1100" dirty="0"/>
                    </a:p>
                  </a:txBody>
                  <a:tcPr/>
                </a:tc>
                <a:extLst>
                  <a:ext uri="{0D108BD9-81ED-4DB2-BD59-A6C34878D82A}">
                    <a16:rowId xmlns:a16="http://schemas.microsoft.com/office/drawing/2014/main" val="10006"/>
                  </a:ext>
                </a:extLst>
              </a:tr>
            </a:tbl>
          </a:graphicData>
        </a:graphic>
      </p:graphicFrame>
      <p:pic>
        <p:nvPicPr>
          <p:cNvPr id="4" name="Image 3"/>
          <p:cNvPicPr>
            <a:picLocks noChangeAspect="1"/>
          </p:cNvPicPr>
          <p:nvPr/>
        </p:nvPicPr>
        <p:blipFill>
          <a:blip r:embed="rId8"/>
          <a:stretch>
            <a:fillRect/>
          </a:stretch>
        </p:blipFill>
        <p:spPr>
          <a:xfrm>
            <a:off x="10363200" y="6105525"/>
            <a:ext cx="1828800" cy="752475"/>
          </a:xfrm>
          <a:prstGeom prst="rect">
            <a:avLst/>
          </a:prstGeom>
        </p:spPr>
      </p:pic>
    </p:spTree>
    <p:custDataLst>
      <p:custData r:id="rId1"/>
      <p:tags r:id="rId2"/>
    </p:custDataLst>
    <p:extLst>
      <p:ext uri="{BB962C8B-B14F-4D97-AF65-F5344CB8AC3E}">
        <p14:creationId xmlns:p14="http://schemas.microsoft.com/office/powerpoint/2010/main" val="32338167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16"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tx1"/>
                </a:solidFill>
              </a:rPr>
              <a:t>THÉMATIQUE  3</a:t>
            </a:r>
          </a:p>
        </p:txBody>
      </p:sp>
      <p:pic>
        <p:nvPicPr>
          <p:cNvPr id="4" name="Image 3"/>
          <p:cNvPicPr>
            <a:picLocks noChangeAspect="1"/>
          </p:cNvPicPr>
          <p:nvPr/>
        </p:nvPicPr>
        <p:blipFill>
          <a:blip r:embed="rId8"/>
          <a:stretch>
            <a:fillRect/>
          </a:stretch>
        </p:blipFill>
        <p:spPr>
          <a:xfrm>
            <a:off x="10363200" y="6105525"/>
            <a:ext cx="1828800" cy="752475"/>
          </a:xfrm>
          <a:prstGeom prst="rect">
            <a:avLst/>
          </a:prstGeom>
        </p:spPr>
      </p:pic>
      <p:sp>
        <p:nvSpPr>
          <p:cNvPr id="33"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4" name="Image 33"/>
          <p:cNvPicPr>
            <a:picLocks noChangeAspect="1"/>
          </p:cNvPicPr>
          <p:nvPr/>
        </p:nvPicPr>
        <p:blipFill>
          <a:blip r:embed="rId9"/>
          <a:stretch>
            <a:fillRect/>
          </a:stretch>
        </p:blipFill>
        <p:spPr>
          <a:xfrm>
            <a:off x="20458" y="-3"/>
            <a:ext cx="1409475" cy="656825"/>
          </a:xfrm>
          <a:prstGeom prst="rect">
            <a:avLst/>
          </a:prstGeom>
        </p:spPr>
      </p:pic>
      <p:sp>
        <p:nvSpPr>
          <p:cNvPr id="24" name="ZoneTexte 23"/>
          <p:cNvSpPr txBox="1"/>
          <p:nvPr/>
        </p:nvSpPr>
        <p:spPr>
          <a:xfrm>
            <a:off x="1658697" y="2603249"/>
            <a:ext cx="9195569" cy="2031325"/>
          </a:xfrm>
          <a:prstGeom prst="rect">
            <a:avLst/>
          </a:prstGeom>
          <a:noFill/>
        </p:spPr>
        <p:txBody>
          <a:bodyPr wrap="square" rtlCol="0">
            <a:spAutoFit/>
          </a:bodyPr>
          <a:lstStyle/>
          <a:p>
            <a:r>
              <a:rPr lang="fr-FR" i="1" u="sng" dirty="0"/>
              <a:t>Recommandations :</a:t>
            </a:r>
          </a:p>
          <a:p>
            <a:endParaRPr lang="fr-FR" i="1" u="sng" dirty="0"/>
          </a:p>
          <a:p>
            <a:pPr marL="285750" indent="-285750">
              <a:buFont typeface="Wingdings" panose="05000000000000000000" pitchFamily="2" charset="2"/>
              <a:buChar char="q"/>
            </a:pPr>
            <a:r>
              <a:rPr lang="fr-FR" dirty="0"/>
              <a:t> Favoriser la démarche d’investigation privilégiée</a:t>
            </a:r>
          </a:p>
          <a:p>
            <a:pPr marL="285750" indent="-285750">
              <a:buFont typeface="Wingdings" panose="05000000000000000000" pitchFamily="2" charset="2"/>
              <a:buChar char="q"/>
            </a:pPr>
            <a:r>
              <a:rPr lang="fr-FR" dirty="0"/>
              <a:t> Faire le lien entre la description théorique et la modélisation, la simulation, l’expérimentation</a:t>
            </a:r>
          </a:p>
          <a:p>
            <a:pPr marL="285750" indent="-285750">
              <a:buFont typeface="Wingdings" panose="05000000000000000000" pitchFamily="2" charset="2"/>
              <a:buChar char="q"/>
            </a:pPr>
            <a:r>
              <a:rPr lang="fr-FR" dirty="0"/>
              <a:t> Confronter une réalité virtuelle à la possibilité de sa réalisation matérielle</a:t>
            </a:r>
          </a:p>
          <a:p>
            <a:pPr marL="285750" indent="-285750">
              <a:buFont typeface="Wingdings" panose="05000000000000000000" pitchFamily="2" charset="2"/>
              <a:buChar char="q"/>
            </a:pPr>
            <a:r>
              <a:rPr lang="fr-FR" dirty="0"/>
              <a:t> Favoriser le passage d’un choix technique aux conditions de sa matérialisation</a:t>
            </a:r>
          </a:p>
          <a:p>
            <a:pPr marL="285750" indent="-285750">
              <a:buFont typeface="Wingdings" panose="05000000000000000000" pitchFamily="2" charset="2"/>
              <a:buChar char="q"/>
            </a:pPr>
            <a:r>
              <a:rPr lang="fr-FR" dirty="0"/>
              <a:t> Développer les compétences liées aux activités expérimentales</a:t>
            </a:r>
          </a:p>
        </p:txBody>
      </p:sp>
      <p:sp>
        <p:nvSpPr>
          <p:cNvPr id="26" name="Rectangle 25"/>
          <p:cNvSpPr/>
          <p:nvPr/>
        </p:nvSpPr>
        <p:spPr>
          <a:xfrm>
            <a:off x="1658697" y="4931198"/>
            <a:ext cx="8352928" cy="1200329"/>
          </a:xfrm>
          <a:prstGeom prst="rect">
            <a:avLst/>
          </a:prstGeom>
        </p:spPr>
        <p:txBody>
          <a:bodyPr wrap="square">
            <a:spAutoFit/>
          </a:bodyPr>
          <a:lstStyle/>
          <a:p>
            <a:r>
              <a:rPr lang="fr-FR" i="1" u="sng" dirty="0"/>
              <a:t>Attendus fin de cycle </a:t>
            </a:r>
            <a:r>
              <a:rPr lang="fr-FR" dirty="0"/>
              <a:t>:</a:t>
            </a:r>
          </a:p>
          <a:p>
            <a:endParaRPr lang="fr-FR" dirty="0"/>
          </a:p>
          <a:p>
            <a:pPr marL="285750" indent="-285750">
              <a:buFont typeface="Wingdings" panose="05000000000000000000" pitchFamily="2" charset="2"/>
              <a:buChar char="ü"/>
            </a:pPr>
            <a:r>
              <a:rPr lang="fr-FR" dirty="0"/>
              <a:t> Analyser le fonctionnement et la structure d’un objet</a:t>
            </a:r>
          </a:p>
          <a:p>
            <a:pPr marL="285750" indent="-285750">
              <a:buFont typeface="Wingdings" panose="05000000000000000000" pitchFamily="2" charset="2"/>
              <a:buChar char="ü"/>
            </a:pPr>
            <a:r>
              <a:rPr lang="fr-FR" dirty="0"/>
              <a:t> Analyser une modélisation et simuler le comportement d’un objet</a:t>
            </a:r>
          </a:p>
        </p:txBody>
      </p:sp>
      <p:sp>
        <p:nvSpPr>
          <p:cNvPr id="13" name="Rogner un rectangle à un seul coin 12"/>
          <p:cNvSpPr/>
          <p:nvPr>
            <p:custDataLst>
              <p:tags r:id="rId5"/>
            </p:custDataLst>
          </p:nvPr>
        </p:nvSpPr>
        <p:spPr>
          <a:xfrm>
            <a:off x="2529201" y="1086011"/>
            <a:ext cx="7944966" cy="1120835"/>
          </a:xfrm>
          <a:prstGeom prst="snip1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La modélisation et la simulation des objets et systèmes Techniques</a:t>
            </a:r>
          </a:p>
        </p:txBody>
      </p:sp>
    </p:spTree>
    <p:custDataLst>
      <p:custData r:id="rId1"/>
      <p:tags r:id="rId2"/>
    </p:custDataLst>
    <p:extLst>
      <p:ext uri="{BB962C8B-B14F-4D97-AF65-F5344CB8AC3E}">
        <p14:creationId xmlns:p14="http://schemas.microsoft.com/office/powerpoint/2010/main" val="22868915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8" presetClass="entr" presetSubtype="32"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diamond(out)">
                                      <p:cBhvr>
                                        <p:cTn id="14" dur="2000"/>
                                        <p:tgtEl>
                                          <p:spTgt spid="24"/>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32"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diamond(out)">
                                      <p:cBhvr>
                                        <p:cTn id="19"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4" grpId="0"/>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200" dirty="0">
                <a:solidFill>
                  <a:schemeClr val="accent1">
                    <a:lumMod val="50000"/>
                  </a:schemeClr>
                </a:solidFill>
                <a:effectLst>
                  <a:outerShdw blurRad="50800" dist="38100" dir="5400000" algn="t" rotWithShape="0">
                    <a:prstClr val="black">
                      <a:alpha val="40000"/>
                    </a:prstClr>
                  </a:outerShdw>
                </a:effectLst>
              </a:rPr>
              <a:t>    Des Connaissances et compétences associées aux thématiques</a:t>
            </a:r>
          </a:p>
        </p:txBody>
      </p:sp>
      <p:pic>
        <p:nvPicPr>
          <p:cNvPr id="4" name="Image 3"/>
          <p:cNvPicPr>
            <a:picLocks noChangeAspect="1"/>
          </p:cNvPicPr>
          <p:nvPr/>
        </p:nvPicPr>
        <p:blipFill>
          <a:blip r:embed="rId8"/>
          <a:stretch>
            <a:fillRect/>
          </a:stretch>
        </p:blipFill>
        <p:spPr>
          <a:xfrm>
            <a:off x="718639" y="6000449"/>
            <a:ext cx="1828800" cy="752475"/>
          </a:xfrm>
          <a:prstGeom prst="rect">
            <a:avLst/>
          </a:prstGeom>
        </p:spPr>
      </p:pic>
      <p:sp>
        <p:nvSpPr>
          <p:cNvPr id="18"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19" name="Image 18"/>
          <p:cNvPicPr>
            <a:picLocks noChangeAspect="1"/>
          </p:cNvPicPr>
          <p:nvPr/>
        </p:nvPicPr>
        <p:blipFill>
          <a:blip r:embed="rId9"/>
          <a:stretch>
            <a:fillRect/>
          </a:stretch>
        </p:blipFill>
        <p:spPr>
          <a:xfrm>
            <a:off x="20458" y="-3"/>
            <a:ext cx="1409475" cy="656825"/>
          </a:xfrm>
          <a:prstGeom prst="rect">
            <a:avLst/>
          </a:prstGeom>
        </p:spPr>
      </p:pic>
      <p:pic>
        <p:nvPicPr>
          <p:cNvPr id="5" name="Image 4"/>
          <p:cNvPicPr>
            <a:picLocks noChangeAspect="1"/>
          </p:cNvPicPr>
          <p:nvPr/>
        </p:nvPicPr>
        <p:blipFill>
          <a:blip r:embed="rId10"/>
          <a:stretch>
            <a:fillRect/>
          </a:stretch>
        </p:blipFill>
        <p:spPr>
          <a:xfrm>
            <a:off x="2555688" y="751915"/>
            <a:ext cx="9074467" cy="6001009"/>
          </a:xfrm>
          <a:prstGeom prst="rect">
            <a:avLst/>
          </a:prstGeom>
        </p:spPr>
      </p:pic>
      <p:sp>
        <p:nvSpPr>
          <p:cNvPr id="2" name="Rectangle 1"/>
          <p:cNvSpPr/>
          <p:nvPr>
            <p:custDataLst>
              <p:tags r:id="rId5"/>
            </p:custDataLst>
          </p:nvPr>
        </p:nvSpPr>
        <p:spPr>
          <a:xfrm>
            <a:off x="811960" y="3838492"/>
            <a:ext cx="2050075" cy="1200329"/>
          </a:xfrm>
          <a:prstGeom prst="rect">
            <a:avLst/>
          </a:prstGeom>
          <a:solidFill>
            <a:schemeClr val="dk1"/>
          </a:solidFill>
          <a:ln w="12700" cap="flat" cmpd="sng" algn="ctr">
            <a:solidFill>
              <a:schemeClr val="dk1">
                <a:shade val="50000"/>
              </a:schemeClr>
            </a:solidFill>
            <a:prstDash val="solid"/>
          </a:ln>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fr-FR" b="1" dirty="0"/>
              <a:t>La modélisation et la simulation des </a:t>
            </a:r>
          </a:p>
          <a:p>
            <a:pPr algn="ctr"/>
            <a:r>
              <a:rPr lang="fr-FR" b="1" dirty="0"/>
              <a:t>objets et systèmes Techniques </a:t>
            </a:r>
          </a:p>
        </p:txBody>
      </p:sp>
      <p:sp>
        <p:nvSpPr>
          <p:cNvPr id="9" name="Rectangle 8"/>
          <p:cNvSpPr/>
          <p:nvPr/>
        </p:nvSpPr>
        <p:spPr>
          <a:xfrm>
            <a:off x="811368" y="751915"/>
            <a:ext cx="1643343"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sz="1200" b="1" u="sng" dirty="0">
                <a:latin typeface="Calibri" panose="020F0502020204030204" pitchFamily="34" charset="0"/>
                <a:ea typeface="Calibri" panose="020F0502020204030204" pitchFamily="34" charset="0"/>
                <a:cs typeface="Times New Roman" panose="02020603050405020304" pitchFamily="18" charset="0"/>
              </a:rPr>
              <a:t>Rappel seuils</a:t>
            </a:r>
            <a:r>
              <a:rPr lang="fr-FR" sz="1200" b="1" dirty="0">
                <a:latin typeface="Calibri" panose="020F0502020204030204" pitchFamily="34" charset="0"/>
                <a:ea typeface="Calibri" panose="020F0502020204030204" pitchFamily="34" charset="0"/>
                <a:cs typeface="Times New Roman" panose="02020603050405020304" pitchFamily="18" charset="0"/>
              </a:rPr>
              <a:t> : </a:t>
            </a:r>
          </a:p>
          <a:p>
            <a:r>
              <a:rPr lang="fr-FR" sz="1200" b="1" dirty="0">
                <a:latin typeface="Calibri" panose="020F0502020204030204" pitchFamily="34" charset="0"/>
                <a:ea typeface="Calibri" panose="020F0502020204030204" pitchFamily="34" charset="0"/>
                <a:cs typeface="Times New Roman" panose="02020603050405020304" pitchFamily="18" charset="0"/>
              </a:rPr>
              <a:t>1 : Mémoriser </a:t>
            </a:r>
          </a:p>
          <a:p>
            <a:r>
              <a:rPr lang="fr-FR" sz="1200" b="1" dirty="0">
                <a:latin typeface="Calibri" panose="020F0502020204030204" pitchFamily="34" charset="0"/>
                <a:ea typeface="Calibri" panose="020F0502020204030204" pitchFamily="34" charset="0"/>
                <a:cs typeface="Times New Roman" panose="02020603050405020304" pitchFamily="18" charset="0"/>
              </a:rPr>
              <a:t>2 : Comprendre </a:t>
            </a:r>
          </a:p>
          <a:p>
            <a:r>
              <a:rPr lang="fr-FR" sz="1200" b="1" dirty="0">
                <a:latin typeface="Calibri" panose="020F0502020204030204" pitchFamily="34" charset="0"/>
                <a:ea typeface="Calibri" panose="020F0502020204030204" pitchFamily="34" charset="0"/>
                <a:cs typeface="Times New Roman" panose="02020603050405020304" pitchFamily="18" charset="0"/>
              </a:rPr>
              <a:t>3 : Appliquer</a:t>
            </a:r>
          </a:p>
          <a:p>
            <a:r>
              <a:rPr lang="fr-FR" sz="1200" b="1" dirty="0">
                <a:latin typeface="Calibri" panose="020F0502020204030204" pitchFamily="34" charset="0"/>
                <a:ea typeface="Calibri" panose="020F0502020204030204" pitchFamily="34" charset="0"/>
                <a:cs typeface="Times New Roman" panose="02020603050405020304" pitchFamily="18" charset="0"/>
              </a:rPr>
              <a:t>4 : Maitriser (Analyser, évaluer, Créer)</a:t>
            </a:r>
            <a:endParaRPr lang="fr-FR" sz="1200" b="1" dirty="0"/>
          </a:p>
        </p:txBody>
      </p:sp>
    </p:spTree>
    <p:custDataLst>
      <p:custData r:id="rId1"/>
      <p:tags r:id="rId2"/>
    </p:custDataLst>
    <p:extLst>
      <p:ext uri="{BB962C8B-B14F-4D97-AF65-F5344CB8AC3E}">
        <p14:creationId xmlns:p14="http://schemas.microsoft.com/office/powerpoint/2010/main" val="24865774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2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La modélisation et la simulation des objets et systèmes techniques</a:t>
            </a:r>
            <a:endParaRPr lang="fr-FR" sz="2000" dirty="0"/>
          </a:p>
        </p:txBody>
      </p:sp>
      <p:sp>
        <p:nvSpPr>
          <p:cNvPr id="33"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4" name="Image 33"/>
          <p:cNvPicPr>
            <a:picLocks noChangeAspect="1"/>
          </p:cNvPicPr>
          <p:nvPr/>
        </p:nvPicPr>
        <p:blipFill>
          <a:blip r:embed="rId7"/>
          <a:stretch>
            <a:fillRect/>
          </a:stretch>
        </p:blipFill>
        <p:spPr>
          <a:xfrm>
            <a:off x="20458" y="-3"/>
            <a:ext cx="1409475" cy="656825"/>
          </a:xfrm>
          <a:prstGeom prst="rect">
            <a:avLst/>
          </a:prstGeom>
        </p:spPr>
      </p:pic>
      <p:graphicFrame>
        <p:nvGraphicFramePr>
          <p:cNvPr id="8" name="Tableau 7"/>
          <p:cNvGraphicFramePr>
            <a:graphicFrameLocks noGrp="1"/>
          </p:cNvGraphicFramePr>
          <p:nvPr>
            <p:extLst>
              <p:ext uri="{D42A27DB-BD31-4B8C-83A1-F6EECF244321}">
                <p14:modId xmlns:p14="http://schemas.microsoft.com/office/powerpoint/2010/main" val="3447344815"/>
              </p:ext>
            </p:extLst>
          </p:nvPr>
        </p:nvGraphicFramePr>
        <p:xfrm>
          <a:off x="811368" y="841102"/>
          <a:ext cx="11284355" cy="5384605"/>
        </p:xfrm>
        <a:graphic>
          <a:graphicData uri="http://schemas.openxmlformats.org/drawingml/2006/table">
            <a:tbl>
              <a:tblPr firstRow="1" bandRow="1">
                <a:tableStyleId>{F5AB1C69-6EDB-4FF4-983F-18BD219EF322}</a:tableStyleId>
              </a:tblPr>
              <a:tblGrid>
                <a:gridCol w="1274040">
                  <a:extLst>
                    <a:ext uri="{9D8B030D-6E8A-4147-A177-3AD203B41FA5}">
                      <a16:colId xmlns:a16="http://schemas.microsoft.com/office/drawing/2014/main" val="20000"/>
                    </a:ext>
                  </a:extLst>
                </a:gridCol>
                <a:gridCol w="3094097">
                  <a:extLst>
                    <a:ext uri="{9D8B030D-6E8A-4147-A177-3AD203B41FA5}">
                      <a16:colId xmlns:a16="http://schemas.microsoft.com/office/drawing/2014/main" val="20001"/>
                    </a:ext>
                  </a:extLst>
                </a:gridCol>
                <a:gridCol w="3213540">
                  <a:extLst>
                    <a:ext uri="{9D8B030D-6E8A-4147-A177-3AD203B41FA5}">
                      <a16:colId xmlns:a16="http://schemas.microsoft.com/office/drawing/2014/main" val="20002"/>
                    </a:ext>
                  </a:extLst>
                </a:gridCol>
                <a:gridCol w="3702678">
                  <a:extLst>
                    <a:ext uri="{9D8B030D-6E8A-4147-A177-3AD203B41FA5}">
                      <a16:colId xmlns:a16="http://schemas.microsoft.com/office/drawing/2014/main" val="20003"/>
                    </a:ext>
                  </a:extLst>
                </a:gridCol>
              </a:tblGrid>
              <a:tr h="317734">
                <a:tc rowSpan="2">
                  <a:txBody>
                    <a:bodyPr/>
                    <a:lstStyle/>
                    <a:p>
                      <a:pPr algn="ctr"/>
                      <a:r>
                        <a:rPr lang="fr-FR" sz="1600" dirty="0"/>
                        <a:t>Attendus</a:t>
                      </a:r>
                      <a:br>
                        <a:rPr lang="fr-FR" sz="1600" dirty="0"/>
                      </a:br>
                      <a:r>
                        <a:rPr lang="fr-FR" sz="1600" dirty="0"/>
                        <a:t> de fin</a:t>
                      </a:r>
                      <a:br>
                        <a:rPr lang="fr-FR" sz="1600" dirty="0"/>
                      </a:br>
                      <a:r>
                        <a:rPr lang="fr-FR" sz="1600" dirty="0"/>
                        <a:t> cycle 4</a:t>
                      </a:r>
                    </a:p>
                  </a:txBody>
                  <a:tcPr/>
                </a:tc>
                <a:tc>
                  <a:txBody>
                    <a:bodyPr/>
                    <a:lstStyle/>
                    <a:p>
                      <a:pPr algn="ctr"/>
                      <a:r>
                        <a:rPr lang="fr-FR" sz="1600" dirty="0"/>
                        <a:t>5</a:t>
                      </a:r>
                      <a:r>
                        <a:rPr lang="fr-FR" sz="1600" baseline="30000" dirty="0"/>
                        <a:t>e</a:t>
                      </a:r>
                      <a:endParaRPr lang="fr-FR" sz="1600" dirty="0"/>
                    </a:p>
                  </a:txBody>
                  <a:tcPr/>
                </a:tc>
                <a:tc>
                  <a:txBody>
                    <a:bodyPr/>
                    <a:lstStyle/>
                    <a:p>
                      <a:pPr algn="ctr"/>
                      <a:r>
                        <a:rPr lang="fr-FR" sz="1600" dirty="0"/>
                        <a:t>4</a:t>
                      </a:r>
                      <a:r>
                        <a:rPr lang="fr-FR" sz="1600" baseline="30000" dirty="0"/>
                        <a:t>e</a:t>
                      </a:r>
                      <a:endParaRPr lang="fr-FR" sz="1600" dirty="0"/>
                    </a:p>
                  </a:txBody>
                  <a:tcPr/>
                </a:tc>
                <a:tc>
                  <a:txBody>
                    <a:bodyPr/>
                    <a:lstStyle/>
                    <a:p>
                      <a:pPr algn="ctr"/>
                      <a:r>
                        <a:rPr lang="fr-FR" sz="1600" dirty="0"/>
                        <a:t>3</a:t>
                      </a:r>
                      <a:r>
                        <a:rPr lang="fr-FR" sz="1600" baseline="30000" dirty="0"/>
                        <a:t>e</a:t>
                      </a:r>
                      <a:endParaRPr lang="fr-FR" sz="1600" dirty="0"/>
                    </a:p>
                  </a:txBody>
                  <a:tcPr/>
                </a:tc>
                <a:extLst>
                  <a:ext uri="{0D108BD9-81ED-4DB2-BD59-A6C34878D82A}">
                    <a16:rowId xmlns:a16="http://schemas.microsoft.com/office/drawing/2014/main" val="10000"/>
                  </a:ext>
                </a:extLst>
              </a:tr>
              <a:tr h="606583">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200" b="1" baseline="30000" dirty="0"/>
                    </a:p>
                  </a:txBody>
                  <a:tcPr>
                    <a:solidFill>
                      <a:schemeClr val="accent6"/>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kern="1200" baseline="0" dirty="0"/>
                        <a:t>Privilégier la démarche d’investigation,  faire le lien entre la description théorique et la modélisation, la simulation</a:t>
                      </a:r>
                    </a:p>
                    <a:p>
                      <a:pPr algn="ctr">
                        <a:buFont typeface="Arial" charset="0"/>
                        <a:buNone/>
                      </a:pPr>
                      <a:r>
                        <a:rPr lang="fr-FR" sz="1200" kern="1200" baseline="0" dirty="0"/>
                        <a:t>Confronter une réalité virtuelle à la possibilité de sa réalisation matérielle, favoriser le passage d’un choix technique aux conditions de sa matérialisation,  développer les compétences liées aux activités expérimentales</a:t>
                      </a:r>
                      <a:endParaRPr lang="fr-FR" sz="1200" b="1" kern="1200" baseline="0" dirty="0">
                        <a:solidFill>
                          <a:schemeClr val="dk1"/>
                        </a:solidFill>
                        <a:latin typeface="+mn-lt"/>
                        <a:ea typeface="+mn-ea"/>
                        <a:cs typeface="+mn-cs"/>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b="1" dirty="0"/>
                    </a:p>
                  </a:txBody>
                  <a:tcPr>
                    <a:solidFill>
                      <a:schemeClr val="accent6"/>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b="1" dirty="0"/>
                    </a:p>
                  </a:txBody>
                  <a:tcPr>
                    <a:solidFill>
                      <a:schemeClr val="accent6"/>
                    </a:solidFill>
                  </a:tcPr>
                </a:tc>
                <a:extLst>
                  <a:ext uri="{0D108BD9-81ED-4DB2-BD59-A6C34878D82A}">
                    <a16:rowId xmlns:a16="http://schemas.microsoft.com/office/drawing/2014/main" val="10001"/>
                  </a:ext>
                </a:extLst>
              </a:tr>
              <a:tr h="1451467">
                <a:tc rowSpan="3">
                  <a:txBody>
                    <a:bodyPr/>
                    <a:lstStyle/>
                    <a:p>
                      <a:pPr algn="ctr">
                        <a:buFont typeface="Arial" charset="0"/>
                        <a:buChar char="•"/>
                      </a:pPr>
                      <a:r>
                        <a:rPr lang="fr-FR" sz="2000" dirty="0"/>
                        <a:t> Analyser le fonctionnement</a:t>
                      </a:r>
                      <a:br>
                        <a:rPr lang="fr-FR" sz="2000" dirty="0"/>
                      </a:br>
                      <a:r>
                        <a:rPr lang="fr-FR" sz="2000" dirty="0"/>
                        <a:t> et la structure d’un objet</a:t>
                      </a:r>
                    </a:p>
                  </a:txBody>
                  <a:tcPr vert="vert270"/>
                </a:tc>
                <a:tc>
                  <a:txBody>
                    <a:bodyPr/>
                    <a:lstStyle/>
                    <a:p>
                      <a:pPr>
                        <a:buFont typeface="Arial" pitchFamily="34" charset="0"/>
                        <a:buChar char="•"/>
                      </a:pPr>
                      <a:r>
                        <a:rPr lang="fr-FR" sz="1050" baseline="0" dirty="0"/>
                        <a:t> Énoncer les contraintes de sécurité associées au procédé.</a:t>
                      </a:r>
                    </a:p>
                    <a:p>
                      <a:pPr>
                        <a:buFont typeface="Arial" pitchFamily="34" charset="0"/>
                        <a:buChar char="•"/>
                      </a:pPr>
                      <a:r>
                        <a:rPr lang="fr-FR" sz="1050" baseline="0" dirty="0"/>
                        <a:t> organiser son poste de travail.</a:t>
                      </a:r>
                    </a:p>
                    <a:p>
                      <a:pPr>
                        <a:buFont typeface="Arial" pitchFamily="34" charset="0"/>
                        <a:buNone/>
                      </a:pPr>
                      <a:endParaRPr lang="fr-FR" sz="1050" baseline="0" dirty="0"/>
                    </a:p>
                  </a:txBody>
                  <a:tcPr/>
                </a:tc>
                <a:tc>
                  <a:txBody>
                    <a:bodyPr/>
                    <a:lstStyle/>
                    <a:p>
                      <a:pPr>
                        <a:buFont typeface="Arial" pitchFamily="34" charset="0"/>
                        <a:buChar char="•"/>
                      </a:pPr>
                      <a:r>
                        <a:rPr lang="fr-FR" sz="1050" baseline="0" dirty="0"/>
                        <a:t> Concevoir  et appliquer un protocole de test et/ou de contrôle en fonction des moyens disponibles</a:t>
                      </a:r>
                    </a:p>
                    <a:p>
                      <a:pPr>
                        <a:buFont typeface="Arial" pitchFamily="34" charset="0"/>
                        <a:buChar char="•"/>
                      </a:pPr>
                      <a:r>
                        <a:rPr lang="fr-FR" sz="1050" baseline="0" dirty="0"/>
                        <a:t> Observer l'organisation d'un poste de travail dans l'industrie</a:t>
                      </a:r>
                    </a:p>
                    <a:p>
                      <a:pPr>
                        <a:buFont typeface="Arial" pitchFamily="34" charset="0"/>
                        <a:buChar char="•"/>
                      </a:pPr>
                      <a:r>
                        <a:rPr lang="fr-FR" sz="1050" baseline="0" dirty="0"/>
                        <a:t> Connaître les principes de la taylorisation, ses avantages, ses inconvénients et ses aménagements</a:t>
                      </a:r>
                    </a:p>
                    <a:p>
                      <a:pPr>
                        <a:buFont typeface="Arial" charset="0"/>
                        <a:buChar char="•"/>
                      </a:pPr>
                      <a:r>
                        <a:rPr lang="fr-FR" sz="1050" dirty="0"/>
                        <a:t> Réaliser l'étude fonctionnelle d'objets techniques liés à l'environnement de l'élève</a:t>
                      </a:r>
                    </a:p>
                    <a:p>
                      <a:pPr>
                        <a:buFont typeface="Arial" charset="0"/>
                        <a:buChar char="•"/>
                      </a:pPr>
                      <a:endParaRPr lang="fr-FR" sz="1050" dirty="0"/>
                    </a:p>
                  </a:txBody>
                  <a:tcPr/>
                </a:tc>
                <a:tc>
                  <a:txBody>
                    <a:bodyPr/>
                    <a:lstStyle/>
                    <a:p>
                      <a:endParaRPr lang="fr-FR" sz="1050" dirty="0"/>
                    </a:p>
                  </a:txBody>
                  <a:tcPr/>
                </a:tc>
                <a:extLst>
                  <a:ext uri="{0D108BD9-81ED-4DB2-BD59-A6C34878D82A}">
                    <a16:rowId xmlns:a16="http://schemas.microsoft.com/office/drawing/2014/main" val="10002"/>
                  </a:ext>
                </a:extLst>
              </a:tr>
              <a:tr h="1299821">
                <a:tc vMerge="1">
                  <a:txBody>
                    <a:bodyPr/>
                    <a:lstStyle/>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dirty="0"/>
                        <a:t> Analyser à l'aide d'outils graphiques des objets et de systèmes techniques simples qui font partie de son environnement et qui utilisent et  transforment  de  l’énergie,  disposent  d’éléments  et  de  traitement  et  de  transmission  de  l’information.</a:t>
                      </a:r>
                    </a:p>
                    <a:p>
                      <a:pPr>
                        <a:buFont typeface="Arial" charset="0"/>
                        <a:buChar char="•"/>
                      </a:pPr>
                      <a:endParaRPr lang="fr-FR" sz="1050" dirty="0"/>
                    </a:p>
                  </a:txBody>
                  <a:tcPr/>
                </a:tc>
                <a:tc>
                  <a:txBody>
                    <a:bodyPr/>
                    <a:lstStyle/>
                    <a:p>
                      <a:pPr>
                        <a:buFont typeface="Arial" charset="0"/>
                        <a:buChar char="•"/>
                      </a:pPr>
                      <a:r>
                        <a:rPr lang="fr-FR" sz="1050" dirty="0"/>
                        <a:t> Rechercher  plusieurs solutions  pour  répondre  à  une  fonction  dans  une  démarche  de  résolution  de  problèmes.</a:t>
                      </a:r>
                    </a:p>
                    <a:p>
                      <a:pPr>
                        <a:buFont typeface="Arial" charset="0"/>
                        <a:buChar char="•"/>
                      </a:pPr>
                      <a:r>
                        <a:rPr lang="fr-FR" sz="1050" dirty="0"/>
                        <a:t> Spécifier ou caractériser quelques fonctions du cahier des charges,  notamment sous forme de carte mentale.</a:t>
                      </a:r>
                    </a:p>
                    <a:p>
                      <a:pPr>
                        <a:buFont typeface="Arial" charset="0"/>
                        <a:buChar char="•"/>
                      </a:pPr>
                      <a:r>
                        <a:rPr lang="fr-FR" sz="1050" dirty="0"/>
                        <a:t> Caractériser quelques critères de performances associés à des fonctions connues.</a:t>
                      </a:r>
                    </a:p>
                    <a:p>
                      <a:pPr>
                        <a:buFont typeface="Arial" charset="0"/>
                        <a:buChar char="•"/>
                      </a:pPr>
                      <a:endParaRPr lang="fr-FR"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dirty="0"/>
                        <a:t> Utiliser dans  le cadre des projets,  les outils numériques adaptés (organiser, rechercher, concevoir, produire, planifier, simuler</a:t>
                      </a:r>
                    </a:p>
                    <a:p>
                      <a:pPr>
                        <a:buFont typeface="Arial" charset="0"/>
                        <a:buChar char="•"/>
                      </a:pPr>
                      <a:endParaRPr lang="fr-FR" sz="1050" dirty="0"/>
                    </a:p>
                  </a:txBody>
                  <a:tcPr/>
                </a:tc>
                <a:extLst>
                  <a:ext uri="{0D108BD9-81ED-4DB2-BD59-A6C34878D82A}">
                    <a16:rowId xmlns:a16="http://schemas.microsoft.com/office/drawing/2014/main" val="10003"/>
                  </a:ext>
                </a:extLst>
              </a:tr>
              <a:tr h="1506025">
                <a:tc vMerge="1">
                  <a:txBody>
                    <a:bodyPr/>
                    <a:lstStyle/>
                    <a:p>
                      <a:pPr algn="ctr">
                        <a:buFont typeface="Arial" charset="0"/>
                        <a:buChar char="•"/>
                      </a:pPr>
                      <a:endParaRPr lang="fr-FR" sz="2000" dirty="0"/>
                    </a:p>
                  </a:txBody>
                  <a:tcPr vert="vert270"/>
                </a:tc>
                <a:tc>
                  <a:txBody>
                    <a:bodyPr/>
                    <a:lstStyle/>
                    <a:p>
                      <a:pPr>
                        <a:buFont typeface="Arial" charset="0"/>
                        <a:buChar char="•"/>
                      </a:pPr>
                      <a:r>
                        <a:rPr lang="fr-FR" sz="1100" dirty="0"/>
                        <a:t> Représenter ses idées à l’aide de croquis, schémas, plans, représentations numériques</a:t>
                      </a:r>
                    </a:p>
                    <a:p>
                      <a:pPr>
                        <a:buFont typeface="Arial" charset="0"/>
                        <a:buChar char="•"/>
                      </a:pPr>
                      <a:r>
                        <a:rPr lang="fr-FR" sz="1100" dirty="0"/>
                        <a:t>Identifier les différentes formes d'énergie et leur transformation</a:t>
                      </a:r>
                    </a:p>
                    <a:p>
                      <a:pPr>
                        <a:buFont typeface="Arial" charset="0"/>
                        <a:buNone/>
                      </a:pPr>
                      <a:endParaRPr lang="fr-FR"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100" dirty="0"/>
                        <a:t> identifier les informations entrantes et sortantes d'un système</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100" dirty="0"/>
                        <a:t> Approfondir la chaîne d’information : acquisition d’informations (caractériser différentes grandeurs physiques pour les traiter) à l’aide de capteurs et détecteurs et traitement des données sous forme de programmation graphique et/ou algorithmique. </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100" dirty="0"/>
                        <a:t> Réaliser l'analyse fonctionnelle d'objets techniques</a:t>
                      </a:r>
                    </a:p>
                    <a:p>
                      <a:pPr>
                        <a:buFont typeface="Arial" charset="0"/>
                        <a:buChar char="•"/>
                      </a:pPr>
                      <a:r>
                        <a:rPr lang="fr-FR" sz="1100" dirty="0"/>
                        <a:t> Approfondir les  formes  et les  modes  de  transmission  des  données  (data)  et  des  interfaces  de  communication.</a:t>
                      </a:r>
                    </a:p>
                  </a:txBody>
                  <a:tcPr/>
                </a:tc>
                <a:extLst>
                  <a:ext uri="{0D108BD9-81ED-4DB2-BD59-A6C34878D82A}">
                    <a16:rowId xmlns:a16="http://schemas.microsoft.com/office/drawing/2014/main" val="10004"/>
                  </a:ext>
                </a:extLst>
              </a:tr>
            </a:tbl>
          </a:graphicData>
        </a:graphic>
      </p:graphicFrame>
      <p:pic>
        <p:nvPicPr>
          <p:cNvPr id="4" name="Image 3"/>
          <p:cNvPicPr>
            <a:picLocks noChangeAspect="1"/>
          </p:cNvPicPr>
          <p:nvPr/>
        </p:nvPicPr>
        <p:blipFill>
          <a:blip r:embed="rId8"/>
          <a:stretch>
            <a:fillRect/>
          </a:stretch>
        </p:blipFill>
        <p:spPr>
          <a:xfrm>
            <a:off x="10595672" y="0"/>
            <a:ext cx="1596328" cy="656822"/>
          </a:xfrm>
          <a:prstGeom prst="rect">
            <a:avLst/>
          </a:prstGeom>
        </p:spPr>
      </p:pic>
    </p:spTree>
    <p:custDataLst>
      <p:custData r:id="rId1"/>
      <p:tags r:id="rId2"/>
    </p:custDataLst>
    <p:extLst>
      <p:ext uri="{BB962C8B-B14F-4D97-AF65-F5344CB8AC3E}">
        <p14:creationId xmlns:p14="http://schemas.microsoft.com/office/powerpoint/2010/main" val="18996066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16"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2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La modélisation et la simulation des objets et systèmes techniques</a:t>
            </a:r>
            <a:endParaRPr lang="fr-FR" sz="2000" dirty="0"/>
          </a:p>
        </p:txBody>
      </p:sp>
      <p:sp>
        <p:nvSpPr>
          <p:cNvPr id="33"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4" name="Image 33"/>
          <p:cNvPicPr>
            <a:picLocks noChangeAspect="1"/>
          </p:cNvPicPr>
          <p:nvPr/>
        </p:nvPicPr>
        <p:blipFill>
          <a:blip r:embed="rId7"/>
          <a:stretch>
            <a:fillRect/>
          </a:stretch>
        </p:blipFill>
        <p:spPr>
          <a:xfrm>
            <a:off x="20458" y="-3"/>
            <a:ext cx="1409475" cy="656825"/>
          </a:xfrm>
          <a:prstGeom prst="rect">
            <a:avLst/>
          </a:prstGeom>
        </p:spPr>
      </p:pic>
      <p:graphicFrame>
        <p:nvGraphicFramePr>
          <p:cNvPr id="7" name="Tableau 6"/>
          <p:cNvGraphicFramePr>
            <a:graphicFrameLocks noGrp="1"/>
          </p:cNvGraphicFramePr>
          <p:nvPr>
            <p:extLst>
              <p:ext uri="{D42A27DB-BD31-4B8C-83A1-F6EECF244321}">
                <p14:modId xmlns:p14="http://schemas.microsoft.com/office/powerpoint/2010/main" val="3976177686"/>
              </p:ext>
            </p:extLst>
          </p:nvPr>
        </p:nvGraphicFramePr>
        <p:xfrm>
          <a:off x="811368" y="722040"/>
          <a:ext cx="11279033" cy="5478780"/>
        </p:xfrm>
        <a:graphic>
          <a:graphicData uri="http://schemas.openxmlformats.org/drawingml/2006/table">
            <a:tbl>
              <a:tblPr firstRow="1" bandRow="1">
                <a:tableStyleId>{F5AB1C69-6EDB-4FF4-983F-18BD219EF322}</a:tableStyleId>
              </a:tblPr>
              <a:tblGrid>
                <a:gridCol w="1273439">
                  <a:extLst>
                    <a:ext uri="{9D8B030D-6E8A-4147-A177-3AD203B41FA5}">
                      <a16:colId xmlns:a16="http://schemas.microsoft.com/office/drawing/2014/main" val="20000"/>
                    </a:ext>
                  </a:extLst>
                </a:gridCol>
                <a:gridCol w="3092637">
                  <a:extLst>
                    <a:ext uri="{9D8B030D-6E8A-4147-A177-3AD203B41FA5}">
                      <a16:colId xmlns:a16="http://schemas.microsoft.com/office/drawing/2014/main" val="20001"/>
                    </a:ext>
                  </a:extLst>
                </a:gridCol>
                <a:gridCol w="3212025">
                  <a:extLst>
                    <a:ext uri="{9D8B030D-6E8A-4147-A177-3AD203B41FA5}">
                      <a16:colId xmlns:a16="http://schemas.microsoft.com/office/drawing/2014/main" val="20002"/>
                    </a:ext>
                  </a:extLst>
                </a:gridCol>
                <a:gridCol w="3700932">
                  <a:extLst>
                    <a:ext uri="{9D8B030D-6E8A-4147-A177-3AD203B41FA5}">
                      <a16:colId xmlns:a16="http://schemas.microsoft.com/office/drawing/2014/main" val="20003"/>
                    </a:ext>
                  </a:extLst>
                </a:gridCol>
              </a:tblGrid>
              <a:tr h="144016">
                <a:tc rowSpan="2">
                  <a:txBody>
                    <a:bodyPr/>
                    <a:lstStyle/>
                    <a:p>
                      <a:pPr algn="ctr"/>
                      <a:r>
                        <a:rPr lang="fr-FR" sz="1600" dirty="0"/>
                        <a:t>Attendus</a:t>
                      </a:r>
                      <a:br>
                        <a:rPr lang="fr-FR" sz="1600" dirty="0"/>
                      </a:br>
                      <a:r>
                        <a:rPr lang="fr-FR" sz="1600" dirty="0"/>
                        <a:t> de fin</a:t>
                      </a:r>
                      <a:br>
                        <a:rPr lang="fr-FR" sz="1600" dirty="0"/>
                      </a:br>
                      <a:r>
                        <a:rPr lang="fr-FR" sz="1600" dirty="0"/>
                        <a:t> cycle 4</a:t>
                      </a:r>
                    </a:p>
                  </a:txBody>
                  <a:tcPr/>
                </a:tc>
                <a:tc>
                  <a:txBody>
                    <a:bodyPr/>
                    <a:lstStyle/>
                    <a:p>
                      <a:pPr algn="ctr"/>
                      <a:r>
                        <a:rPr lang="fr-FR" sz="1600" dirty="0"/>
                        <a:t>5</a:t>
                      </a:r>
                      <a:r>
                        <a:rPr lang="fr-FR" sz="1600" baseline="30000" dirty="0"/>
                        <a:t>e</a:t>
                      </a:r>
                      <a:endParaRPr lang="fr-FR" sz="1600" dirty="0"/>
                    </a:p>
                  </a:txBody>
                  <a:tcPr/>
                </a:tc>
                <a:tc>
                  <a:txBody>
                    <a:bodyPr/>
                    <a:lstStyle/>
                    <a:p>
                      <a:pPr algn="ctr"/>
                      <a:r>
                        <a:rPr lang="fr-FR" sz="1600" dirty="0"/>
                        <a:t>4</a:t>
                      </a:r>
                      <a:r>
                        <a:rPr lang="fr-FR" sz="1600" baseline="30000" dirty="0"/>
                        <a:t>e</a:t>
                      </a:r>
                      <a:endParaRPr lang="fr-FR" sz="1600" dirty="0"/>
                    </a:p>
                  </a:txBody>
                  <a:tcPr/>
                </a:tc>
                <a:tc>
                  <a:txBody>
                    <a:bodyPr/>
                    <a:lstStyle/>
                    <a:p>
                      <a:pPr algn="ctr"/>
                      <a:r>
                        <a:rPr lang="fr-FR" sz="1600" dirty="0"/>
                        <a:t>3</a:t>
                      </a:r>
                      <a:r>
                        <a:rPr lang="fr-FR" sz="1600" baseline="30000" dirty="0"/>
                        <a:t>e</a:t>
                      </a:r>
                      <a:endParaRPr lang="fr-FR" sz="1600" dirty="0"/>
                    </a:p>
                  </a:txBody>
                  <a:tcPr/>
                </a:tc>
                <a:extLst>
                  <a:ext uri="{0D108BD9-81ED-4DB2-BD59-A6C34878D82A}">
                    <a16:rowId xmlns:a16="http://schemas.microsoft.com/office/drawing/2014/main" val="10000"/>
                  </a:ext>
                </a:extLst>
              </a:tr>
              <a:tr h="37084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200" b="1" baseline="30000" dirty="0"/>
                    </a:p>
                  </a:txBody>
                  <a:tcPr>
                    <a:solidFill>
                      <a:schemeClr val="accent6"/>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kern="1200" baseline="0" dirty="0"/>
                        <a:t>Privilégier la démarche d’investigation,  faire le lien entre la description théorique et la modélisation, la simulation</a:t>
                      </a:r>
                    </a:p>
                    <a:p>
                      <a:pPr algn="ctr">
                        <a:buFont typeface="Arial" charset="0"/>
                        <a:buNone/>
                      </a:pPr>
                      <a:r>
                        <a:rPr lang="fr-FR" sz="1200" kern="1200" baseline="0" dirty="0"/>
                        <a:t>Confronter une réalité virtuelle à la possibilité de sa réalisation matérielle, favoriser le passage d’un choix technique aux conditions de sa matérialisation,  développer les compétences liées aux activités expérimentales</a:t>
                      </a:r>
                      <a:endParaRPr lang="fr-FR" sz="1200" b="1" kern="1200" baseline="0" dirty="0">
                        <a:solidFill>
                          <a:schemeClr val="dk1"/>
                        </a:solidFill>
                        <a:latin typeface="+mn-lt"/>
                        <a:ea typeface="+mn-ea"/>
                        <a:cs typeface="+mn-cs"/>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b="1" dirty="0"/>
                    </a:p>
                  </a:txBody>
                  <a:tcPr>
                    <a:solidFill>
                      <a:schemeClr val="accent6"/>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b="1" dirty="0"/>
                    </a:p>
                  </a:txBody>
                  <a:tcPr>
                    <a:solidFill>
                      <a:schemeClr val="accent6"/>
                    </a:solidFill>
                  </a:tcPr>
                </a:tc>
                <a:extLst>
                  <a:ext uri="{0D108BD9-81ED-4DB2-BD59-A6C34878D82A}">
                    <a16:rowId xmlns:a16="http://schemas.microsoft.com/office/drawing/2014/main" val="10001"/>
                  </a:ext>
                </a:extLst>
              </a:tr>
              <a:tr h="370840">
                <a:tc rowSpan="2">
                  <a:txBody>
                    <a:bodyPr/>
                    <a:lstStyle/>
                    <a:p>
                      <a:pPr algn="ctr">
                        <a:buFont typeface="Arial" charset="0"/>
                        <a:buChar char="•"/>
                      </a:pPr>
                      <a:r>
                        <a:rPr lang="fr-FR" sz="2000" dirty="0"/>
                        <a:t> Analyser le fonctionnement </a:t>
                      </a:r>
                      <a:br>
                        <a:rPr lang="fr-FR" sz="2000" dirty="0"/>
                      </a:br>
                      <a:r>
                        <a:rPr lang="fr-FR" sz="2000" dirty="0"/>
                        <a:t>et la structure d’un objet</a:t>
                      </a:r>
                    </a:p>
                  </a:txBody>
                  <a:tcPr vert="vert270"/>
                </a:tc>
                <a:tc>
                  <a:txBody>
                    <a:bodyPr/>
                    <a:lstStyle/>
                    <a:p>
                      <a:pPr>
                        <a:buFont typeface="Arial" pitchFamily="34" charset="0"/>
                        <a:buChar char="•"/>
                      </a:pPr>
                      <a:r>
                        <a:rPr lang="fr-FR" sz="1050" baseline="0" dirty="0"/>
                        <a:t>  Associer un matériau (famille, caractéristiques), un procédé de réalisation (contraintes) pour tout  ou  partie  d’un objet, d’un  composant  (forme, aspect)</a:t>
                      </a:r>
                    </a:p>
                    <a:p>
                      <a:pPr>
                        <a:buFont typeface="Arial" pitchFamily="34" charset="0"/>
                        <a:buChar char="•"/>
                      </a:pPr>
                      <a:r>
                        <a:rPr lang="fr-FR" sz="1050" baseline="0" dirty="0"/>
                        <a:t> Identifier les différentes formes d'énergies, leurs sources</a:t>
                      </a:r>
                    </a:p>
                    <a:p>
                      <a:pPr>
                        <a:buFont typeface="Arial" pitchFamily="34" charset="0"/>
                        <a:buChar char="•"/>
                      </a:pPr>
                      <a:r>
                        <a:rPr lang="fr-FR" sz="1050" baseline="0" dirty="0"/>
                        <a:t> Savoir évaluer l’efficacité énergétique (pertes, rendement, coûts...) d'un système technique</a:t>
                      </a:r>
                    </a:p>
                    <a:p>
                      <a:pPr>
                        <a:buFont typeface="Arial" pitchFamily="34" charset="0"/>
                        <a:buChar char="•"/>
                      </a:pPr>
                      <a:endParaRPr lang="fr-FR" sz="1050" baseline="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S’exercer à concevoir un protocole de test de matériau</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Suivre un protocole de test de matériau</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Argumenter ses choix pour répondre à un problème technique.</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Énoncer les contraintes de mise en forme du matériau.</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Savoir  faire une analyse critique des matériaux utilisés pour un objet  de son environnement.</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Approfondir  la chaîne de conversion d’énergie dans un objet ou système technique</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Utiliser la chaîne d’énergie pour décrire cette conversion d’énergie. </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Savoir  comparer différentes  chaînes d’énergie </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Mobiliser toutes ses ressources pour choisir une énergie adaptée à un projet.</a:t>
                      </a:r>
                    </a:p>
                    <a:p>
                      <a:pPr>
                        <a:buFont typeface="Arial" charset="0"/>
                        <a:buChar char="•"/>
                      </a:pPr>
                      <a:endParaRPr lang="fr-FR"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baseline="0" dirty="0"/>
                        <a:t> Argumenter ses choix pour répondre à un problème technique.</a:t>
                      </a:r>
                    </a:p>
                    <a:p>
                      <a:pPr>
                        <a:buFont typeface="Arial" pitchFamily="34" charset="0"/>
                        <a:buChar char="•"/>
                      </a:pPr>
                      <a:r>
                        <a:rPr lang="fr-FR" sz="1050" baseline="0" dirty="0"/>
                        <a:t>En rapport avec les objets pluri-technologiques, utiliser les savoir-faire liés au choix des matériaux afin de proposer et justifier leurs emplois.</a:t>
                      </a:r>
                    </a:p>
                    <a:p>
                      <a:pPr>
                        <a:buFont typeface="Arial" pitchFamily="34" charset="0"/>
                        <a:buChar char="•"/>
                      </a:pPr>
                      <a:r>
                        <a:rPr lang="fr-FR" sz="1050" baseline="0" dirty="0"/>
                        <a:t> Être capable, en partant d’un objet ou d’un système réel du marché d’argumenter les choix de matériaux au vu des contraintes  environnementales,  des  bases  de  données  et  des  choix  techniques.  </a:t>
                      </a:r>
                    </a:p>
                    <a:p>
                      <a:pPr>
                        <a:buFont typeface="Arial" pitchFamily="34" charset="0"/>
                        <a:buChar char="•"/>
                      </a:pPr>
                      <a:r>
                        <a:rPr lang="fr-FR" sz="1050" baseline="0" dirty="0"/>
                        <a:t> Approfondir les notions de régulation et de gestion de l’énergie, </a:t>
                      </a:r>
                    </a:p>
                    <a:p>
                      <a:pPr>
                        <a:buFont typeface="Arial" pitchFamily="34" charset="0"/>
                        <a:buChar char="•"/>
                      </a:pPr>
                      <a:r>
                        <a:rPr lang="fr-FR" sz="1050" baseline="0" dirty="0"/>
                        <a:t> Analyser la chaîne d’énergie d’un objet ou système technique en lien avec la chaîne d’information pour son pilotage.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baseline="0" dirty="0"/>
                        <a:t> Savoir  suivre un protocole pour mesurer l’efficacité énergétique du système technique (rendement, pertes, …)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baseline="0" dirty="0"/>
                        <a:t> Savoir  associer sur une chaîne d'énergie, les fonctions techniques aux solutions technologiques</a:t>
                      </a:r>
                    </a:p>
                    <a:p>
                      <a:pPr>
                        <a:buFont typeface="Arial" pitchFamily="34" charset="0"/>
                        <a:buChar char="•"/>
                      </a:pPr>
                      <a:r>
                        <a:rPr lang="fr-FR" sz="1050" baseline="0" dirty="0"/>
                        <a:t> Réaliser tout ou partie d’une chaîne d’énergie pour un système technique. </a:t>
                      </a:r>
                    </a:p>
                    <a:p>
                      <a:pPr>
                        <a:buFont typeface="Arial" pitchFamily="34" charset="0"/>
                        <a:buChar char="•"/>
                      </a:pPr>
                      <a:r>
                        <a:rPr lang="fr-FR" sz="1050" baseline="0" dirty="0"/>
                        <a:t> Argumenter sur la solution retenue : efficacité énergétique, rendement, conversion des énergies, économie d’énergie, impact sur l’environnement, gestion de la consommation d’énergie, lien avec la chaîne d’information.</a:t>
                      </a:r>
                    </a:p>
                    <a:p>
                      <a:pPr>
                        <a:buFont typeface="Arial" pitchFamily="34" charset="0"/>
                        <a:buChar char="•"/>
                      </a:pPr>
                      <a:endParaRPr lang="fr-FR" sz="1050" dirty="0"/>
                    </a:p>
                  </a:txBody>
                  <a:tcPr/>
                </a:tc>
                <a:extLst>
                  <a:ext uri="{0D108BD9-81ED-4DB2-BD59-A6C34878D82A}">
                    <a16:rowId xmlns:a16="http://schemas.microsoft.com/office/drawing/2014/main" val="10002"/>
                  </a:ext>
                </a:extLst>
              </a:tr>
              <a:tr h="370840">
                <a:tc vMerge="1">
                  <a:txBody>
                    <a:bodyPr/>
                    <a:lstStyle/>
                    <a:p>
                      <a:endParaRPr lang="fr-FR" dirty="0"/>
                    </a:p>
                  </a:txBody>
                  <a:tcPr/>
                </a:tc>
                <a:tc>
                  <a:txBody>
                    <a:bodyPr/>
                    <a:lstStyle/>
                    <a:p>
                      <a:pPr>
                        <a:buFont typeface="Arial" charset="0"/>
                        <a:buChar char="•"/>
                      </a:pPr>
                      <a:r>
                        <a:rPr lang="fr-FR" sz="1050" dirty="0"/>
                        <a:t> Schématiser une structure et ses mouvements dans l'espace</a:t>
                      </a:r>
                    </a:p>
                    <a:p>
                      <a:pPr>
                        <a:buFont typeface="Arial" charset="0"/>
                        <a:buChar char="•"/>
                      </a:pPr>
                      <a:endParaRPr lang="fr-FR"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dirty="0"/>
                        <a:t> Utiliser des outils de simulation du fonctionnement d'objets techniques</a:t>
                      </a:r>
                    </a:p>
                    <a:p>
                      <a:pPr>
                        <a:buFont typeface="Arial" charset="0"/>
                        <a:buChar char="•"/>
                      </a:pPr>
                      <a:endParaRPr lang="fr-FR"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dirty="0"/>
                        <a:t> Dessiner, assembler et mettre en mouvement les différents éléments d'un système technique à l'aide d'un logiciel modeleur volumique </a:t>
                      </a:r>
                    </a:p>
                    <a:p>
                      <a:pPr>
                        <a:buFont typeface="Arial" charset="0"/>
                        <a:buChar char="•"/>
                      </a:pPr>
                      <a:endParaRPr lang="fr-FR" sz="1050" dirty="0"/>
                    </a:p>
                  </a:txBody>
                  <a:tcPr/>
                </a:tc>
                <a:extLst>
                  <a:ext uri="{0D108BD9-81ED-4DB2-BD59-A6C34878D82A}">
                    <a16:rowId xmlns:a16="http://schemas.microsoft.com/office/drawing/2014/main" val="10003"/>
                  </a:ext>
                </a:extLst>
              </a:tr>
            </a:tbl>
          </a:graphicData>
        </a:graphic>
      </p:graphicFrame>
      <p:pic>
        <p:nvPicPr>
          <p:cNvPr id="4" name="Image 3"/>
          <p:cNvPicPr>
            <a:picLocks noChangeAspect="1"/>
          </p:cNvPicPr>
          <p:nvPr/>
        </p:nvPicPr>
        <p:blipFill>
          <a:blip r:embed="rId8"/>
          <a:stretch>
            <a:fillRect/>
          </a:stretch>
        </p:blipFill>
        <p:spPr>
          <a:xfrm>
            <a:off x="10595665" y="-3"/>
            <a:ext cx="1596335" cy="656825"/>
          </a:xfrm>
          <a:prstGeom prst="rect">
            <a:avLst/>
          </a:prstGeom>
        </p:spPr>
      </p:pic>
    </p:spTree>
    <p:custDataLst>
      <p:custData r:id="rId1"/>
      <p:tags r:id="rId2"/>
    </p:custDataLst>
    <p:extLst>
      <p:ext uri="{BB962C8B-B14F-4D97-AF65-F5344CB8AC3E}">
        <p14:creationId xmlns:p14="http://schemas.microsoft.com/office/powerpoint/2010/main" val="24810640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16"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2800" dirty="0">
                <a:solidFill>
                  <a:schemeClr val="accent1">
                    <a:lumMod val="50000"/>
                  </a:schemeClr>
                </a:solidFill>
                <a:effectLst>
                  <a:outerShdw blurRad="50800" dist="38100" dir="5400000" algn="t" rotWithShape="0">
                    <a:prstClr val="black">
                      <a:alpha val="40000"/>
                    </a:prstClr>
                  </a:outerShdw>
                </a:effectLst>
              </a:rPr>
              <a:t>Même programme sur le cycle 4 – Des attendus en fin de cycle</a:t>
            </a:r>
          </a:p>
        </p:txBody>
      </p:sp>
      <p:pic>
        <p:nvPicPr>
          <p:cNvPr id="4" name="Image 3"/>
          <p:cNvPicPr>
            <a:picLocks noChangeAspect="1"/>
          </p:cNvPicPr>
          <p:nvPr/>
        </p:nvPicPr>
        <p:blipFill>
          <a:blip r:embed="rId12"/>
          <a:stretch>
            <a:fillRect/>
          </a:stretch>
        </p:blipFill>
        <p:spPr>
          <a:xfrm>
            <a:off x="10363200" y="6105525"/>
            <a:ext cx="1828800" cy="752475"/>
          </a:xfrm>
          <a:prstGeom prst="rect">
            <a:avLst/>
          </a:prstGeom>
        </p:spPr>
      </p:pic>
      <p:sp>
        <p:nvSpPr>
          <p:cNvPr id="33"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4" name="Image 33"/>
          <p:cNvPicPr>
            <a:picLocks noChangeAspect="1"/>
          </p:cNvPicPr>
          <p:nvPr/>
        </p:nvPicPr>
        <p:blipFill>
          <a:blip r:embed="rId13"/>
          <a:stretch>
            <a:fillRect/>
          </a:stretch>
        </p:blipFill>
        <p:spPr>
          <a:xfrm>
            <a:off x="20458" y="-3"/>
            <a:ext cx="1409475" cy="656825"/>
          </a:xfrm>
          <a:prstGeom prst="rect">
            <a:avLst/>
          </a:prstGeom>
        </p:spPr>
      </p:pic>
      <p:sp>
        <p:nvSpPr>
          <p:cNvPr id="41" name="Rogner un rectangle à un seul coin 40"/>
          <p:cNvSpPr/>
          <p:nvPr>
            <p:custDataLst>
              <p:tags r:id="rId5"/>
            </p:custDataLst>
          </p:nvPr>
        </p:nvSpPr>
        <p:spPr>
          <a:xfrm>
            <a:off x="9483983" y="1697844"/>
            <a:ext cx="1965842" cy="3473272"/>
          </a:xfrm>
          <a:prstGeom prst="snip1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Par compétences</a:t>
            </a:r>
          </a:p>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&amp;</a:t>
            </a:r>
          </a:p>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Connaissances associées</a:t>
            </a:r>
          </a:p>
          <a:p>
            <a:pPr algn="ctr"/>
            <a:endPar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Graduation des niveaux d’acquisition</a:t>
            </a:r>
            <a:endParaRPr lang="fr-FR" dirty="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endPar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42" name="Rectangle 41"/>
          <p:cNvSpPr/>
          <p:nvPr>
            <p:custDataLst>
              <p:tags r:id="rId6"/>
            </p:custDataLst>
          </p:nvPr>
        </p:nvSpPr>
        <p:spPr>
          <a:xfrm>
            <a:off x="1001461" y="1697952"/>
            <a:ext cx="2017059" cy="181157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Programmes </a:t>
            </a:r>
          </a:p>
          <a:p>
            <a:pPr algn="ctr"/>
            <a:endPar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4 thématiques</a:t>
            </a:r>
          </a:p>
          <a:p>
            <a:pPr algn="ctr"/>
            <a:endPar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Compétences S4C</a:t>
            </a:r>
            <a:endParaRPr lang="fr-FR" sz="1600" dirty="0">
              <a:latin typeface="Arial" panose="020B0604020202020204" pitchFamily="34" charset="0"/>
              <a:cs typeface="Arial" panose="020B0604020202020204" pitchFamily="34" charset="0"/>
            </a:endParaRPr>
          </a:p>
        </p:txBody>
      </p:sp>
      <p:sp>
        <p:nvSpPr>
          <p:cNvPr id="43" name="Rogner un rectangle à un seul coin 42"/>
          <p:cNvSpPr/>
          <p:nvPr>
            <p:custDataLst>
              <p:tags r:id="rId7"/>
            </p:custDataLst>
          </p:nvPr>
        </p:nvSpPr>
        <p:spPr>
          <a:xfrm>
            <a:off x="5441435" y="1722497"/>
            <a:ext cx="1963271" cy="3423966"/>
          </a:xfrm>
          <a:prstGeom prst="snip1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endParaRPr lang="fr-FR" dirty="0">
              <a:ln w="0"/>
              <a:solidFill>
                <a:schemeClr val="tx1">
                  <a:lumMod val="95000"/>
                  <a:lumOff val="5000"/>
                </a:schemeClr>
              </a:solidFill>
              <a:effectLst>
                <a:outerShdw blurRad="38100" dist="19050" dir="2700000" algn="tl" rotWithShape="0">
                  <a:schemeClr val="dk1">
                    <a:alpha val="40000"/>
                  </a:schemeClr>
                </a:outerShdw>
              </a:effectLst>
            </a:endParaRPr>
          </a:p>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Thème d’entrée</a:t>
            </a:r>
          </a:p>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Démarche d’investigation</a:t>
            </a:r>
          </a:p>
          <a:p>
            <a:pPr algn="ctr">
              <a:lnSpc>
                <a:spcPct val="50000"/>
              </a:lnSpc>
            </a:pPr>
            <a:endPar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Essais / erreurs observations / constats</a:t>
            </a:r>
          </a:p>
          <a:p>
            <a:pPr algn="ctr">
              <a:lnSpc>
                <a:spcPct val="50000"/>
              </a:lnSpc>
            </a:pPr>
            <a:endPar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lnSpc>
                <a:spcPct val="50000"/>
              </a:lnSpc>
            </a:pPr>
            <a:endPar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Groupes</a:t>
            </a:r>
          </a:p>
          <a:p>
            <a:endPar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44" name="Rectangle 43"/>
          <p:cNvSpPr/>
          <p:nvPr>
            <p:custDataLst>
              <p:tags r:id="rId8"/>
            </p:custDataLst>
          </p:nvPr>
        </p:nvSpPr>
        <p:spPr>
          <a:xfrm>
            <a:off x="3203673" y="1697952"/>
            <a:ext cx="2043953" cy="298147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Regroupe 1 ou plusieurs thématiques</a:t>
            </a:r>
          </a:p>
          <a:p>
            <a:pPr algn="ctr"/>
            <a:endPar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Traitent des compétences et connaissances du programmes</a:t>
            </a:r>
          </a:p>
        </p:txBody>
      </p:sp>
      <p:sp>
        <p:nvSpPr>
          <p:cNvPr id="45" name="Rectangle 44"/>
          <p:cNvSpPr/>
          <p:nvPr>
            <p:custDataLst>
              <p:tags r:id="rId9"/>
            </p:custDataLst>
          </p:nvPr>
        </p:nvSpPr>
        <p:spPr>
          <a:xfrm>
            <a:off x="7557687" y="1697952"/>
            <a:ext cx="1737776" cy="231640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1600" dirty="0">
                <a:latin typeface="Arial" panose="020B0604020202020204" pitchFamily="34" charset="0"/>
                <a:cs typeface="Arial" panose="020B0604020202020204" pitchFamily="34" charset="0"/>
              </a:rPr>
              <a:t>Trace écrite élève / groupe</a:t>
            </a:r>
          </a:p>
          <a:p>
            <a:pPr algn="ctr"/>
            <a:endParaRPr lang="fr-FR" sz="1600" dirty="0">
              <a:latin typeface="Arial" panose="020B0604020202020204" pitchFamily="34" charset="0"/>
              <a:cs typeface="Arial" panose="020B0604020202020204" pitchFamily="34" charset="0"/>
            </a:endParaRPr>
          </a:p>
          <a:p>
            <a:pPr algn="ctr"/>
            <a:r>
              <a:rPr lang="fr-FR" sz="1600" dirty="0">
                <a:latin typeface="Arial" panose="020B0604020202020204" pitchFamily="34" charset="0"/>
                <a:cs typeface="Arial" panose="020B0604020202020204" pitchFamily="34" charset="0"/>
              </a:rPr>
              <a:t>Fiches connaissances </a:t>
            </a:r>
          </a:p>
          <a:p>
            <a:pPr algn="ctr"/>
            <a:endPar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Papier / vidéo</a:t>
            </a:r>
            <a:endPar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46" name="ZoneTexte 45"/>
          <p:cNvSpPr txBox="1"/>
          <p:nvPr/>
        </p:nvSpPr>
        <p:spPr>
          <a:xfrm>
            <a:off x="1243309" y="977630"/>
            <a:ext cx="1802104" cy="646331"/>
          </a:xfrm>
          <a:prstGeom prst="rect">
            <a:avLst/>
          </a:prstGeom>
          <a:noFill/>
        </p:spPr>
        <p:txBody>
          <a:bodyPr wrap="square" rtlCol="0">
            <a:spAutoFit/>
          </a:bodyPr>
          <a:lstStyle/>
          <a:p>
            <a:r>
              <a:rPr lang="fr-FR"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Compétences / Connaissances</a:t>
            </a:r>
          </a:p>
        </p:txBody>
      </p:sp>
      <p:sp>
        <p:nvSpPr>
          <p:cNvPr id="47" name="ZoneTexte 46"/>
          <p:cNvSpPr txBox="1"/>
          <p:nvPr/>
        </p:nvSpPr>
        <p:spPr>
          <a:xfrm>
            <a:off x="3622032" y="1031959"/>
            <a:ext cx="1351388" cy="369332"/>
          </a:xfrm>
          <a:prstGeom prst="rect">
            <a:avLst/>
          </a:prstGeom>
          <a:noFill/>
        </p:spPr>
        <p:txBody>
          <a:bodyPr wrap="square" rtlCol="0">
            <a:spAutoFit/>
          </a:bodyPr>
          <a:lstStyle/>
          <a:p>
            <a:r>
              <a:rPr lang="fr-FR"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Séquences</a:t>
            </a:r>
          </a:p>
        </p:txBody>
      </p:sp>
      <p:sp>
        <p:nvSpPr>
          <p:cNvPr id="48" name="ZoneTexte 47"/>
          <p:cNvSpPr txBox="1"/>
          <p:nvPr/>
        </p:nvSpPr>
        <p:spPr>
          <a:xfrm>
            <a:off x="5664248" y="1031959"/>
            <a:ext cx="1351388" cy="369332"/>
          </a:xfrm>
          <a:prstGeom prst="rect">
            <a:avLst/>
          </a:prstGeom>
          <a:noFill/>
        </p:spPr>
        <p:txBody>
          <a:bodyPr wrap="square" rtlCol="0">
            <a:spAutoFit/>
          </a:bodyPr>
          <a:lstStyle/>
          <a:p>
            <a:r>
              <a:rPr lang="fr-FR"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Activités</a:t>
            </a:r>
          </a:p>
        </p:txBody>
      </p:sp>
      <p:sp>
        <p:nvSpPr>
          <p:cNvPr id="49" name="ZoneTexte 48"/>
          <p:cNvSpPr txBox="1"/>
          <p:nvPr/>
        </p:nvSpPr>
        <p:spPr>
          <a:xfrm>
            <a:off x="7557687" y="944481"/>
            <a:ext cx="1579243" cy="646331"/>
          </a:xfrm>
          <a:prstGeom prst="rect">
            <a:avLst/>
          </a:prstGeom>
          <a:noFill/>
        </p:spPr>
        <p:txBody>
          <a:bodyPr wrap="square" rtlCol="0">
            <a:spAutoFit/>
          </a:bodyPr>
          <a:lstStyle/>
          <a:p>
            <a:r>
              <a:rPr lang="fr-FR"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Synthèse et structuration</a:t>
            </a:r>
          </a:p>
        </p:txBody>
      </p:sp>
      <p:sp>
        <p:nvSpPr>
          <p:cNvPr id="50" name="ZoneTexte 49"/>
          <p:cNvSpPr txBox="1"/>
          <p:nvPr/>
        </p:nvSpPr>
        <p:spPr>
          <a:xfrm>
            <a:off x="9665117" y="941986"/>
            <a:ext cx="2126090" cy="646331"/>
          </a:xfrm>
          <a:prstGeom prst="rect">
            <a:avLst/>
          </a:prstGeom>
          <a:noFill/>
        </p:spPr>
        <p:txBody>
          <a:bodyPr wrap="square" rtlCol="0">
            <a:spAutoFit/>
          </a:bodyPr>
          <a:lstStyle/>
          <a:p>
            <a:r>
              <a:rPr lang="fr-FR"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Evaluation</a:t>
            </a:r>
          </a:p>
          <a:p>
            <a:r>
              <a:rPr lang="fr-FR"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remédiation</a:t>
            </a:r>
          </a:p>
        </p:txBody>
      </p:sp>
      <p:sp>
        <p:nvSpPr>
          <p:cNvPr id="51" name="Flèche droite 50"/>
          <p:cNvSpPr/>
          <p:nvPr/>
        </p:nvSpPr>
        <p:spPr>
          <a:xfrm>
            <a:off x="1802422" y="5372982"/>
            <a:ext cx="8264770" cy="1019907"/>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3200" dirty="0">
                <a:ln w="0"/>
                <a:solidFill>
                  <a:schemeClr val="tx1"/>
                </a:solidFill>
                <a:effectLst>
                  <a:outerShdw blurRad="38100" dist="19050" dir="2700000" algn="tl" rotWithShape="0">
                    <a:schemeClr val="dk1">
                      <a:alpha val="40000"/>
                    </a:schemeClr>
                  </a:outerShdw>
                </a:effectLst>
              </a:rPr>
              <a:t>Exemple de progressivité ?</a:t>
            </a:r>
          </a:p>
        </p:txBody>
      </p:sp>
    </p:spTree>
    <p:custDataLst>
      <p:custData r:id="rId1"/>
      <p:tags r:id="rId2"/>
    </p:custDataLst>
    <p:extLst>
      <p:ext uri="{BB962C8B-B14F-4D97-AF65-F5344CB8AC3E}">
        <p14:creationId xmlns:p14="http://schemas.microsoft.com/office/powerpoint/2010/main" val="26878488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2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La modélisation et la simulation des objets et systèmes techniques</a:t>
            </a:r>
            <a:endParaRPr lang="fr-FR" sz="2000" dirty="0"/>
          </a:p>
        </p:txBody>
      </p:sp>
      <p:sp>
        <p:nvSpPr>
          <p:cNvPr id="33"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4" name="Image 33"/>
          <p:cNvPicPr>
            <a:picLocks noChangeAspect="1"/>
          </p:cNvPicPr>
          <p:nvPr/>
        </p:nvPicPr>
        <p:blipFill>
          <a:blip r:embed="rId7"/>
          <a:stretch>
            <a:fillRect/>
          </a:stretch>
        </p:blipFill>
        <p:spPr>
          <a:xfrm>
            <a:off x="20458" y="-3"/>
            <a:ext cx="1409475" cy="656825"/>
          </a:xfrm>
          <a:prstGeom prst="rect">
            <a:avLst/>
          </a:prstGeom>
        </p:spPr>
      </p:pic>
      <p:graphicFrame>
        <p:nvGraphicFramePr>
          <p:cNvPr id="8" name="Tableau 7"/>
          <p:cNvGraphicFramePr>
            <a:graphicFrameLocks noGrp="1"/>
          </p:cNvGraphicFramePr>
          <p:nvPr>
            <p:extLst>
              <p:ext uri="{D42A27DB-BD31-4B8C-83A1-F6EECF244321}">
                <p14:modId xmlns:p14="http://schemas.microsoft.com/office/powerpoint/2010/main" val="757627532"/>
              </p:ext>
            </p:extLst>
          </p:nvPr>
        </p:nvGraphicFramePr>
        <p:xfrm>
          <a:off x="890713" y="837272"/>
          <a:ext cx="11004954" cy="5247692"/>
        </p:xfrm>
        <a:graphic>
          <a:graphicData uri="http://schemas.openxmlformats.org/drawingml/2006/table">
            <a:tbl>
              <a:tblPr firstRow="1" bandRow="1">
                <a:tableStyleId>{F5AB1C69-6EDB-4FF4-983F-18BD219EF322}</a:tableStyleId>
              </a:tblPr>
              <a:tblGrid>
                <a:gridCol w="1242495">
                  <a:extLst>
                    <a:ext uri="{9D8B030D-6E8A-4147-A177-3AD203B41FA5}">
                      <a16:colId xmlns:a16="http://schemas.microsoft.com/office/drawing/2014/main" val="20000"/>
                    </a:ext>
                  </a:extLst>
                </a:gridCol>
                <a:gridCol w="3017487">
                  <a:extLst>
                    <a:ext uri="{9D8B030D-6E8A-4147-A177-3AD203B41FA5}">
                      <a16:colId xmlns:a16="http://schemas.microsoft.com/office/drawing/2014/main" val="20001"/>
                    </a:ext>
                  </a:extLst>
                </a:gridCol>
                <a:gridCol w="3133972">
                  <a:extLst>
                    <a:ext uri="{9D8B030D-6E8A-4147-A177-3AD203B41FA5}">
                      <a16:colId xmlns:a16="http://schemas.microsoft.com/office/drawing/2014/main" val="20002"/>
                    </a:ext>
                  </a:extLst>
                </a:gridCol>
                <a:gridCol w="3611000">
                  <a:extLst>
                    <a:ext uri="{9D8B030D-6E8A-4147-A177-3AD203B41FA5}">
                      <a16:colId xmlns:a16="http://schemas.microsoft.com/office/drawing/2014/main" val="20003"/>
                    </a:ext>
                  </a:extLst>
                </a:gridCol>
              </a:tblGrid>
              <a:tr h="287600">
                <a:tc rowSpan="2">
                  <a:txBody>
                    <a:bodyPr/>
                    <a:lstStyle/>
                    <a:p>
                      <a:pPr algn="ctr"/>
                      <a:r>
                        <a:rPr lang="fr-FR" sz="1600" dirty="0"/>
                        <a:t>Attendus</a:t>
                      </a:r>
                      <a:br>
                        <a:rPr lang="fr-FR" sz="1600" dirty="0"/>
                      </a:br>
                      <a:r>
                        <a:rPr lang="fr-FR" sz="1600" dirty="0"/>
                        <a:t> de fin</a:t>
                      </a:r>
                      <a:br>
                        <a:rPr lang="fr-FR" sz="1600" dirty="0"/>
                      </a:br>
                      <a:r>
                        <a:rPr lang="fr-FR" sz="1600" dirty="0"/>
                        <a:t> cycle 4</a:t>
                      </a:r>
                    </a:p>
                  </a:txBody>
                  <a:tcPr/>
                </a:tc>
                <a:tc>
                  <a:txBody>
                    <a:bodyPr/>
                    <a:lstStyle/>
                    <a:p>
                      <a:pPr algn="ctr"/>
                      <a:r>
                        <a:rPr lang="fr-FR" sz="1600" dirty="0"/>
                        <a:t>5</a:t>
                      </a:r>
                      <a:r>
                        <a:rPr lang="fr-FR" sz="1600" baseline="30000" dirty="0"/>
                        <a:t>e</a:t>
                      </a:r>
                      <a:endParaRPr lang="fr-FR" sz="1600" dirty="0"/>
                    </a:p>
                  </a:txBody>
                  <a:tcPr/>
                </a:tc>
                <a:tc>
                  <a:txBody>
                    <a:bodyPr/>
                    <a:lstStyle/>
                    <a:p>
                      <a:pPr algn="ctr"/>
                      <a:r>
                        <a:rPr lang="fr-FR" sz="1600" dirty="0"/>
                        <a:t>4</a:t>
                      </a:r>
                      <a:r>
                        <a:rPr lang="fr-FR" sz="1600" baseline="30000" dirty="0"/>
                        <a:t>e</a:t>
                      </a:r>
                      <a:endParaRPr lang="fr-FR" sz="1600" dirty="0"/>
                    </a:p>
                  </a:txBody>
                  <a:tcPr/>
                </a:tc>
                <a:tc>
                  <a:txBody>
                    <a:bodyPr/>
                    <a:lstStyle/>
                    <a:p>
                      <a:pPr algn="ctr"/>
                      <a:r>
                        <a:rPr lang="fr-FR" sz="1600" dirty="0"/>
                        <a:t>3</a:t>
                      </a:r>
                      <a:r>
                        <a:rPr lang="fr-FR" sz="1600" baseline="30000" dirty="0"/>
                        <a:t>e</a:t>
                      </a:r>
                      <a:endParaRPr lang="fr-FR" sz="1600" dirty="0"/>
                    </a:p>
                  </a:txBody>
                  <a:tcPr/>
                </a:tc>
                <a:extLst>
                  <a:ext uri="{0D108BD9-81ED-4DB2-BD59-A6C34878D82A}">
                    <a16:rowId xmlns:a16="http://schemas.microsoft.com/office/drawing/2014/main" val="10000"/>
                  </a:ext>
                </a:extLst>
              </a:tr>
              <a:tr h="549054">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200" b="1" baseline="30000" dirty="0"/>
                    </a:p>
                  </a:txBody>
                  <a:tcPr>
                    <a:solidFill>
                      <a:schemeClr val="accent6"/>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kern="1200" baseline="0" dirty="0"/>
                        <a:t>Privilégier la démarche d’investigation,  faire le lien entre la description théorique et la modélisation, la simulation</a:t>
                      </a:r>
                    </a:p>
                    <a:p>
                      <a:pPr algn="ctr">
                        <a:buFont typeface="Arial" charset="0"/>
                        <a:buNone/>
                      </a:pPr>
                      <a:r>
                        <a:rPr lang="fr-FR" sz="1200" kern="1200" baseline="0" dirty="0"/>
                        <a:t>Confronter une réalité virtuelle à la possibilité de sa réalisation matérielle, favoriser le passage d’un choix technique aux conditions de sa matérialisation,  développer les compétences liées aux activités expérimentales</a:t>
                      </a:r>
                      <a:endParaRPr lang="fr-FR" sz="1200" b="1" kern="1200" baseline="0" dirty="0">
                        <a:solidFill>
                          <a:schemeClr val="dk1"/>
                        </a:solidFill>
                        <a:latin typeface="+mn-lt"/>
                        <a:ea typeface="+mn-ea"/>
                        <a:cs typeface="+mn-cs"/>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b="1" dirty="0"/>
                    </a:p>
                  </a:txBody>
                  <a:tcPr>
                    <a:solidFill>
                      <a:schemeClr val="accent6"/>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b="1" dirty="0"/>
                    </a:p>
                  </a:txBody>
                  <a:tcPr>
                    <a:solidFill>
                      <a:schemeClr val="accent6"/>
                    </a:solidFill>
                  </a:tcPr>
                </a:tc>
                <a:extLst>
                  <a:ext uri="{0D108BD9-81ED-4DB2-BD59-A6C34878D82A}">
                    <a16:rowId xmlns:a16="http://schemas.microsoft.com/office/drawing/2014/main" val="10001"/>
                  </a:ext>
                </a:extLst>
              </a:tr>
              <a:tr h="2137390">
                <a:tc rowSpan="2">
                  <a:txBody>
                    <a:bodyPr/>
                    <a:lstStyle/>
                    <a:p>
                      <a:pPr algn="ctr">
                        <a:buFont typeface="Arial" charset="0"/>
                        <a:buChar char="•"/>
                      </a:pPr>
                      <a:r>
                        <a:rPr lang="fr-FR" sz="2000" dirty="0"/>
                        <a:t> Analyser le fonctionnement </a:t>
                      </a:r>
                      <a:br>
                        <a:rPr lang="fr-FR" sz="2000" dirty="0"/>
                      </a:br>
                      <a:r>
                        <a:rPr lang="fr-FR" sz="2000" dirty="0"/>
                        <a:t>et la structure d’un objet</a:t>
                      </a:r>
                    </a:p>
                  </a:txBody>
                  <a:tcPr vert="vert270"/>
                </a:tc>
                <a:tc>
                  <a:txBody>
                    <a:bodyPr/>
                    <a:lstStyle/>
                    <a:p>
                      <a:pPr>
                        <a:buFont typeface="Arial" pitchFamily="34" charset="0"/>
                        <a:buChar char="•"/>
                      </a:pPr>
                      <a:r>
                        <a:rPr lang="fr-FR" sz="1050" baseline="0" dirty="0"/>
                        <a:t> Connaître et utiliser les instruments de mesure du laboratoire de Technologie sur des objets existants ou sur des maquettes</a:t>
                      </a:r>
                    </a:p>
                    <a:p>
                      <a:pPr>
                        <a:buFont typeface="Arial" pitchFamily="34" charset="0"/>
                        <a:buChar char="•"/>
                      </a:pPr>
                      <a:endParaRPr lang="fr-FR" sz="1050" baseline="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CONNAÎTRE et utiliser les instruments de mesure du laboratoire de Technologie sur des objets existants ou sur des maquettes</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Visualiser et interpréter les résultats de ces mesures par ordinateur</a:t>
                      </a:r>
                    </a:p>
                    <a:p>
                      <a:pPr>
                        <a:buFont typeface="Arial" charset="0"/>
                        <a:buChar char="•"/>
                      </a:pPr>
                      <a:r>
                        <a:rPr lang="fr-FR" sz="1050" baseline="0" dirty="0"/>
                        <a:t> Analyser des objets et des systèmes techniques simples qui font partie de son environnement et qui utilisent et  transforment  de  l’énergie,  disposent  d’éléments et de traitement et de  transmission de  l’information</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Expliquer le fonctionnement des capteurs, codeurs et détecteurs.</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endParaRPr lang="fr-FR" sz="1050" dirty="0"/>
                    </a:p>
                    <a:p>
                      <a:pPr marL="0" marR="0" indent="0" algn="l" defTabSz="914400" rtl="0" eaLnBrk="1" fontAlgn="auto" latinLnBrk="0" hangingPunct="1">
                        <a:lnSpc>
                          <a:spcPct val="100000"/>
                        </a:lnSpc>
                        <a:spcBef>
                          <a:spcPts val="0"/>
                        </a:spcBef>
                        <a:spcAft>
                          <a:spcPts val="0"/>
                        </a:spcAft>
                        <a:buClrTx/>
                        <a:buSzTx/>
                        <a:buFont typeface="Arial" charset="0"/>
                        <a:buChar char="•"/>
                        <a:tabLst/>
                        <a:defRPr/>
                      </a:pPr>
                      <a:endParaRPr lang="fr-FR" sz="1050" dirty="0"/>
                    </a:p>
                    <a:p>
                      <a:pPr marL="0" marR="0" indent="0" algn="l" defTabSz="914400" rtl="0" eaLnBrk="1" fontAlgn="auto" latinLnBrk="0" hangingPunct="1">
                        <a:lnSpc>
                          <a:spcPct val="100000"/>
                        </a:lnSpc>
                        <a:spcBef>
                          <a:spcPts val="0"/>
                        </a:spcBef>
                        <a:spcAft>
                          <a:spcPts val="0"/>
                        </a:spcAft>
                        <a:buClrTx/>
                        <a:buSzTx/>
                        <a:buFont typeface="Arial" charset="0"/>
                        <a:buChar char="•"/>
                        <a:tabLst/>
                        <a:defRPr/>
                      </a:pPr>
                      <a:endParaRPr lang="fr-FR"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baseline="0" dirty="0"/>
                        <a:t> Choisir et utiliser les instruments de mesure du laboratoire de Technologie sur des objets existants ou sur des maquettes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baseline="0" dirty="0"/>
                        <a:t> visualiser et interpréter les résultats de ces mesures par ordinateur</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baseline="0" dirty="0"/>
                        <a:t> Visualiser et mesurer un signal analogique ou numérique grâce à un instrument (oscilloscope)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baseline="0" dirty="0"/>
                        <a:t> Établir les écarts entre ce qui peut être mesuré et ce qui a été calculé</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baseline="0" dirty="0"/>
                        <a:t>Approfondir la chaîne d’information : acquisition d’informations (caractériser différentes grandeurs physiques pour les traiter) à l’aide de capteurs et détecteurs et traitement des données sous forme de programmation graphique et/ou algorithmique. </a:t>
                      </a:r>
                      <a:endParaRPr lang="fr-FR" sz="1050" dirty="0"/>
                    </a:p>
                  </a:txBody>
                  <a:tcPr/>
                </a:tc>
                <a:extLst>
                  <a:ext uri="{0D108BD9-81ED-4DB2-BD59-A6C34878D82A}">
                    <a16:rowId xmlns:a16="http://schemas.microsoft.com/office/drawing/2014/main" val="10002"/>
                  </a:ext>
                </a:extLst>
              </a:tr>
              <a:tr h="1780592">
                <a:tc vMerge="1">
                  <a:txBody>
                    <a:bodyPr/>
                    <a:lstStyle/>
                    <a:p>
                      <a:endParaRPr lang="fr-FR" dirty="0"/>
                    </a:p>
                  </a:txBody>
                  <a:tcPr/>
                </a:tc>
                <a:tc>
                  <a:txBody>
                    <a:bodyPr/>
                    <a:lstStyle/>
                    <a:p>
                      <a:pPr>
                        <a:buFont typeface="Arial" charset="0"/>
                        <a:buChar char="•"/>
                      </a:pPr>
                      <a:r>
                        <a:rPr lang="fr-FR" sz="1050" dirty="0"/>
                        <a:t> Proposer des moyens de contrôle, de validation pour la réalisation future.</a:t>
                      </a:r>
                    </a:p>
                    <a:p>
                      <a:pPr>
                        <a:buFont typeface="Arial" charset="0"/>
                        <a:buChar char="•"/>
                      </a:pPr>
                      <a:endParaRPr lang="fr-FR"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dirty="0"/>
                        <a:t> Exploiter numériquement les résultats d'une expérimentation</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dirty="0"/>
                        <a:t> Interpréter objectivement ces résultats et les communiquer</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endParaRPr lang="fr-FR" sz="1050" dirty="0"/>
                    </a:p>
                    <a:p>
                      <a:pPr marL="0" marR="0" indent="0" algn="l" defTabSz="914400" rtl="0" eaLnBrk="1" fontAlgn="auto" latinLnBrk="0" hangingPunct="1">
                        <a:lnSpc>
                          <a:spcPct val="100000"/>
                        </a:lnSpc>
                        <a:spcBef>
                          <a:spcPts val="0"/>
                        </a:spcBef>
                        <a:spcAft>
                          <a:spcPts val="0"/>
                        </a:spcAft>
                        <a:buClrTx/>
                        <a:buSzTx/>
                        <a:buFont typeface="Arial" charset="0"/>
                        <a:buChar char="•"/>
                        <a:tabLst/>
                        <a:defRPr/>
                      </a:pPr>
                      <a:endParaRPr lang="fr-FR" sz="1050" dirty="0"/>
                    </a:p>
                  </a:txBody>
                  <a:tcPr/>
                </a:tc>
                <a:tc>
                  <a:txBody>
                    <a:bodyPr/>
                    <a:lstStyle/>
                    <a:p>
                      <a:pPr>
                        <a:buFont typeface="Arial" charset="0"/>
                        <a:buChar char="•"/>
                      </a:pPr>
                      <a:r>
                        <a:rPr lang="fr-FR" sz="1050" dirty="0"/>
                        <a:t> Valider  le  prototype  en référence aux spécifications du cahier des charges</a:t>
                      </a:r>
                    </a:p>
                    <a:p>
                      <a:pPr>
                        <a:buFont typeface="Arial" charset="0"/>
                        <a:buChar char="•"/>
                      </a:pPr>
                      <a:r>
                        <a:rPr lang="fr-FR" sz="1050" dirty="0"/>
                        <a:t> proposer des pistes d’amélioration.</a:t>
                      </a:r>
                    </a:p>
                    <a:p>
                      <a:pPr>
                        <a:buFont typeface="Arial" charset="0"/>
                        <a:buChar char="•"/>
                      </a:pPr>
                      <a:endParaRPr lang="fr-FR" sz="1050" dirty="0"/>
                    </a:p>
                  </a:txBody>
                  <a:tcPr/>
                </a:tc>
                <a:extLst>
                  <a:ext uri="{0D108BD9-81ED-4DB2-BD59-A6C34878D82A}">
                    <a16:rowId xmlns:a16="http://schemas.microsoft.com/office/drawing/2014/main" val="10003"/>
                  </a:ext>
                </a:extLst>
              </a:tr>
            </a:tbl>
          </a:graphicData>
        </a:graphic>
      </p:graphicFrame>
      <p:pic>
        <p:nvPicPr>
          <p:cNvPr id="4" name="Image 3"/>
          <p:cNvPicPr>
            <a:picLocks noChangeAspect="1"/>
          </p:cNvPicPr>
          <p:nvPr/>
        </p:nvPicPr>
        <p:blipFill>
          <a:blip r:embed="rId8"/>
          <a:stretch>
            <a:fillRect/>
          </a:stretch>
        </p:blipFill>
        <p:spPr>
          <a:xfrm>
            <a:off x="10595666" y="-4"/>
            <a:ext cx="1596336" cy="656825"/>
          </a:xfrm>
          <a:prstGeom prst="rect">
            <a:avLst/>
          </a:prstGeom>
        </p:spPr>
      </p:pic>
    </p:spTree>
    <p:custDataLst>
      <p:custData r:id="rId1"/>
      <p:tags r:id="rId2"/>
    </p:custDataLst>
    <p:extLst>
      <p:ext uri="{BB962C8B-B14F-4D97-AF65-F5344CB8AC3E}">
        <p14:creationId xmlns:p14="http://schemas.microsoft.com/office/powerpoint/2010/main" val="553003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16"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2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La modélisation et la simulation des objets et systèmes techniques</a:t>
            </a:r>
            <a:endParaRPr lang="fr-FR" sz="2000" dirty="0"/>
          </a:p>
        </p:txBody>
      </p:sp>
      <p:sp>
        <p:nvSpPr>
          <p:cNvPr id="33"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4" name="Image 33"/>
          <p:cNvPicPr>
            <a:picLocks noChangeAspect="1"/>
          </p:cNvPicPr>
          <p:nvPr/>
        </p:nvPicPr>
        <p:blipFill>
          <a:blip r:embed="rId7"/>
          <a:stretch>
            <a:fillRect/>
          </a:stretch>
        </p:blipFill>
        <p:spPr>
          <a:xfrm>
            <a:off x="20458" y="-3"/>
            <a:ext cx="1409475" cy="656825"/>
          </a:xfrm>
          <a:prstGeom prst="rect">
            <a:avLst/>
          </a:prstGeom>
        </p:spPr>
      </p:pic>
      <p:graphicFrame>
        <p:nvGraphicFramePr>
          <p:cNvPr id="7" name="Tableau 6"/>
          <p:cNvGraphicFramePr>
            <a:graphicFrameLocks noGrp="1"/>
          </p:cNvGraphicFramePr>
          <p:nvPr>
            <p:extLst>
              <p:ext uri="{D42A27DB-BD31-4B8C-83A1-F6EECF244321}">
                <p14:modId xmlns:p14="http://schemas.microsoft.com/office/powerpoint/2010/main" val="3819248817"/>
              </p:ext>
            </p:extLst>
          </p:nvPr>
        </p:nvGraphicFramePr>
        <p:xfrm>
          <a:off x="811368" y="804333"/>
          <a:ext cx="11194365" cy="5463049"/>
        </p:xfrm>
        <a:graphic>
          <a:graphicData uri="http://schemas.openxmlformats.org/drawingml/2006/table">
            <a:tbl>
              <a:tblPr firstRow="1" bandRow="1">
                <a:tableStyleId>{F5AB1C69-6EDB-4FF4-983F-18BD219EF322}</a:tableStyleId>
              </a:tblPr>
              <a:tblGrid>
                <a:gridCol w="1263880">
                  <a:extLst>
                    <a:ext uri="{9D8B030D-6E8A-4147-A177-3AD203B41FA5}">
                      <a16:colId xmlns:a16="http://schemas.microsoft.com/office/drawing/2014/main" val="20000"/>
                    </a:ext>
                  </a:extLst>
                </a:gridCol>
                <a:gridCol w="3069422">
                  <a:extLst>
                    <a:ext uri="{9D8B030D-6E8A-4147-A177-3AD203B41FA5}">
                      <a16:colId xmlns:a16="http://schemas.microsoft.com/office/drawing/2014/main" val="20001"/>
                    </a:ext>
                  </a:extLst>
                </a:gridCol>
                <a:gridCol w="3187913">
                  <a:extLst>
                    <a:ext uri="{9D8B030D-6E8A-4147-A177-3AD203B41FA5}">
                      <a16:colId xmlns:a16="http://schemas.microsoft.com/office/drawing/2014/main" val="20002"/>
                    </a:ext>
                  </a:extLst>
                </a:gridCol>
                <a:gridCol w="3673150">
                  <a:extLst>
                    <a:ext uri="{9D8B030D-6E8A-4147-A177-3AD203B41FA5}">
                      <a16:colId xmlns:a16="http://schemas.microsoft.com/office/drawing/2014/main" val="20003"/>
                    </a:ext>
                  </a:extLst>
                </a:gridCol>
              </a:tblGrid>
              <a:tr h="306014">
                <a:tc rowSpan="2">
                  <a:txBody>
                    <a:bodyPr/>
                    <a:lstStyle/>
                    <a:p>
                      <a:pPr algn="ctr"/>
                      <a:r>
                        <a:rPr lang="fr-FR" sz="1600" dirty="0"/>
                        <a:t>Attendus</a:t>
                      </a:r>
                      <a:br>
                        <a:rPr lang="fr-FR" sz="1600" dirty="0"/>
                      </a:br>
                      <a:r>
                        <a:rPr lang="fr-FR" sz="1600" dirty="0"/>
                        <a:t> de fin</a:t>
                      </a:r>
                      <a:br>
                        <a:rPr lang="fr-FR" sz="1600" dirty="0"/>
                      </a:br>
                      <a:r>
                        <a:rPr lang="fr-FR" sz="1600" dirty="0"/>
                        <a:t> cycle 4</a:t>
                      </a:r>
                    </a:p>
                  </a:txBody>
                  <a:tcPr/>
                </a:tc>
                <a:tc>
                  <a:txBody>
                    <a:bodyPr/>
                    <a:lstStyle/>
                    <a:p>
                      <a:pPr algn="ctr"/>
                      <a:r>
                        <a:rPr lang="fr-FR" sz="1600" dirty="0"/>
                        <a:t>5</a:t>
                      </a:r>
                      <a:r>
                        <a:rPr lang="fr-FR" sz="1600" baseline="30000" dirty="0"/>
                        <a:t>e</a:t>
                      </a:r>
                      <a:endParaRPr lang="fr-FR" sz="1600" dirty="0"/>
                    </a:p>
                  </a:txBody>
                  <a:tcPr/>
                </a:tc>
                <a:tc>
                  <a:txBody>
                    <a:bodyPr/>
                    <a:lstStyle/>
                    <a:p>
                      <a:pPr algn="ctr"/>
                      <a:r>
                        <a:rPr lang="fr-FR" sz="1600" dirty="0"/>
                        <a:t>4</a:t>
                      </a:r>
                      <a:r>
                        <a:rPr lang="fr-FR" sz="1600" baseline="30000" dirty="0"/>
                        <a:t>e</a:t>
                      </a:r>
                      <a:endParaRPr lang="fr-FR" sz="1600" dirty="0"/>
                    </a:p>
                  </a:txBody>
                  <a:tcPr/>
                </a:tc>
                <a:tc>
                  <a:txBody>
                    <a:bodyPr/>
                    <a:lstStyle/>
                    <a:p>
                      <a:pPr algn="ctr"/>
                      <a:r>
                        <a:rPr lang="fr-FR" sz="1600" dirty="0"/>
                        <a:t>3</a:t>
                      </a:r>
                      <a:r>
                        <a:rPr lang="fr-FR" sz="1600" baseline="30000" dirty="0"/>
                        <a:t>e</a:t>
                      </a:r>
                      <a:endParaRPr lang="fr-FR" sz="1600" dirty="0"/>
                    </a:p>
                  </a:txBody>
                  <a:tcPr/>
                </a:tc>
                <a:extLst>
                  <a:ext uri="{0D108BD9-81ED-4DB2-BD59-A6C34878D82A}">
                    <a16:rowId xmlns:a16="http://schemas.microsoft.com/office/drawing/2014/main" val="10000"/>
                  </a:ext>
                </a:extLst>
              </a:tr>
              <a:tr h="584208">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200" b="1" baseline="30000" dirty="0"/>
                    </a:p>
                  </a:txBody>
                  <a:tcPr>
                    <a:solidFill>
                      <a:schemeClr val="accent6"/>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kern="1200" baseline="0" dirty="0"/>
                        <a:t>Privilégier la démarche d’investigation,  faire le lien entre la description théorique et la modélisation, la simulation</a:t>
                      </a:r>
                    </a:p>
                    <a:p>
                      <a:pPr algn="ctr">
                        <a:buFont typeface="Arial" charset="0"/>
                        <a:buNone/>
                      </a:pPr>
                      <a:r>
                        <a:rPr lang="fr-FR" sz="1200" kern="1200" baseline="0" dirty="0"/>
                        <a:t>Confronter une réalité virtuelle à la possibilité de sa réalisation matérielle, favoriser le passage d’un choix technique aux conditions de sa matérialisation,  développer les compétences liées aux activités expérimentales</a:t>
                      </a:r>
                      <a:endParaRPr lang="fr-FR" sz="1200" b="1" kern="1200" baseline="0" dirty="0">
                        <a:solidFill>
                          <a:schemeClr val="dk1"/>
                        </a:solidFill>
                        <a:latin typeface="+mn-lt"/>
                        <a:ea typeface="+mn-ea"/>
                        <a:cs typeface="+mn-cs"/>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b="1" dirty="0"/>
                    </a:p>
                  </a:txBody>
                  <a:tcPr>
                    <a:solidFill>
                      <a:schemeClr val="accent6"/>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b="1" dirty="0"/>
                    </a:p>
                  </a:txBody>
                  <a:tcPr>
                    <a:solidFill>
                      <a:schemeClr val="accent6"/>
                    </a:solidFill>
                  </a:tcPr>
                </a:tc>
                <a:extLst>
                  <a:ext uri="{0D108BD9-81ED-4DB2-BD59-A6C34878D82A}">
                    <a16:rowId xmlns:a16="http://schemas.microsoft.com/office/drawing/2014/main" val="10001"/>
                  </a:ext>
                </a:extLst>
              </a:tr>
              <a:tr h="667666">
                <a:tc rowSpan="4">
                  <a:txBody>
                    <a:bodyPr/>
                    <a:lstStyle/>
                    <a:p>
                      <a:pPr algn="ctr">
                        <a:buFont typeface="Arial" charset="0"/>
                        <a:buChar char="•"/>
                      </a:pPr>
                      <a:r>
                        <a:rPr lang="fr-FR" sz="2000" dirty="0"/>
                        <a:t> Utiliser une modélisation et simuler le comportement d’un objet</a:t>
                      </a:r>
                    </a:p>
                  </a:txBody>
                  <a:tcPr vert="vert270"/>
                </a:tc>
                <a:tc>
                  <a:txBody>
                    <a:bodyPr/>
                    <a:lstStyle/>
                    <a:p>
                      <a:pPr>
                        <a:buFont typeface="Arial" pitchFamily="34" charset="0"/>
                        <a:buChar char="•"/>
                      </a:pPr>
                      <a:r>
                        <a:rPr lang="fr-FR" sz="1050" baseline="0" dirty="0"/>
                        <a:t> Lire des informations utiles dans des documents issues de simulations</a:t>
                      </a:r>
                    </a:p>
                    <a:p>
                      <a:pPr>
                        <a:buFont typeface="Arial" pitchFamily="34" charset="0"/>
                        <a:buNone/>
                      </a:pPr>
                      <a:endParaRPr lang="fr-FR" sz="1050" baseline="0" dirty="0"/>
                    </a:p>
                    <a:p>
                      <a:pPr>
                        <a:buFont typeface="Arial" pitchFamily="34" charset="0"/>
                        <a:buNone/>
                      </a:pPr>
                      <a:endParaRPr lang="fr-FR" sz="1050" baseline="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S'initier à la modélisation volumique numérique 3D.</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baseline="0" dirty="0"/>
                        <a:t> Modéliser et simuler le fonctionnement d’un objet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fr-FR" sz="1050" dirty="0"/>
                    </a:p>
                  </a:txBody>
                  <a:tcPr/>
                </a:tc>
                <a:extLst>
                  <a:ext uri="{0D108BD9-81ED-4DB2-BD59-A6C34878D82A}">
                    <a16:rowId xmlns:a16="http://schemas.microsoft.com/office/drawing/2014/main" val="10002"/>
                  </a:ext>
                </a:extLst>
              </a:tr>
              <a:tr h="959770">
                <a:tc vMerge="1">
                  <a:txBody>
                    <a:bodyPr/>
                    <a:lstStyle/>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Proposer des pistes d’amélioration.</a:t>
                      </a:r>
                      <a:endParaRPr lang="fr-FR" sz="1050" dirty="0"/>
                    </a:p>
                    <a:p>
                      <a:pPr>
                        <a:buFont typeface="Arial" charset="0"/>
                        <a:buNone/>
                      </a:pPr>
                      <a:endParaRPr lang="fr-FR" sz="1050" dirty="0"/>
                    </a:p>
                    <a:p>
                      <a:pPr>
                        <a:buFont typeface="Arial" charset="0"/>
                        <a:buNone/>
                      </a:pPr>
                      <a:endParaRPr lang="fr-FR" sz="1050" dirty="0"/>
                    </a:p>
                    <a:p>
                      <a:pPr>
                        <a:buFont typeface="Arial" charset="0"/>
                        <a:buNone/>
                      </a:pPr>
                      <a:endParaRPr lang="fr-FR" sz="1050" dirty="0"/>
                    </a:p>
                    <a:p>
                      <a:pPr>
                        <a:buFont typeface="Arial" charset="0"/>
                        <a:buNone/>
                      </a:pPr>
                      <a:endParaRPr lang="fr-FR" sz="1050" dirty="0"/>
                    </a:p>
                    <a:p>
                      <a:pPr>
                        <a:buFont typeface="Arial" charset="0"/>
                        <a:buNone/>
                      </a:pPr>
                      <a:endParaRPr lang="fr-FR"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Utiliser des logiciels de simulation pour trouver l’algorithme du fonctionnement d’un système (écluses, portail, feux de carrefour.....)</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endParaRPr lang="fr-FR" sz="1050" dirty="0"/>
                    </a:p>
                  </a:txBody>
                  <a:tcPr/>
                </a:tc>
                <a:tc>
                  <a:txBody>
                    <a:bodyPr/>
                    <a:lstStyle/>
                    <a:p>
                      <a:pPr>
                        <a:buFont typeface="Arial" charset="0"/>
                        <a:buChar char="•"/>
                      </a:pPr>
                      <a:r>
                        <a:rPr lang="fr-FR" sz="1050" baseline="0" dirty="0"/>
                        <a:t> Faire des hypothèses et utiliser la modélisation de comportements fournie  pour  choisir  des  solutions  adaptées  à  chaque  projet</a:t>
                      </a:r>
                      <a:endParaRPr lang="fr-FR" sz="1050" dirty="0"/>
                    </a:p>
                  </a:txBody>
                  <a:tcPr/>
                </a:tc>
                <a:extLst>
                  <a:ext uri="{0D108BD9-81ED-4DB2-BD59-A6C34878D82A}">
                    <a16:rowId xmlns:a16="http://schemas.microsoft.com/office/drawing/2014/main" val="10003"/>
                  </a:ext>
                </a:extLst>
              </a:tr>
              <a:tr h="959770">
                <a:tc vMerge="1">
                  <a:txBody>
                    <a:bodyPr/>
                    <a:lstStyle/>
                    <a:p>
                      <a:pPr algn="ctr">
                        <a:buFont typeface="Arial" charset="0"/>
                        <a:buChar char="•"/>
                      </a:pPr>
                      <a:endParaRPr lang="fr-FR" sz="2000" dirty="0"/>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Utiliser un logiciel de simulation pour tester ces pistes d’amélioration( Ponts, agencement d’habitation...)</a:t>
                      </a:r>
                    </a:p>
                    <a:p>
                      <a:pPr>
                        <a:buFont typeface="Arial" charset="0"/>
                        <a:buNone/>
                      </a:pPr>
                      <a:endParaRPr lang="fr-FR" sz="1050" dirty="0"/>
                    </a:p>
                    <a:p>
                      <a:pPr>
                        <a:buFont typeface="Arial" charset="0"/>
                        <a:buNone/>
                      </a:pPr>
                      <a:endParaRPr lang="fr-FR" sz="1050" dirty="0"/>
                    </a:p>
                    <a:p>
                      <a:pPr>
                        <a:buFont typeface="Arial" charset="0"/>
                        <a:buNone/>
                      </a:pPr>
                      <a:endParaRPr lang="fr-FR"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dirty="0"/>
                        <a:t> Utiliser des logiciels de simulation pour évaluer</a:t>
                      </a:r>
                      <a:r>
                        <a:rPr lang="fr-FR" sz="1050" baseline="0" dirty="0"/>
                        <a:t> l’efficacité énergétique d’une habitation et lui apporter des améliorations</a:t>
                      </a:r>
                      <a:endParaRPr lang="fr-FR" sz="1050" dirty="0"/>
                    </a:p>
                    <a:p>
                      <a:pPr marL="0" marR="0" indent="0" algn="l" defTabSz="914400" rtl="0" eaLnBrk="1" fontAlgn="auto" latinLnBrk="0" hangingPunct="1">
                        <a:lnSpc>
                          <a:spcPct val="100000"/>
                        </a:lnSpc>
                        <a:spcBef>
                          <a:spcPts val="0"/>
                        </a:spcBef>
                        <a:spcAft>
                          <a:spcPts val="0"/>
                        </a:spcAft>
                        <a:buClrTx/>
                        <a:buSzTx/>
                        <a:buFont typeface="Arial" charset="0"/>
                        <a:buChar char="•"/>
                        <a:tabLst/>
                        <a:defRPr/>
                      </a:pPr>
                      <a:endParaRPr lang="fr-FR"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Interpréter les résultats en fonctions d’hypothèses</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Faire varier un ou deux paramètres d’une simulation pour montrer leur influence sur une simulation</a:t>
                      </a:r>
                    </a:p>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fr-FR" sz="1050" baseline="0" dirty="0"/>
                    </a:p>
                    <a:p>
                      <a:pPr>
                        <a:buFont typeface="Arial" charset="0"/>
                        <a:buChar char="•"/>
                      </a:pPr>
                      <a:endParaRPr lang="fr-FR" sz="1050" dirty="0"/>
                    </a:p>
                  </a:txBody>
                  <a:tcPr/>
                </a:tc>
                <a:extLst>
                  <a:ext uri="{0D108BD9-81ED-4DB2-BD59-A6C34878D82A}">
                    <a16:rowId xmlns:a16="http://schemas.microsoft.com/office/drawing/2014/main" val="10004"/>
                  </a:ext>
                </a:extLst>
              </a:tr>
              <a:tr h="1653049">
                <a:tc vMerge="1">
                  <a:txBody>
                    <a:bodyPr/>
                    <a:lstStyle/>
                    <a:p>
                      <a:pPr algn="ctr">
                        <a:buFont typeface="Arial" charset="0"/>
                        <a:buChar char="•"/>
                      </a:pPr>
                      <a:endParaRPr lang="fr-FR" sz="2000" dirty="0"/>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Décrire le comportement de systèmes techniques en utilisation</a:t>
                      </a:r>
                    </a:p>
                    <a:p>
                      <a:pPr>
                        <a:buFont typeface="Arial" charset="0"/>
                        <a:buNone/>
                      </a:pPr>
                      <a:endParaRPr lang="fr-FR" sz="1050" dirty="0"/>
                    </a:p>
                    <a:p>
                      <a:pPr>
                        <a:buFont typeface="Arial" charset="0"/>
                        <a:buNone/>
                      </a:pPr>
                      <a:endParaRPr lang="fr-FR" sz="1050" dirty="0"/>
                    </a:p>
                    <a:p>
                      <a:pPr>
                        <a:buFont typeface="Arial" charset="0"/>
                        <a:buNone/>
                      </a:pPr>
                      <a:endParaRPr lang="fr-FR" sz="1050" dirty="0"/>
                    </a:p>
                    <a:p>
                      <a:pPr>
                        <a:buFont typeface="Arial" charset="0"/>
                        <a:buNone/>
                      </a:pPr>
                      <a:endParaRPr lang="fr-FR" sz="1050" dirty="0"/>
                    </a:p>
                    <a:p>
                      <a:pPr>
                        <a:buFont typeface="Arial" charset="0"/>
                        <a:buNone/>
                      </a:pPr>
                      <a:endParaRPr lang="fr-FR" sz="1050" dirty="0"/>
                    </a:p>
                    <a:p>
                      <a:pPr>
                        <a:buFont typeface="Arial" charset="0"/>
                        <a:buNone/>
                      </a:pPr>
                      <a:endParaRPr lang="fr-FR" sz="1050" dirty="0"/>
                    </a:p>
                    <a:p>
                      <a:pPr>
                        <a:buFont typeface="Arial" charset="0"/>
                        <a:buNone/>
                      </a:pPr>
                      <a:endParaRPr lang="fr-FR"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dirty="0"/>
                        <a:t> Décrire le fonctionnement d’objets techniques par un diagramme</a:t>
                      </a:r>
                    </a:p>
                  </a:txBody>
                  <a:tcPr/>
                </a:tc>
                <a:tc>
                  <a:txBody>
                    <a:bodyPr/>
                    <a:lstStyle/>
                    <a:p>
                      <a:pPr>
                        <a:buFont typeface="Arial" charset="0"/>
                        <a:buChar char="•"/>
                      </a:pPr>
                      <a:r>
                        <a:rPr lang="fr-FR" sz="1050" baseline="0" dirty="0"/>
                        <a:t> Argumenter les choix établis pour répondre à un problème technique</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Valider  le  prototype  en référence aux spécifications du cahier des charges</a:t>
                      </a:r>
                    </a:p>
                  </a:txBody>
                  <a:tcPr/>
                </a:tc>
                <a:extLst>
                  <a:ext uri="{0D108BD9-81ED-4DB2-BD59-A6C34878D82A}">
                    <a16:rowId xmlns:a16="http://schemas.microsoft.com/office/drawing/2014/main" val="10005"/>
                  </a:ext>
                </a:extLst>
              </a:tr>
            </a:tbl>
          </a:graphicData>
        </a:graphic>
      </p:graphicFrame>
      <p:pic>
        <p:nvPicPr>
          <p:cNvPr id="4" name="Image 3"/>
          <p:cNvPicPr>
            <a:picLocks noChangeAspect="1"/>
          </p:cNvPicPr>
          <p:nvPr/>
        </p:nvPicPr>
        <p:blipFill>
          <a:blip r:embed="rId8"/>
          <a:stretch>
            <a:fillRect/>
          </a:stretch>
        </p:blipFill>
        <p:spPr>
          <a:xfrm>
            <a:off x="10589354" y="0"/>
            <a:ext cx="1602647" cy="659423"/>
          </a:xfrm>
          <a:prstGeom prst="rect">
            <a:avLst/>
          </a:prstGeom>
        </p:spPr>
      </p:pic>
    </p:spTree>
    <p:custDataLst>
      <p:custData r:id="rId1"/>
      <p:tags r:id="rId2"/>
    </p:custDataLst>
    <p:extLst>
      <p:ext uri="{BB962C8B-B14F-4D97-AF65-F5344CB8AC3E}">
        <p14:creationId xmlns:p14="http://schemas.microsoft.com/office/powerpoint/2010/main" val="24207913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16"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tx1"/>
                </a:solidFill>
              </a:rPr>
              <a:t>ENSEIGNEMENT COMPLÉMENTAIRE</a:t>
            </a:r>
          </a:p>
        </p:txBody>
      </p:sp>
      <p:pic>
        <p:nvPicPr>
          <p:cNvPr id="4" name="Image 3"/>
          <p:cNvPicPr>
            <a:picLocks noChangeAspect="1"/>
          </p:cNvPicPr>
          <p:nvPr/>
        </p:nvPicPr>
        <p:blipFill>
          <a:blip r:embed="rId8"/>
          <a:stretch>
            <a:fillRect/>
          </a:stretch>
        </p:blipFill>
        <p:spPr>
          <a:xfrm>
            <a:off x="10506808" y="-2337"/>
            <a:ext cx="1685192" cy="693386"/>
          </a:xfrm>
          <a:prstGeom prst="rect">
            <a:avLst/>
          </a:prstGeom>
        </p:spPr>
      </p:pic>
      <p:sp>
        <p:nvSpPr>
          <p:cNvPr id="33"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4" name="Image 33"/>
          <p:cNvPicPr>
            <a:picLocks noChangeAspect="1"/>
          </p:cNvPicPr>
          <p:nvPr/>
        </p:nvPicPr>
        <p:blipFill>
          <a:blip r:embed="rId9"/>
          <a:stretch>
            <a:fillRect/>
          </a:stretch>
        </p:blipFill>
        <p:spPr>
          <a:xfrm>
            <a:off x="20458" y="-3"/>
            <a:ext cx="1409475" cy="656825"/>
          </a:xfrm>
          <a:prstGeom prst="rect">
            <a:avLst/>
          </a:prstGeom>
        </p:spPr>
      </p:pic>
      <p:sp>
        <p:nvSpPr>
          <p:cNvPr id="24" name="ZoneTexte 23"/>
          <p:cNvSpPr txBox="1"/>
          <p:nvPr/>
        </p:nvSpPr>
        <p:spPr>
          <a:xfrm>
            <a:off x="1277036" y="2075561"/>
            <a:ext cx="10694832" cy="2585323"/>
          </a:xfrm>
          <a:prstGeom prst="rect">
            <a:avLst/>
          </a:prstGeom>
          <a:noFill/>
        </p:spPr>
        <p:txBody>
          <a:bodyPr wrap="square" rtlCol="0">
            <a:spAutoFit/>
          </a:bodyPr>
          <a:lstStyle/>
          <a:p>
            <a:r>
              <a:rPr lang="fr-FR" i="1" u="sng" dirty="0"/>
              <a:t>Recommandations :</a:t>
            </a:r>
          </a:p>
          <a:p>
            <a:endParaRPr lang="fr-FR" i="1" u="sng" dirty="0"/>
          </a:p>
          <a:p>
            <a:pPr marL="285750" indent="-285750">
              <a:buFont typeface="Wingdings" panose="05000000000000000000" pitchFamily="2" charset="2"/>
              <a:buChar char="q"/>
            </a:pPr>
            <a:r>
              <a:rPr lang="fr-FR" dirty="0"/>
              <a:t>Utiliser l’informatique pour établir, chercher, stocker, partager des données numériques utiles dans les activités, planifier, simuler, concevoir et produire</a:t>
            </a:r>
          </a:p>
          <a:p>
            <a:pPr marL="285750" indent="-285750">
              <a:buFont typeface="Wingdings" panose="05000000000000000000" pitchFamily="2" charset="2"/>
              <a:buChar char="q"/>
            </a:pPr>
            <a:r>
              <a:rPr lang="fr-FR" dirty="0"/>
              <a:t> Appréhender les solutions numériques pilotant des objets techniques de l’environnement de vie de l’élève</a:t>
            </a:r>
          </a:p>
          <a:p>
            <a:pPr marL="285750" indent="-285750">
              <a:buFont typeface="Wingdings" panose="05000000000000000000" pitchFamily="2" charset="2"/>
              <a:buChar char="q"/>
            </a:pPr>
            <a:r>
              <a:rPr lang="fr-FR" dirty="0"/>
              <a:t> Aborder la notions d’algorithmique avec les Mathématiques</a:t>
            </a:r>
          </a:p>
          <a:p>
            <a:pPr marL="285750" indent="-285750">
              <a:buFont typeface="Wingdings" panose="05000000000000000000" pitchFamily="2" charset="2"/>
              <a:buChar char="q"/>
            </a:pPr>
            <a:r>
              <a:rPr lang="fr-FR" dirty="0"/>
              <a:t> Concevoir tout ou partie d’un programme, le compiler et l’exécuter pour répondre à un besoin d’un système technique</a:t>
            </a:r>
          </a:p>
          <a:p>
            <a:pPr marL="285750" indent="-285750">
              <a:buFont typeface="Wingdings" panose="05000000000000000000" pitchFamily="2" charset="2"/>
              <a:buChar char="q"/>
            </a:pPr>
            <a:r>
              <a:rPr lang="fr-FR" dirty="0"/>
              <a:t> Initier à la programmation avec une interface graphique par l’utilisation de logiciels d’application</a:t>
            </a:r>
          </a:p>
        </p:txBody>
      </p:sp>
      <p:sp>
        <p:nvSpPr>
          <p:cNvPr id="26" name="Rectangle 25"/>
          <p:cNvSpPr/>
          <p:nvPr/>
        </p:nvSpPr>
        <p:spPr>
          <a:xfrm>
            <a:off x="1429933" y="5033254"/>
            <a:ext cx="8352928" cy="1200329"/>
          </a:xfrm>
          <a:prstGeom prst="rect">
            <a:avLst/>
          </a:prstGeom>
        </p:spPr>
        <p:txBody>
          <a:bodyPr wrap="square">
            <a:spAutoFit/>
          </a:bodyPr>
          <a:lstStyle/>
          <a:p>
            <a:r>
              <a:rPr lang="fr-FR" i="1" u="sng" dirty="0"/>
              <a:t>Attendus fin de cycle </a:t>
            </a:r>
            <a:r>
              <a:rPr lang="fr-FR" dirty="0"/>
              <a:t>:</a:t>
            </a:r>
          </a:p>
          <a:p>
            <a:endParaRPr lang="fr-FR" dirty="0"/>
          </a:p>
          <a:p>
            <a:pPr marL="285750" indent="-285750">
              <a:buFont typeface="Wingdings" panose="05000000000000000000" pitchFamily="2" charset="2"/>
              <a:buChar char="ü"/>
            </a:pPr>
            <a:r>
              <a:rPr lang="fr-FR" dirty="0"/>
              <a:t> Comprendre le fonctionnement d’un réseau informatique</a:t>
            </a:r>
          </a:p>
          <a:p>
            <a:pPr marL="285750" indent="-285750">
              <a:buFont typeface="Wingdings" panose="05000000000000000000" pitchFamily="2" charset="2"/>
              <a:buChar char="ü"/>
            </a:pPr>
            <a:r>
              <a:rPr lang="fr-FR" dirty="0"/>
              <a:t> Ecrire, mettre au point et exécuter un programme</a:t>
            </a:r>
          </a:p>
        </p:txBody>
      </p:sp>
      <p:sp>
        <p:nvSpPr>
          <p:cNvPr id="9" name="Arrondir un rectangle avec un coin du même côté 8"/>
          <p:cNvSpPr/>
          <p:nvPr>
            <p:custDataLst>
              <p:tags r:id="rId5"/>
            </p:custDataLst>
          </p:nvPr>
        </p:nvSpPr>
        <p:spPr>
          <a:xfrm>
            <a:off x="4309533" y="956310"/>
            <a:ext cx="7029757" cy="723508"/>
          </a:xfrm>
          <a:prstGeom prst="round2Same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L’informatique et la programmation</a:t>
            </a:r>
          </a:p>
        </p:txBody>
      </p:sp>
    </p:spTree>
    <p:custDataLst>
      <p:custData r:id="rId1"/>
      <p:tags r:id="rId2"/>
    </p:custDataLst>
    <p:extLst>
      <p:ext uri="{BB962C8B-B14F-4D97-AF65-F5344CB8AC3E}">
        <p14:creationId xmlns:p14="http://schemas.microsoft.com/office/powerpoint/2010/main" val="7312936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8" presetClass="entr" presetSubtype="32"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diamond(out)">
                                      <p:cBhvr>
                                        <p:cTn id="14" dur="2000"/>
                                        <p:tgtEl>
                                          <p:spTgt spid="24"/>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32"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diamond(out)">
                                      <p:cBhvr>
                                        <p:cTn id="19"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4" grpId="0"/>
      <p:bldP spid="26"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2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L’informatique et la programmation</a:t>
            </a:r>
          </a:p>
        </p:txBody>
      </p:sp>
      <p:pic>
        <p:nvPicPr>
          <p:cNvPr id="4" name="Image 3"/>
          <p:cNvPicPr>
            <a:picLocks noChangeAspect="1"/>
          </p:cNvPicPr>
          <p:nvPr/>
        </p:nvPicPr>
        <p:blipFill>
          <a:blip r:embed="rId8"/>
          <a:stretch>
            <a:fillRect/>
          </a:stretch>
        </p:blipFill>
        <p:spPr>
          <a:xfrm>
            <a:off x="10595672" y="1"/>
            <a:ext cx="1596327" cy="656822"/>
          </a:xfrm>
          <a:prstGeom prst="rect">
            <a:avLst/>
          </a:prstGeom>
        </p:spPr>
      </p:pic>
      <p:sp>
        <p:nvSpPr>
          <p:cNvPr id="18"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19" name="Image 18"/>
          <p:cNvPicPr>
            <a:picLocks noChangeAspect="1"/>
          </p:cNvPicPr>
          <p:nvPr/>
        </p:nvPicPr>
        <p:blipFill>
          <a:blip r:embed="rId9"/>
          <a:stretch>
            <a:fillRect/>
          </a:stretch>
        </p:blipFill>
        <p:spPr>
          <a:xfrm>
            <a:off x="20458" y="-3"/>
            <a:ext cx="1409475" cy="656825"/>
          </a:xfrm>
          <a:prstGeom prst="rect">
            <a:avLst/>
          </a:prstGeom>
        </p:spPr>
      </p:pic>
      <p:sp>
        <p:nvSpPr>
          <p:cNvPr id="8" name="Flèche vers le bas 7"/>
          <p:cNvSpPr/>
          <p:nvPr/>
        </p:nvSpPr>
        <p:spPr>
          <a:xfrm>
            <a:off x="1855694" y="3388658"/>
            <a:ext cx="271154" cy="261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p:cNvPicPr>
            <a:picLocks noChangeAspect="1"/>
          </p:cNvPicPr>
          <p:nvPr/>
        </p:nvPicPr>
        <p:blipFill>
          <a:blip r:embed="rId10"/>
          <a:stretch>
            <a:fillRect/>
          </a:stretch>
        </p:blipFill>
        <p:spPr>
          <a:xfrm>
            <a:off x="1225363" y="836799"/>
            <a:ext cx="10966637" cy="4162425"/>
          </a:xfrm>
          <a:prstGeom prst="rect">
            <a:avLst/>
          </a:prstGeom>
        </p:spPr>
      </p:pic>
      <p:sp>
        <p:nvSpPr>
          <p:cNvPr id="2" name="Rectangle 1"/>
          <p:cNvSpPr/>
          <p:nvPr>
            <p:custDataLst>
              <p:tags r:id="rId5"/>
            </p:custDataLst>
          </p:nvPr>
        </p:nvSpPr>
        <p:spPr>
          <a:xfrm>
            <a:off x="798832" y="2713337"/>
            <a:ext cx="1339249" cy="1231106"/>
          </a:xfrm>
          <a:prstGeom prst="rect">
            <a:avLst/>
          </a:prstGeom>
          <a:solidFill>
            <a:schemeClr val="dk1"/>
          </a:solidFill>
          <a:ln w="12700" cap="flat" cmpd="sng" algn="ctr">
            <a:solidFill>
              <a:schemeClr val="dk1">
                <a:shade val="50000"/>
              </a:schemeClr>
            </a:solidFill>
            <a:prstDash val="solid"/>
          </a:ln>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fr-FR" sz="1400" b="1" dirty="0"/>
              <a:t>L’informatique</a:t>
            </a:r>
          </a:p>
          <a:p>
            <a:pPr algn="ctr"/>
            <a:r>
              <a:rPr lang="fr-FR" sz="1400" b="1" dirty="0"/>
              <a:t>et la programmation</a:t>
            </a:r>
          </a:p>
          <a:p>
            <a:pPr algn="ctr"/>
            <a:endParaRPr lang="fr-FR" b="1" dirty="0"/>
          </a:p>
          <a:p>
            <a:pPr algn="ctr"/>
            <a:r>
              <a:rPr lang="fr-FR" sz="1400" dirty="0">
                <a:ln w="0"/>
                <a:effectLst>
                  <a:outerShdw blurRad="38100" dist="19050" dir="2700000" algn="tl" rotWithShape="0">
                    <a:schemeClr val="dk1">
                      <a:alpha val="40000"/>
                    </a:schemeClr>
                  </a:outerShdw>
                </a:effectLst>
              </a:rPr>
              <a:t>Mathématiques</a:t>
            </a:r>
            <a:endParaRPr lang="fr-FR" sz="1400" b="1" dirty="0"/>
          </a:p>
        </p:txBody>
      </p:sp>
      <p:sp>
        <p:nvSpPr>
          <p:cNvPr id="9" name="Flèche vers le bas 8"/>
          <p:cNvSpPr/>
          <p:nvPr/>
        </p:nvSpPr>
        <p:spPr>
          <a:xfrm>
            <a:off x="1277471" y="3415553"/>
            <a:ext cx="242047" cy="2554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à coins arrondis 4"/>
          <p:cNvSpPr/>
          <p:nvPr/>
        </p:nvSpPr>
        <p:spPr>
          <a:xfrm>
            <a:off x="1228738" y="4518212"/>
            <a:ext cx="8090073" cy="2138082"/>
          </a:xfrm>
          <a:prstGeom prst="roundRect">
            <a:avLst/>
          </a:prstGeom>
          <a:noFill/>
          <a:ln w="38100">
            <a:prstDash val="sysDash"/>
          </a:ln>
        </p:spPr>
        <p:style>
          <a:lnRef idx="2">
            <a:schemeClr val="accent6"/>
          </a:lnRef>
          <a:fillRef idx="1">
            <a:schemeClr val="lt1"/>
          </a:fillRef>
          <a:effectRef idx="0">
            <a:schemeClr val="accent6"/>
          </a:effectRef>
          <a:fontRef idx="minor">
            <a:schemeClr val="dk1"/>
          </a:fontRef>
        </p:style>
        <p:txBody>
          <a:bodyPr rtlCol="0" anchor="ctr"/>
          <a:lstStyle/>
          <a:p>
            <a:pPr marL="1076325"/>
            <a:r>
              <a:rPr lang="fr-FR" sz="1600" dirty="0"/>
              <a:t>En 5ème : traitement, mise au point et exécution de programme simple avec un nombre limité de variables d’entrée et de sortie, développement de programmes avec des boucles itératives.</a:t>
            </a:r>
          </a:p>
          <a:p>
            <a:pPr marL="1076325">
              <a:lnSpc>
                <a:spcPct val="50000"/>
              </a:lnSpc>
            </a:pPr>
            <a:endParaRPr lang="fr-FR" sz="1600" dirty="0"/>
          </a:p>
          <a:p>
            <a:pPr marL="1076325"/>
            <a:r>
              <a:rPr lang="fr-FR" sz="1600" dirty="0"/>
              <a:t>En 4ème : traitement, mise au point et exécution de programme avec introduction de plusieurs variables d’entrée et de sortie.</a:t>
            </a:r>
          </a:p>
          <a:p>
            <a:pPr marL="1076325">
              <a:lnSpc>
                <a:spcPct val="50000"/>
              </a:lnSpc>
            </a:pPr>
            <a:endParaRPr lang="fr-FR" sz="1600" dirty="0"/>
          </a:p>
          <a:p>
            <a:pPr marL="1076325"/>
            <a:r>
              <a:rPr lang="fr-FR" sz="1600" dirty="0"/>
              <a:t>En 3ème : introduction du comptage et de plusieurs boucles conditionnels imbriqués, décomposition en plusieurs sous-problèmes.</a:t>
            </a:r>
          </a:p>
        </p:txBody>
      </p:sp>
      <p:cxnSp>
        <p:nvCxnSpPr>
          <p:cNvPr id="12" name="Connecteur droit avec flèche 11"/>
          <p:cNvCxnSpPr/>
          <p:nvPr/>
        </p:nvCxnSpPr>
        <p:spPr>
          <a:xfrm flipV="1">
            <a:off x="725195" y="5370980"/>
            <a:ext cx="1611605" cy="461665"/>
          </a:xfrm>
          <a:prstGeom prst="straightConnector1">
            <a:avLst/>
          </a:prstGeom>
          <a:ln w="57150">
            <a:tailEnd type="triangle"/>
          </a:ln>
          <a:effectLst>
            <a:glow rad="139700">
              <a:schemeClr val="accent2">
                <a:satMod val="175000"/>
                <a:alpha val="40000"/>
              </a:schemeClr>
            </a:glow>
          </a:effectLst>
        </p:spPr>
        <p:style>
          <a:lnRef idx="2">
            <a:schemeClr val="accent6"/>
          </a:lnRef>
          <a:fillRef idx="0">
            <a:schemeClr val="accent6"/>
          </a:fillRef>
          <a:effectRef idx="1">
            <a:schemeClr val="accent6"/>
          </a:effectRef>
          <a:fontRef idx="minor">
            <a:schemeClr val="tx1"/>
          </a:fontRef>
        </p:style>
      </p:cxnSp>
      <p:sp>
        <p:nvSpPr>
          <p:cNvPr id="13" name="Rectangle 12"/>
          <p:cNvSpPr/>
          <p:nvPr/>
        </p:nvSpPr>
        <p:spPr>
          <a:xfrm>
            <a:off x="615762" y="5370980"/>
            <a:ext cx="1807512" cy="461665"/>
          </a:xfrm>
          <a:prstGeom prst="rect">
            <a:avLst/>
          </a:prstGeom>
          <a:noFill/>
        </p:spPr>
        <p:txBody>
          <a:bodyPr wrap="square" lIns="91440" tIns="45720" rIns="91440" bIns="45720">
            <a:spAutoFit/>
          </a:bodyPr>
          <a:lstStyle/>
          <a:p>
            <a:pPr algn="ctr"/>
            <a:r>
              <a:rPr lang="fr-FR" sz="2400" dirty="0">
                <a:ln w="0"/>
                <a:effectLst>
                  <a:outerShdw blurRad="38100" dist="19050" dir="2700000" algn="tl" rotWithShape="0">
                    <a:schemeClr val="dk1">
                      <a:alpha val="40000"/>
                    </a:schemeClr>
                  </a:outerShdw>
                </a:effectLst>
              </a:rPr>
              <a:t>Progressivité</a:t>
            </a:r>
            <a:endParaRPr lang="fr-FR" sz="2400" b="0" cap="none" spc="0" dirty="0">
              <a:ln w="0"/>
              <a:solidFill>
                <a:schemeClr val="tx1"/>
              </a:solidFill>
              <a:effectLst>
                <a:outerShdw blurRad="38100" dist="19050" dir="2700000" algn="tl" rotWithShape="0">
                  <a:schemeClr val="dk1">
                    <a:alpha val="40000"/>
                  </a:schemeClr>
                </a:outerShdw>
              </a:effectLst>
            </a:endParaRPr>
          </a:p>
        </p:txBody>
      </p:sp>
    </p:spTree>
    <p:custDataLst>
      <p:custData r:id="rId1"/>
      <p:tags r:id="rId2"/>
    </p:custDataLst>
    <p:extLst>
      <p:ext uri="{BB962C8B-B14F-4D97-AF65-F5344CB8AC3E}">
        <p14:creationId xmlns:p14="http://schemas.microsoft.com/office/powerpoint/2010/main" val="25061232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2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L’informatique et la programmation</a:t>
            </a:r>
          </a:p>
        </p:txBody>
      </p:sp>
      <p:sp>
        <p:nvSpPr>
          <p:cNvPr id="33"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4" name="Image 33"/>
          <p:cNvPicPr>
            <a:picLocks noChangeAspect="1"/>
          </p:cNvPicPr>
          <p:nvPr/>
        </p:nvPicPr>
        <p:blipFill>
          <a:blip r:embed="rId7"/>
          <a:stretch>
            <a:fillRect/>
          </a:stretch>
        </p:blipFill>
        <p:spPr>
          <a:xfrm>
            <a:off x="20458" y="-3"/>
            <a:ext cx="1409475" cy="656825"/>
          </a:xfrm>
          <a:prstGeom prst="rect">
            <a:avLst/>
          </a:prstGeom>
        </p:spPr>
      </p:pic>
      <p:graphicFrame>
        <p:nvGraphicFramePr>
          <p:cNvPr id="8" name="Tableau 7"/>
          <p:cNvGraphicFramePr>
            <a:graphicFrameLocks noGrp="1"/>
          </p:cNvGraphicFramePr>
          <p:nvPr>
            <p:extLst>
              <p:ext uri="{D42A27DB-BD31-4B8C-83A1-F6EECF244321}">
                <p14:modId xmlns:p14="http://schemas.microsoft.com/office/powerpoint/2010/main" val="2989616567"/>
              </p:ext>
            </p:extLst>
          </p:nvPr>
        </p:nvGraphicFramePr>
        <p:xfrm>
          <a:off x="811368" y="749715"/>
          <a:ext cx="11118165" cy="5318883"/>
        </p:xfrm>
        <a:graphic>
          <a:graphicData uri="http://schemas.openxmlformats.org/drawingml/2006/table">
            <a:tbl>
              <a:tblPr firstRow="1" bandRow="1">
                <a:tableStyleId>{F5AB1C69-6EDB-4FF4-983F-18BD219EF322}</a:tableStyleId>
              </a:tblPr>
              <a:tblGrid>
                <a:gridCol w="1255277">
                  <a:extLst>
                    <a:ext uri="{9D8B030D-6E8A-4147-A177-3AD203B41FA5}">
                      <a16:colId xmlns:a16="http://schemas.microsoft.com/office/drawing/2014/main" val="20000"/>
                    </a:ext>
                  </a:extLst>
                </a:gridCol>
                <a:gridCol w="3048528">
                  <a:extLst>
                    <a:ext uri="{9D8B030D-6E8A-4147-A177-3AD203B41FA5}">
                      <a16:colId xmlns:a16="http://schemas.microsoft.com/office/drawing/2014/main" val="20001"/>
                    </a:ext>
                  </a:extLst>
                </a:gridCol>
                <a:gridCol w="3166213">
                  <a:extLst>
                    <a:ext uri="{9D8B030D-6E8A-4147-A177-3AD203B41FA5}">
                      <a16:colId xmlns:a16="http://schemas.microsoft.com/office/drawing/2014/main" val="20002"/>
                    </a:ext>
                  </a:extLst>
                </a:gridCol>
                <a:gridCol w="3648147">
                  <a:extLst>
                    <a:ext uri="{9D8B030D-6E8A-4147-A177-3AD203B41FA5}">
                      <a16:colId xmlns:a16="http://schemas.microsoft.com/office/drawing/2014/main" val="20003"/>
                    </a:ext>
                  </a:extLst>
                </a:gridCol>
              </a:tblGrid>
              <a:tr h="318696">
                <a:tc rowSpan="2">
                  <a:txBody>
                    <a:bodyPr/>
                    <a:lstStyle/>
                    <a:p>
                      <a:pPr algn="ctr"/>
                      <a:r>
                        <a:rPr lang="fr-FR" sz="1600" dirty="0"/>
                        <a:t>Attendus</a:t>
                      </a:r>
                      <a:br>
                        <a:rPr lang="fr-FR" sz="1600" dirty="0"/>
                      </a:br>
                      <a:r>
                        <a:rPr lang="fr-FR" sz="1600" dirty="0"/>
                        <a:t> de fin</a:t>
                      </a:r>
                      <a:br>
                        <a:rPr lang="fr-FR" sz="1600" dirty="0"/>
                      </a:br>
                      <a:r>
                        <a:rPr lang="fr-FR" sz="1600" dirty="0"/>
                        <a:t> cycle 4</a:t>
                      </a:r>
                    </a:p>
                  </a:txBody>
                  <a:tcPr/>
                </a:tc>
                <a:tc>
                  <a:txBody>
                    <a:bodyPr/>
                    <a:lstStyle/>
                    <a:p>
                      <a:pPr algn="ctr"/>
                      <a:r>
                        <a:rPr lang="fr-FR" sz="1600" dirty="0"/>
                        <a:t>5</a:t>
                      </a:r>
                      <a:r>
                        <a:rPr lang="fr-FR" sz="1600" baseline="30000" dirty="0"/>
                        <a:t>e</a:t>
                      </a:r>
                      <a:endParaRPr lang="fr-FR" sz="1600" dirty="0"/>
                    </a:p>
                  </a:txBody>
                  <a:tcPr/>
                </a:tc>
                <a:tc>
                  <a:txBody>
                    <a:bodyPr/>
                    <a:lstStyle/>
                    <a:p>
                      <a:pPr algn="ctr"/>
                      <a:r>
                        <a:rPr lang="fr-FR" sz="1600" dirty="0"/>
                        <a:t>4</a:t>
                      </a:r>
                      <a:r>
                        <a:rPr lang="fr-FR" sz="1600" baseline="30000" dirty="0"/>
                        <a:t>e</a:t>
                      </a:r>
                      <a:endParaRPr lang="fr-FR" sz="1600" dirty="0"/>
                    </a:p>
                  </a:txBody>
                  <a:tcPr/>
                </a:tc>
                <a:tc>
                  <a:txBody>
                    <a:bodyPr/>
                    <a:lstStyle/>
                    <a:p>
                      <a:pPr algn="ctr"/>
                      <a:r>
                        <a:rPr lang="fr-FR" sz="1600" dirty="0"/>
                        <a:t>3</a:t>
                      </a:r>
                      <a:r>
                        <a:rPr lang="fr-FR" sz="1600" baseline="30000" dirty="0"/>
                        <a:t>e</a:t>
                      </a:r>
                      <a:endParaRPr lang="fr-FR" sz="1600" dirty="0"/>
                    </a:p>
                  </a:txBody>
                  <a:tcPr/>
                </a:tc>
                <a:extLst>
                  <a:ext uri="{0D108BD9-81ED-4DB2-BD59-A6C34878D82A}">
                    <a16:rowId xmlns:a16="http://schemas.microsoft.com/office/drawing/2014/main" val="10000"/>
                  </a:ext>
                </a:extLst>
              </a:tr>
              <a:tr h="1039226">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200" b="1" baseline="30000" dirty="0"/>
                    </a:p>
                  </a:txBody>
                  <a:tcPr>
                    <a:solidFill>
                      <a:schemeClr val="accent6"/>
                    </a:solidFill>
                  </a:tcPr>
                </a:tc>
                <a:tc gridSpan="3">
                  <a:txBody>
                    <a:bodyPr/>
                    <a:lstStyle/>
                    <a:p>
                      <a:pPr marL="0" algn="l" rtl="0" eaLnBrk="1" latinLnBrk="0" hangingPunct="1">
                        <a:spcBef>
                          <a:spcPts val="0"/>
                        </a:spcBef>
                        <a:spcAft>
                          <a:spcPts val="0"/>
                        </a:spcAft>
                        <a:buClrTx/>
                        <a:buSzPts val="1600"/>
                        <a:buFont typeface="Arial" pitchFamily="34" charset="0"/>
                        <a:buChar char="•"/>
                      </a:pPr>
                      <a:r>
                        <a:rPr lang="fr-FR" sz="1200" kern="1200" dirty="0"/>
                        <a:t>Utiliser l’informatique pour établir, chercher, stocker, partager des données numériques utiles dans les activités, planifier, simuler, concevoir et produire</a:t>
                      </a:r>
                      <a:endParaRPr lang="fr-FR" sz="1200" dirty="0"/>
                    </a:p>
                    <a:p>
                      <a:pPr marL="0" algn="l" rtl="0" eaLnBrk="1" latinLnBrk="0" hangingPunct="1">
                        <a:spcBef>
                          <a:spcPts val="0"/>
                        </a:spcBef>
                        <a:spcAft>
                          <a:spcPts val="0"/>
                        </a:spcAft>
                        <a:buFont typeface="Arial" pitchFamily="34" charset="0"/>
                        <a:buChar char="•"/>
                      </a:pPr>
                      <a:r>
                        <a:rPr lang="fr-FR" sz="1200" kern="1200" dirty="0"/>
                        <a:t>Appréhender les solutions numériques pilotant des objets techniques de l’environnement de vie de l’élève</a:t>
                      </a:r>
                      <a:endParaRPr lang="fr-FR" sz="1200" dirty="0"/>
                    </a:p>
                    <a:p>
                      <a:pPr marL="0" algn="l" rtl="0" eaLnBrk="1" latinLnBrk="0" hangingPunct="1">
                        <a:spcBef>
                          <a:spcPts val="0"/>
                        </a:spcBef>
                        <a:spcAft>
                          <a:spcPts val="0"/>
                        </a:spcAft>
                        <a:buFont typeface="Arial" pitchFamily="34" charset="0"/>
                        <a:buChar char="•"/>
                      </a:pPr>
                      <a:r>
                        <a:rPr lang="fr-FR" sz="1200" kern="1200" dirty="0"/>
                        <a:t>Aborder la notions d’algorithmique avec les Mathématiques</a:t>
                      </a:r>
                      <a:endParaRPr lang="fr-FR" sz="1200" dirty="0"/>
                    </a:p>
                    <a:p>
                      <a:pPr marL="0" algn="l" rtl="0" eaLnBrk="1" latinLnBrk="0" hangingPunct="1">
                        <a:spcBef>
                          <a:spcPts val="0"/>
                        </a:spcBef>
                        <a:spcAft>
                          <a:spcPts val="0"/>
                        </a:spcAft>
                        <a:buFont typeface="Arial" pitchFamily="34" charset="0"/>
                        <a:buChar char="•"/>
                      </a:pPr>
                      <a:r>
                        <a:rPr lang="fr-FR" sz="1200" kern="1200" dirty="0"/>
                        <a:t>Concevoir tout ou partie d’un programme, le compiler et l’exécuter pour répondre à un besoin d’un système technique</a:t>
                      </a:r>
                      <a:endParaRPr lang="fr-FR" sz="1200" dirty="0"/>
                    </a:p>
                    <a:p>
                      <a:pPr marL="0" algn="l" rtl="0" eaLnBrk="1" latinLnBrk="0" hangingPunct="1">
                        <a:spcBef>
                          <a:spcPts val="0"/>
                        </a:spcBef>
                        <a:spcAft>
                          <a:spcPts val="0"/>
                        </a:spcAft>
                        <a:buFont typeface="Arial" pitchFamily="34" charset="0"/>
                        <a:buChar char="•"/>
                      </a:pPr>
                      <a:r>
                        <a:rPr lang="fr-FR" sz="1200" kern="1200" dirty="0"/>
                        <a:t>Initier à la programmation avec une interface graphique par l’utilisation de logiciels d’application</a:t>
                      </a:r>
                      <a:endParaRPr lang="fr-FR" sz="1200" b="1" kern="1200" baseline="0" dirty="0">
                        <a:solidFill>
                          <a:schemeClr val="dk1"/>
                        </a:solidFill>
                        <a:latin typeface="+mn-lt"/>
                        <a:ea typeface="+mn-ea"/>
                        <a:cs typeface="+mn-cs"/>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b="1" dirty="0"/>
                    </a:p>
                  </a:txBody>
                  <a:tcPr>
                    <a:solidFill>
                      <a:schemeClr val="accent6"/>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b="1" dirty="0"/>
                    </a:p>
                  </a:txBody>
                  <a:tcPr>
                    <a:solidFill>
                      <a:schemeClr val="accent6"/>
                    </a:solidFill>
                  </a:tcPr>
                </a:tc>
                <a:extLst>
                  <a:ext uri="{0D108BD9-81ED-4DB2-BD59-A6C34878D82A}">
                    <a16:rowId xmlns:a16="http://schemas.microsoft.com/office/drawing/2014/main" val="10001"/>
                  </a:ext>
                </a:extLst>
              </a:tr>
              <a:tr h="543232">
                <a:tc rowSpan="4">
                  <a:txBody>
                    <a:bodyPr/>
                    <a:lstStyle/>
                    <a:p>
                      <a:pPr algn="ctr">
                        <a:buFont typeface="Arial" charset="0"/>
                        <a:buChar char="•"/>
                      </a:pPr>
                      <a:r>
                        <a:rPr lang="fr-FR" sz="2000" dirty="0"/>
                        <a:t> Comprendre le fonctionnement</a:t>
                      </a:r>
                      <a:br>
                        <a:rPr lang="fr-FR" sz="2000" dirty="0"/>
                      </a:br>
                      <a:r>
                        <a:rPr lang="fr-FR" sz="2000" dirty="0"/>
                        <a:t> d’un réseau informatique</a:t>
                      </a:r>
                    </a:p>
                  </a:txBody>
                  <a:tcPr vert="vert270"/>
                </a:tc>
                <a:tc>
                  <a:txBody>
                    <a:bodyPr/>
                    <a:lstStyle/>
                    <a:p>
                      <a:pPr>
                        <a:buFont typeface="Arial" pitchFamily="34" charset="0"/>
                        <a:buChar char="•"/>
                      </a:pPr>
                      <a:r>
                        <a:rPr lang="fr-FR" sz="1050" baseline="0" dirty="0"/>
                        <a:t> Décrire la structure d'un réseau informatique et ses finalités</a:t>
                      </a:r>
                    </a:p>
                    <a:p>
                      <a:pPr>
                        <a:buFont typeface="Arial" pitchFamily="34" charset="0"/>
                        <a:buNone/>
                      </a:pPr>
                      <a:endParaRPr lang="fr-FR" sz="1050" baseline="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Présenter les protocoles utilisés sur le réseau pédagogique et sur internet</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baseline="0" dirty="0"/>
                        <a:t> Configurer différents moyens de connexion d'un moyen informatique sur un réseau</a:t>
                      </a:r>
                    </a:p>
                  </a:txBody>
                  <a:tcPr/>
                </a:tc>
                <a:extLst>
                  <a:ext uri="{0D108BD9-81ED-4DB2-BD59-A6C34878D82A}">
                    <a16:rowId xmlns:a16="http://schemas.microsoft.com/office/drawing/2014/main" val="10002"/>
                  </a:ext>
                </a:extLst>
              </a:tr>
              <a:tr h="695337">
                <a:tc vMerge="1">
                  <a:txBody>
                    <a:bodyPr/>
                    <a:lstStyle/>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kern="1200" baseline="0" dirty="0"/>
                        <a:t> Faire une étude critique des moyens de connexion à un réseau à partir de situations racontées par des utilisateurs</a:t>
                      </a:r>
                    </a:p>
                    <a:p>
                      <a:pPr marL="0" algn="l" defTabSz="914400" rtl="0" eaLnBrk="1" latinLnBrk="0" hangingPunct="1">
                        <a:buFont typeface="Arial" pitchFamily="34" charset="0"/>
                        <a:buChar char="•"/>
                      </a:pPr>
                      <a:endParaRPr lang="fr-FR" sz="105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Utiliser les espaces numériques et l’ENT pour consulter, réaliser et stocker des documents numériques liés aux activités</a:t>
                      </a:r>
                    </a:p>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fr-FR"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dirty="0"/>
                        <a:t> Simuler un protocole de routage dans une activité déconnectée</a:t>
                      </a:r>
                    </a:p>
                    <a:p>
                      <a:pPr>
                        <a:buFont typeface="Arial" charset="0"/>
                        <a:buNone/>
                      </a:pPr>
                      <a:endParaRPr lang="fr-FR" sz="1050" dirty="0"/>
                    </a:p>
                  </a:txBody>
                  <a:tcPr/>
                </a:tc>
                <a:extLst>
                  <a:ext uri="{0D108BD9-81ED-4DB2-BD59-A6C34878D82A}">
                    <a16:rowId xmlns:a16="http://schemas.microsoft.com/office/drawing/2014/main" val="10003"/>
                  </a:ext>
                </a:extLst>
              </a:tr>
              <a:tr h="639524">
                <a:tc vMerge="1">
                  <a:txBody>
                    <a:bodyPr/>
                    <a:lstStyle/>
                    <a:p>
                      <a:pPr algn="ctr">
                        <a:buFont typeface="Arial" charset="0"/>
                        <a:buChar char="•"/>
                      </a:pPr>
                      <a:endParaRPr lang="fr-FR" sz="2000" dirty="0"/>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kern="1200" baseline="0" dirty="0"/>
                        <a:t> Organiser son espace de stockage</a:t>
                      </a:r>
                    </a:p>
                    <a:p>
                      <a:pPr marL="0" algn="l" defTabSz="914400" rtl="0" eaLnBrk="1" latinLnBrk="0" hangingPunct="1">
                        <a:buFont typeface="Arial" pitchFamily="34" charset="0"/>
                        <a:buChar char="•"/>
                      </a:pPr>
                      <a:endParaRPr lang="fr-FR" sz="105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dirty="0"/>
                        <a:t> Visiter la salle serveur du collège et éventuellement une entreprise spécialisée afin de percevoir</a:t>
                      </a:r>
                      <a:r>
                        <a:rPr lang="fr-FR" sz="1050" baseline="0" dirty="0"/>
                        <a:t> l’échelle industrielle d’un réseau et ses problématiques</a:t>
                      </a:r>
                      <a:endParaRPr lang="fr-FR" sz="1050" dirty="0"/>
                    </a:p>
                  </a:txBody>
                  <a:tcPr/>
                </a:tc>
                <a:tc>
                  <a:txBody>
                    <a:bodyPr/>
                    <a:lstStyle/>
                    <a:p>
                      <a:pPr>
                        <a:buFont typeface="Arial" charset="0"/>
                        <a:buChar char="•"/>
                      </a:pPr>
                      <a:endParaRPr lang="fr-FR" sz="1050" dirty="0"/>
                    </a:p>
                  </a:txBody>
                  <a:tcPr/>
                </a:tc>
                <a:extLst>
                  <a:ext uri="{0D108BD9-81ED-4DB2-BD59-A6C34878D82A}">
                    <a16:rowId xmlns:a16="http://schemas.microsoft.com/office/drawing/2014/main" val="10004"/>
                  </a:ext>
                </a:extLst>
              </a:tr>
              <a:tr h="2001833">
                <a:tc vMerge="1">
                  <a:txBody>
                    <a:bodyPr/>
                    <a:lstStyle/>
                    <a:p>
                      <a:pPr algn="ctr">
                        <a:buFont typeface="Arial" charset="0"/>
                        <a:buChar char="•"/>
                      </a:pPr>
                      <a:endParaRPr lang="fr-FR" sz="2000" dirty="0"/>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kern="1200" baseline="0" dirty="0"/>
                        <a:t> Connaître les droits attribués sur chacun des espaces de stockage du réseau afin de mieux les utiliser</a:t>
                      </a:r>
                    </a:p>
                    <a:p>
                      <a:pPr marL="0" algn="l" defTabSz="914400" rtl="0" eaLnBrk="1" latinLnBrk="0" hangingPunct="1">
                        <a:buFont typeface="Arial" pitchFamily="34" charset="0"/>
                        <a:buNone/>
                      </a:pPr>
                      <a:endParaRPr lang="fr-FR" sz="1050" kern="1200" baseline="0" dirty="0"/>
                    </a:p>
                    <a:p>
                      <a:pPr marL="0" algn="l" defTabSz="914400" rtl="0" eaLnBrk="1" latinLnBrk="0" hangingPunct="1">
                        <a:buFont typeface="Arial" pitchFamily="34" charset="0"/>
                        <a:buChar char="•"/>
                      </a:pPr>
                      <a:endParaRPr lang="fr-FR" sz="1050" kern="1200" baseline="0" dirty="0"/>
                    </a:p>
                    <a:p>
                      <a:pPr marL="0" algn="l" defTabSz="914400" rtl="0" eaLnBrk="1" latinLnBrk="0" hangingPunct="1">
                        <a:buFont typeface="Arial" pitchFamily="34" charset="0"/>
                        <a:buChar char="•"/>
                      </a:pPr>
                      <a:endParaRPr lang="fr-FR" sz="1050" kern="1200" baseline="0" dirty="0"/>
                    </a:p>
                    <a:p>
                      <a:pPr marL="0" algn="l" defTabSz="914400" rtl="0" eaLnBrk="1" latinLnBrk="0" hangingPunct="1">
                        <a:buFont typeface="Arial" pitchFamily="34" charset="0"/>
                        <a:buNone/>
                      </a:pPr>
                      <a:endParaRPr lang="fr-FR" sz="105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endParaRPr lang="fr-FR" sz="1050" dirty="0"/>
                    </a:p>
                  </a:txBody>
                  <a:tcPr/>
                </a:tc>
                <a:tc>
                  <a:txBody>
                    <a:bodyPr/>
                    <a:lstStyle/>
                    <a:p>
                      <a:pPr>
                        <a:buFont typeface="Arial" charset="0"/>
                        <a:buNone/>
                      </a:pPr>
                      <a:endParaRPr lang="fr-FR" sz="1050" dirty="0"/>
                    </a:p>
                  </a:txBody>
                  <a:tcPr/>
                </a:tc>
                <a:extLst>
                  <a:ext uri="{0D108BD9-81ED-4DB2-BD59-A6C34878D82A}">
                    <a16:rowId xmlns:a16="http://schemas.microsoft.com/office/drawing/2014/main" val="10005"/>
                  </a:ext>
                </a:extLst>
              </a:tr>
            </a:tbl>
          </a:graphicData>
        </a:graphic>
      </p:graphicFrame>
      <p:pic>
        <p:nvPicPr>
          <p:cNvPr id="4" name="Image 3"/>
          <p:cNvPicPr>
            <a:picLocks noChangeAspect="1"/>
          </p:cNvPicPr>
          <p:nvPr/>
        </p:nvPicPr>
        <p:blipFill>
          <a:blip r:embed="rId8"/>
          <a:stretch>
            <a:fillRect/>
          </a:stretch>
        </p:blipFill>
        <p:spPr>
          <a:xfrm>
            <a:off x="10515599" y="0"/>
            <a:ext cx="1676401" cy="689769"/>
          </a:xfrm>
          <a:prstGeom prst="rect">
            <a:avLst/>
          </a:prstGeom>
        </p:spPr>
      </p:pic>
    </p:spTree>
    <p:custDataLst>
      <p:custData r:id="rId1"/>
      <p:tags r:id="rId2"/>
    </p:custDataLst>
    <p:extLst>
      <p:ext uri="{BB962C8B-B14F-4D97-AF65-F5344CB8AC3E}">
        <p14:creationId xmlns:p14="http://schemas.microsoft.com/office/powerpoint/2010/main" val="6275898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16"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20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L’informatique et la programmation</a:t>
            </a:r>
          </a:p>
        </p:txBody>
      </p:sp>
      <p:sp>
        <p:nvSpPr>
          <p:cNvPr id="33"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4" name="Image 33"/>
          <p:cNvPicPr>
            <a:picLocks noChangeAspect="1"/>
          </p:cNvPicPr>
          <p:nvPr/>
        </p:nvPicPr>
        <p:blipFill>
          <a:blip r:embed="rId7"/>
          <a:stretch>
            <a:fillRect/>
          </a:stretch>
        </p:blipFill>
        <p:spPr>
          <a:xfrm>
            <a:off x="20458" y="-3"/>
            <a:ext cx="1409475" cy="656825"/>
          </a:xfrm>
          <a:prstGeom prst="rect">
            <a:avLst/>
          </a:prstGeom>
        </p:spPr>
      </p:pic>
      <p:graphicFrame>
        <p:nvGraphicFramePr>
          <p:cNvPr id="7" name="Tableau 6"/>
          <p:cNvGraphicFramePr>
            <a:graphicFrameLocks noGrp="1"/>
          </p:cNvGraphicFramePr>
          <p:nvPr>
            <p:extLst>
              <p:ext uri="{D42A27DB-BD31-4B8C-83A1-F6EECF244321}">
                <p14:modId xmlns:p14="http://schemas.microsoft.com/office/powerpoint/2010/main" val="4197616245"/>
              </p:ext>
            </p:extLst>
          </p:nvPr>
        </p:nvGraphicFramePr>
        <p:xfrm>
          <a:off x="871236" y="656822"/>
          <a:ext cx="11320762" cy="6201177"/>
        </p:xfrm>
        <a:graphic>
          <a:graphicData uri="http://schemas.openxmlformats.org/drawingml/2006/table">
            <a:tbl>
              <a:tblPr firstRow="1" bandRow="1">
                <a:tableStyleId>{F5AB1C69-6EDB-4FF4-983F-18BD219EF322}</a:tableStyleId>
              </a:tblPr>
              <a:tblGrid>
                <a:gridCol w="1278151">
                  <a:extLst>
                    <a:ext uri="{9D8B030D-6E8A-4147-A177-3AD203B41FA5}">
                      <a16:colId xmlns:a16="http://schemas.microsoft.com/office/drawing/2014/main" val="20000"/>
                    </a:ext>
                  </a:extLst>
                </a:gridCol>
                <a:gridCol w="3104079">
                  <a:extLst>
                    <a:ext uri="{9D8B030D-6E8A-4147-A177-3AD203B41FA5}">
                      <a16:colId xmlns:a16="http://schemas.microsoft.com/office/drawing/2014/main" val="20001"/>
                    </a:ext>
                  </a:extLst>
                </a:gridCol>
                <a:gridCol w="3223908">
                  <a:extLst>
                    <a:ext uri="{9D8B030D-6E8A-4147-A177-3AD203B41FA5}">
                      <a16:colId xmlns:a16="http://schemas.microsoft.com/office/drawing/2014/main" val="20002"/>
                    </a:ext>
                  </a:extLst>
                </a:gridCol>
                <a:gridCol w="3714624">
                  <a:extLst>
                    <a:ext uri="{9D8B030D-6E8A-4147-A177-3AD203B41FA5}">
                      <a16:colId xmlns:a16="http://schemas.microsoft.com/office/drawing/2014/main" val="20003"/>
                    </a:ext>
                  </a:extLst>
                </a:gridCol>
              </a:tblGrid>
              <a:tr h="344239">
                <a:tc rowSpan="2">
                  <a:txBody>
                    <a:bodyPr/>
                    <a:lstStyle/>
                    <a:p>
                      <a:pPr algn="ctr"/>
                      <a:r>
                        <a:rPr lang="fr-FR" sz="1600" dirty="0"/>
                        <a:t>Attendus</a:t>
                      </a:r>
                      <a:br>
                        <a:rPr lang="fr-FR" sz="1600" dirty="0"/>
                      </a:br>
                      <a:r>
                        <a:rPr lang="fr-FR" sz="1600" dirty="0"/>
                        <a:t> de fin</a:t>
                      </a:r>
                      <a:br>
                        <a:rPr lang="fr-FR" sz="1600" dirty="0"/>
                      </a:br>
                      <a:r>
                        <a:rPr lang="fr-FR" sz="1600" dirty="0"/>
                        <a:t> cycle 4</a:t>
                      </a:r>
                    </a:p>
                  </a:txBody>
                  <a:tcPr/>
                </a:tc>
                <a:tc>
                  <a:txBody>
                    <a:bodyPr/>
                    <a:lstStyle/>
                    <a:p>
                      <a:pPr algn="ctr"/>
                      <a:r>
                        <a:rPr lang="fr-FR" sz="1600" dirty="0"/>
                        <a:t>5</a:t>
                      </a:r>
                      <a:r>
                        <a:rPr lang="fr-FR" sz="1600" baseline="30000" dirty="0"/>
                        <a:t>e</a:t>
                      </a:r>
                      <a:endParaRPr lang="fr-FR" sz="1600" dirty="0"/>
                    </a:p>
                  </a:txBody>
                  <a:tcPr/>
                </a:tc>
                <a:tc>
                  <a:txBody>
                    <a:bodyPr/>
                    <a:lstStyle/>
                    <a:p>
                      <a:pPr algn="ctr"/>
                      <a:r>
                        <a:rPr lang="fr-FR" sz="1600" dirty="0"/>
                        <a:t>4</a:t>
                      </a:r>
                      <a:r>
                        <a:rPr lang="fr-FR" sz="1600" baseline="30000" dirty="0"/>
                        <a:t>e</a:t>
                      </a:r>
                      <a:endParaRPr lang="fr-FR" sz="1600" dirty="0"/>
                    </a:p>
                  </a:txBody>
                  <a:tcPr/>
                </a:tc>
                <a:tc>
                  <a:txBody>
                    <a:bodyPr/>
                    <a:lstStyle/>
                    <a:p>
                      <a:pPr algn="ctr"/>
                      <a:r>
                        <a:rPr lang="fr-FR" sz="1600" dirty="0"/>
                        <a:t>3</a:t>
                      </a:r>
                      <a:r>
                        <a:rPr lang="fr-FR" sz="1600" baseline="30000" dirty="0"/>
                        <a:t>e</a:t>
                      </a:r>
                      <a:endParaRPr lang="fr-FR" sz="1600" dirty="0"/>
                    </a:p>
                  </a:txBody>
                  <a:tcPr/>
                </a:tc>
                <a:extLst>
                  <a:ext uri="{0D108BD9-81ED-4DB2-BD59-A6C34878D82A}">
                    <a16:rowId xmlns:a16="http://schemas.microsoft.com/office/drawing/2014/main" val="10000"/>
                  </a:ext>
                </a:extLst>
              </a:tr>
              <a:tr h="1038975">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200" b="1" baseline="30000" dirty="0"/>
                    </a:p>
                  </a:txBody>
                  <a:tcPr>
                    <a:solidFill>
                      <a:schemeClr val="accent6"/>
                    </a:solidFill>
                  </a:tcPr>
                </a:tc>
                <a:tc gridSpan="3">
                  <a:txBody>
                    <a:bodyPr/>
                    <a:lstStyle/>
                    <a:p>
                      <a:pPr marL="0" algn="l" rtl="0" eaLnBrk="1" latinLnBrk="0" hangingPunct="1">
                        <a:spcBef>
                          <a:spcPts val="0"/>
                        </a:spcBef>
                        <a:spcAft>
                          <a:spcPts val="0"/>
                        </a:spcAft>
                        <a:buClrTx/>
                        <a:buSzPts val="1600"/>
                        <a:buFont typeface="Arial" pitchFamily="34" charset="0"/>
                        <a:buChar char="•"/>
                      </a:pPr>
                      <a:r>
                        <a:rPr lang="fr-FR" sz="1200" kern="1200" dirty="0"/>
                        <a:t>Utiliser l’informatique pour établir, chercher, stocker, partager des données numériques utiles dans les activités, planifier, simuler, concevoir et produire</a:t>
                      </a:r>
                      <a:endParaRPr lang="fr-FR" sz="1200" dirty="0"/>
                    </a:p>
                    <a:p>
                      <a:pPr marL="0" algn="l" rtl="0" eaLnBrk="1" latinLnBrk="0" hangingPunct="1">
                        <a:spcBef>
                          <a:spcPts val="0"/>
                        </a:spcBef>
                        <a:spcAft>
                          <a:spcPts val="0"/>
                        </a:spcAft>
                        <a:buFont typeface="Arial" pitchFamily="34" charset="0"/>
                        <a:buChar char="•"/>
                      </a:pPr>
                      <a:r>
                        <a:rPr lang="fr-FR" sz="1200" kern="1200" dirty="0"/>
                        <a:t>Appréhender les solutions numériques pilotant des objets techniques de l’environnement de vie de l’élève</a:t>
                      </a:r>
                      <a:endParaRPr lang="fr-FR" sz="1200" dirty="0"/>
                    </a:p>
                    <a:p>
                      <a:pPr marL="0" algn="l" rtl="0" eaLnBrk="1" latinLnBrk="0" hangingPunct="1">
                        <a:spcBef>
                          <a:spcPts val="0"/>
                        </a:spcBef>
                        <a:spcAft>
                          <a:spcPts val="0"/>
                        </a:spcAft>
                        <a:buFont typeface="Arial" pitchFamily="34" charset="0"/>
                        <a:buChar char="•"/>
                      </a:pPr>
                      <a:r>
                        <a:rPr lang="fr-FR" sz="1200" kern="1200" dirty="0"/>
                        <a:t>Aborder la notions d’algorithmique avec les Mathématiques</a:t>
                      </a:r>
                      <a:endParaRPr lang="fr-FR" sz="1200" dirty="0"/>
                    </a:p>
                    <a:p>
                      <a:pPr marL="0" algn="l" rtl="0" eaLnBrk="1" latinLnBrk="0" hangingPunct="1">
                        <a:spcBef>
                          <a:spcPts val="0"/>
                        </a:spcBef>
                        <a:spcAft>
                          <a:spcPts val="0"/>
                        </a:spcAft>
                        <a:buFont typeface="Arial" pitchFamily="34" charset="0"/>
                        <a:buChar char="•"/>
                      </a:pPr>
                      <a:r>
                        <a:rPr lang="fr-FR" sz="1200" kern="1200" dirty="0"/>
                        <a:t>Concevoir tout ou partie d’un programme, le compiler et l’exécuter pour répondre à un besoin d’un système technique</a:t>
                      </a:r>
                      <a:endParaRPr lang="fr-FR" sz="1200" dirty="0"/>
                    </a:p>
                    <a:p>
                      <a:pPr marL="0" algn="l" rtl="0" eaLnBrk="1" latinLnBrk="0" hangingPunct="1">
                        <a:spcBef>
                          <a:spcPts val="0"/>
                        </a:spcBef>
                        <a:spcAft>
                          <a:spcPts val="0"/>
                        </a:spcAft>
                        <a:buFont typeface="Arial" pitchFamily="34" charset="0"/>
                        <a:buChar char="•"/>
                      </a:pPr>
                      <a:r>
                        <a:rPr lang="fr-FR" sz="1200" kern="1200" dirty="0"/>
                        <a:t>Initier à la programmation avec une interface graphique par l’utilisation de logiciels d’application</a:t>
                      </a:r>
                      <a:endParaRPr lang="fr-FR" sz="1200" b="1" kern="1200" baseline="0" dirty="0">
                        <a:solidFill>
                          <a:schemeClr val="dk1"/>
                        </a:solidFill>
                        <a:latin typeface="+mn-lt"/>
                        <a:ea typeface="+mn-ea"/>
                        <a:cs typeface="+mn-cs"/>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b="1" dirty="0"/>
                    </a:p>
                  </a:txBody>
                  <a:tcPr>
                    <a:solidFill>
                      <a:schemeClr val="accent6"/>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b="1" dirty="0"/>
                    </a:p>
                  </a:txBody>
                  <a:tcPr>
                    <a:solidFill>
                      <a:schemeClr val="accent6"/>
                    </a:solidFill>
                  </a:tcPr>
                </a:tc>
                <a:extLst>
                  <a:ext uri="{0D108BD9-81ED-4DB2-BD59-A6C34878D82A}">
                    <a16:rowId xmlns:a16="http://schemas.microsoft.com/office/drawing/2014/main" val="10001"/>
                  </a:ext>
                </a:extLst>
              </a:tr>
              <a:tr h="984753">
                <a:tc rowSpan="5">
                  <a:txBody>
                    <a:bodyPr/>
                    <a:lstStyle/>
                    <a:p>
                      <a:pPr algn="ctr">
                        <a:buFont typeface="Arial" charset="0"/>
                        <a:buChar char="•"/>
                      </a:pPr>
                      <a:r>
                        <a:rPr lang="fr-FR" sz="2000" dirty="0"/>
                        <a:t> Écrire,</a:t>
                      </a:r>
                      <a:r>
                        <a:rPr lang="fr-FR" sz="2000" baseline="0" dirty="0"/>
                        <a:t> mettre au point </a:t>
                      </a:r>
                      <a:br>
                        <a:rPr lang="fr-FR" sz="2000" baseline="0" dirty="0"/>
                      </a:br>
                      <a:r>
                        <a:rPr lang="fr-FR" sz="2000" baseline="0" dirty="0"/>
                        <a:t>et exécuter un programme</a:t>
                      </a:r>
                      <a:endParaRPr lang="fr-FR" sz="2000" dirty="0"/>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baseline="0" dirty="0"/>
                        <a:t>Décrire graphiquement le fonctionnement attendu d'un système robotisé: associer les actions qu’un système est en capacité de réaliser avec la structure et les éléments d’un programme.</a:t>
                      </a:r>
                    </a:p>
                    <a:p>
                      <a:pPr>
                        <a:buFont typeface="Arial" pitchFamily="34" charset="0"/>
                        <a:buChar char="•"/>
                      </a:pPr>
                      <a:endParaRPr lang="fr-FR" sz="1050" baseline="0" dirty="0"/>
                    </a:p>
                  </a:txBody>
                  <a:tcPr/>
                </a:tc>
                <a:tc>
                  <a:txBody>
                    <a:bodyPr/>
                    <a:lstStyle/>
                    <a:p>
                      <a:pPr>
                        <a:buFont typeface="Arial" pitchFamily="34" charset="0"/>
                        <a:buChar char="•"/>
                      </a:pPr>
                      <a:r>
                        <a:rPr lang="fr-FR" sz="1050" baseline="0" dirty="0"/>
                        <a:t>S'initier aux processus et aux règles des langages informatiques.</a:t>
                      </a:r>
                    </a:p>
                    <a:p>
                      <a:pPr>
                        <a:buFont typeface="Arial" pitchFamily="34" charset="0"/>
                        <a:buChar char="•"/>
                      </a:pPr>
                      <a:r>
                        <a:rPr lang="fr-FR" sz="1050" baseline="0" dirty="0"/>
                        <a:t> Observer et décrire le comportement d’un système embarqué et en décrire les éléments de sa programmation (simulation écluses, portail....)</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baseline="0" dirty="0"/>
                        <a:t> Agencer un robot (capteurs, actionneurs) pour répondre à une activité et un programme donné</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fr-FR" sz="1050" baseline="0" dirty="0"/>
                    </a:p>
                  </a:txBody>
                  <a:tcPr/>
                </a:tc>
                <a:extLst>
                  <a:ext uri="{0D108BD9-81ED-4DB2-BD59-A6C34878D82A}">
                    <a16:rowId xmlns:a16="http://schemas.microsoft.com/office/drawing/2014/main" val="10002"/>
                  </a:ext>
                </a:extLst>
              </a:tr>
              <a:tr h="1079660">
                <a:tc vMerge="1">
                  <a:txBody>
                    <a:bodyPr/>
                    <a:lstStyle/>
                    <a:p>
                      <a:endParaRPr lang="fr-FR" dirty="0"/>
                    </a:p>
                  </a:txBody>
                  <a:tcPr/>
                </a:tc>
                <a:tc>
                  <a:txBody>
                    <a:bodyPr/>
                    <a:lstStyle/>
                    <a:p>
                      <a:pPr marL="0" algn="l" defTabSz="914400" rtl="0" eaLnBrk="1" latinLnBrk="0" hangingPunct="1">
                        <a:buFont typeface="Arial" pitchFamily="34" charset="0"/>
                        <a:buChar char="•"/>
                      </a:pPr>
                      <a:r>
                        <a:rPr lang="fr-FR" sz="1050" baseline="0" dirty="0"/>
                        <a:t>Modifier tout ou partie d’un programme simple avec un nombre limité de variables d’entrée et de sortie (boucles itératives)</a:t>
                      </a:r>
                      <a:endParaRPr lang="fr-FR" sz="105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baseline="0" dirty="0"/>
                        <a:t> Concevoir ou modifier tout ou partie d’un programme à plusieurs variables et dans lequel des actions sont déclenchées par des évènements extérieurs, le compiler et l’exécuter  pour répondre au besoin du système et des fonctions à réaliser.</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fr-FR"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baseline="0" dirty="0"/>
                        <a:t> Structurer un programme de fonctionnement en sous programmes (</a:t>
                      </a:r>
                      <a:r>
                        <a:rPr lang="fr-FR" sz="1050" baseline="0" dirty="0" err="1"/>
                        <a:t>Picaxe</a:t>
                      </a:r>
                      <a:r>
                        <a:rPr lang="fr-FR" sz="1050" baseline="0" dirty="0"/>
                        <a:t>...) avec comptage et faire intervenir des variables dans une programmation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baseline="0" dirty="0"/>
                        <a:t> Développer par le langage  algorithmique ses compétences en raisonnement logique</a:t>
                      </a:r>
                    </a:p>
                    <a:p>
                      <a:pPr>
                        <a:buFont typeface="Arial" pitchFamily="34" charset="0"/>
                        <a:buChar char="•"/>
                      </a:pPr>
                      <a:endParaRPr lang="fr-FR" sz="1050" dirty="0"/>
                    </a:p>
                  </a:txBody>
                  <a:tcPr/>
                </a:tc>
                <a:extLst>
                  <a:ext uri="{0D108BD9-81ED-4DB2-BD59-A6C34878D82A}">
                    <a16:rowId xmlns:a16="http://schemas.microsoft.com/office/drawing/2014/main" val="10003"/>
                  </a:ext>
                </a:extLst>
              </a:tr>
              <a:tr h="915364">
                <a:tc vMerge="1">
                  <a:txBody>
                    <a:bodyPr/>
                    <a:lstStyle/>
                    <a:p>
                      <a:pPr algn="ctr">
                        <a:buFont typeface="Arial" charset="0"/>
                        <a:buChar char="•"/>
                      </a:pPr>
                      <a:endParaRPr lang="fr-FR" sz="2000" dirty="0"/>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fr-FR" sz="1050" baseline="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Utiliser un environnement de programmation et de développement numérique pour obtenir le comportement attendu d’un système. (</a:t>
                      </a:r>
                      <a:r>
                        <a:rPr lang="fr-FR" sz="1050" baseline="0" dirty="0" err="1"/>
                        <a:t>Picaxe</a:t>
                      </a:r>
                      <a:r>
                        <a:rPr lang="fr-FR" sz="1050" baseline="0" dirty="0"/>
                        <a:t>.....)</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endParaRPr lang="fr-FR"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Concevoir et utiliser  un programme de pilotage d'un objet connecté ( drones, robot, téléphone, capteurs…), tout en alliant observation, imagination,  créativité, sens de la qualité, et en sollicitant les savoirs  scientifiques et techniques pour obtenir une programmation conforme aux attentes.</a:t>
                      </a:r>
                    </a:p>
                  </a:txBody>
                  <a:tcPr/>
                </a:tc>
                <a:extLst>
                  <a:ext uri="{0D108BD9-81ED-4DB2-BD59-A6C34878D82A}">
                    <a16:rowId xmlns:a16="http://schemas.microsoft.com/office/drawing/2014/main" val="10004"/>
                  </a:ext>
                </a:extLst>
              </a:tr>
              <a:tr h="919093">
                <a:tc vMerge="1">
                  <a:txBody>
                    <a:bodyPr/>
                    <a:lstStyle/>
                    <a:p>
                      <a:pPr algn="ctr">
                        <a:buFont typeface="Arial" charset="0"/>
                        <a:buChar char="•"/>
                      </a:pPr>
                      <a:endParaRPr lang="fr-FR" sz="2000" dirty="0"/>
                    </a:p>
                  </a:txBody>
                  <a:tcPr vert="vert270"/>
                </a:tc>
                <a:tc>
                  <a:txBody>
                    <a:bodyPr/>
                    <a:lstStyle/>
                    <a:p>
                      <a:pPr marL="79375" marR="0" indent="-79375"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kern="1200" baseline="0" dirty="0"/>
                        <a:t>Chercher </a:t>
                      </a:r>
                      <a:r>
                        <a:rPr lang="fr-FR" sz="1050" kern="1200" baseline="0" dirty="0">
                          <a:solidFill>
                            <a:schemeClr val="dk1"/>
                          </a:solidFill>
                          <a:latin typeface="+mn-lt"/>
                          <a:ea typeface="+mn-ea"/>
                          <a:cs typeface="+mn-cs"/>
                        </a:rPr>
                        <a:t>avec</a:t>
                      </a:r>
                      <a:r>
                        <a:rPr lang="fr-FR" sz="1050" kern="1200" baseline="0" dirty="0"/>
                        <a:t> quels langages de programmation sont réalisés les logiciels d’application et quels sont les métiers liés</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fr-FR" sz="1050" kern="1200" baseline="0" dirty="0"/>
                    </a:p>
                    <a:p>
                      <a:pPr marL="0" algn="l" defTabSz="914400" rtl="0" eaLnBrk="1" latinLnBrk="0" hangingPunct="1">
                        <a:buFont typeface="Arial" pitchFamily="34" charset="0"/>
                        <a:buNone/>
                      </a:pPr>
                      <a:endParaRPr lang="fr-FR" sz="105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Connaître et identifier les composants générant les signaux et leur transmission</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endParaRPr lang="fr-FR"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baseline="0" dirty="0"/>
                        <a:t>Approfondir la chaîne d’information : acquisition d’informations (caractériser différentes grandeurs physiques pour les traiter) à l’aide de capteurs et détecteurs et traitement des données sous forme de programmation graphique et/ou algorithmique.</a:t>
                      </a:r>
                      <a:endParaRPr lang="fr-FR" sz="1050" dirty="0"/>
                    </a:p>
                  </a:txBody>
                  <a:tcPr/>
                </a:tc>
                <a:extLst>
                  <a:ext uri="{0D108BD9-81ED-4DB2-BD59-A6C34878D82A}">
                    <a16:rowId xmlns:a16="http://schemas.microsoft.com/office/drawing/2014/main" val="10005"/>
                  </a:ext>
                </a:extLst>
              </a:tr>
              <a:tr h="919093">
                <a:tc vMerge="1">
                  <a:txBody>
                    <a:bodyPr/>
                    <a:lstStyle/>
                    <a:p>
                      <a:pPr algn="ctr">
                        <a:buFont typeface="Arial" charset="0"/>
                        <a:buChar char="•"/>
                      </a:pPr>
                      <a:endParaRPr lang="fr-FR" sz="2000" dirty="0"/>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050" kern="1200" baseline="0" dirty="0">
                          <a:solidFill>
                            <a:schemeClr val="dk1"/>
                          </a:solidFill>
                          <a:latin typeface="+mn-lt"/>
                          <a:ea typeface="+mn-ea"/>
                          <a:cs typeface="+mn-cs"/>
                        </a:rPr>
                        <a:t>Défi  (mouvements) - </a:t>
                      </a:r>
                      <a:r>
                        <a:rPr lang="fr-FR" sz="1050" kern="1200" dirty="0">
                          <a:solidFill>
                            <a:schemeClr val="dk1"/>
                          </a:solidFill>
                          <a:effectLst/>
                          <a:latin typeface="+mn-lt"/>
                          <a:ea typeface="+mn-ea"/>
                          <a:cs typeface="+mn-cs"/>
                        </a:rPr>
                        <a:t>Séquence Itération (boucle)</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fr-FR" sz="1050" kern="1200" baseline="0" dirty="0">
                        <a:solidFill>
                          <a:schemeClr val="dk1"/>
                        </a:solidFill>
                        <a:latin typeface="+mn-lt"/>
                        <a:ea typeface="+mn-ea"/>
                        <a:cs typeface="+mn-cs"/>
                      </a:endParaRPr>
                    </a:p>
                  </a:txBody>
                  <a:tcPr>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baseline="0" dirty="0">
                          <a:solidFill>
                            <a:schemeClr val="dk1"/>
                          </a:solidFill>
                          <a:latin typeface="+mn-lt"/>
                          <a:ea typeface="+mn-ea"/>
                          <a:cs typeface="+mn-cs"/>
                        </a:rPr>
                        <a:t>Défi  5</a:t>
                      </a:r>
                      <a:r>
                        <a:rPr lang="fr-FR" sz="1050" kern="1200" baseline="30000" dirty="0">
                          <a:solidFill>
                            <a:schemeClr val="dk1"/>
                          </a:solidFill>
                          <a:latin typeface="+mn-lt"/>
                          <a:ea typeface="+mn-ea"/>
                          <a:cs typeface="+mn-cs"/>
                        </a:rPr>
                        <a:t>ème</a:t>
                      </a:r>
                      <a:r>
                        <a:rPr lang="fr-FR" sz="1050" kern="1200" baseline="0" dirty="0">
                          <a:solidFill>
                            <a:schemeClr val="dk1"/>
                          </a:solidFill>
                          <a:latin typeface="+mn-lt"/>
                          <a:ea typeface="+mn-ea"/>
                          <a:cs typeface="+mn-cs"/>
                        </a:rPr>
                        <a:t> + </a:t>
                      </a:r>
                      <a:r>
                        <a:rPr lang="fr-FR" sz="1050" kern="1200" dirty="0">
                          <a:solidFill>
                            <a:schemeClr val="dk1"/>
                          </a:solidFill>
                          <a:effectLst/>
                          <a:latin typeface="+mn-lt"/>
                          <a:ea typeface="+mn-ea"/>
                          <a:cs typeface="+mn-cs"/>
                        </a:rPr>
                        <a:t>instructions </a:t>
                      </a:r>
                      <a:r>
                        <a:rPr lang="fr-FR" sz="1050" b="1" kern="1200" dirty="0">
                          <a:solidFill>
                            <a:schemeClr val="dk1"/>
                          </a:solidFill>
                          <a:effectLst/>
                          <a:latin typeface="+mn-lt"/>
                          <a:ea typeface="+mn-ea"/>
                          <a:cs typeface="+mn-cs"/>
                        </a:rPr>
                        <a:t>si</a:t>
                      </a:r>
                      <a:r>
                        <a:rPr lang="fr-FR" sz="1050" kern="1200" dirty="0">
                          <a:solidFill>
                            <a:schemeClr val="dk1"/>
                          </a:solidFill>
                          <a:effectLst/>
                          <a:latin typeface="+mn-lt"/>
                          <a:ea typeface="+mn-ea"/>
                          <a:cs typeface="+mn-cs"/>
                        </a:rPr>
                        <a:t> et</a:t>
                      </a:r>
                      <a:r>
                        <a:rPr lang="fr-FR" sz="1050" b="1" kern="1200" dirty="0">
                          <a:solidFill>
                            <a:schemeClr val="dk1"/>
                          </a:solidFill>
                          <a:effectLst/>
                          <a:latin typeface="+mn-lt"/>
                          <a:ea typeface="+mn-ea"/>
                          <a:cs typeface="+mn-cs"/>
                        </a:rPr>
                        <a:t> si - sinon</a:t>
                      </a:r>
                      <a:r>
                        <a:rPr lang="fr-FR" sz="1050" kern="1200" dirty="0">
                          <a:solidFill>
                            <a:schemeClr val="dk1"/>
                          </a:solidFill>
                          <a:effectLst/>
                          <a:latin typeface="+mn-lt"/>
                          <a:ea typeface="+mn-ea"/>
                          <a:cs typeface="+mn-cs"/>
                        </a:rPr>
                        <a:t> / variables </a:t>
                      </a:r>
                      <a:endParaRPr lang="fr-FR" sz="1050" dirty="0"/>
                    </a:p>
                  </a:txBody>
                  <a:tcPr>
                    <a:solidFill>
                      <a:schemeClr val="accent4">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kern="1200" baseline="0" dirty="0">
                          <a:solidFill>
                            <a:schemeClr val="dk1"/>
                          </a:solidFill>
                          <a:latin typeface="+mn-lt"/>
                          <a:ea typeface="+mn-ea"/>
                          <a:cs typeface="+mn-cs"/>
                        </a:rPr>
                        <a:t>Défi  </a:t>
                      </a:r>
                      <a:r>
                        <a:rPr lang="fr-FR" sz="1050" kern="1200" dirty="0">
                          <a:solidFill>
                            <a:schemeClr val="dk1"/>
                          </a:solidFill>
                          <a:effectLst/>
                          <a:latin typeface="+mn-lt"/>
                          <a:ea typeface="+mn-ea"/>
                          <a:cs typeface="+mn-cs"/>
                        </a:rPr>
                        <a:t>variables / listes / processus //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dirty="0"/>
                        <a:t>coordination et Synchronisation</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dirty="0"/>
                        <a:t>opérateur logique booléen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sz="1050" dirty="0"/>
                        <a:t>interaction dynamique</a:t>
                      </a:r>
                    </a:p>
                  </a:txBody>
                  <a:tcPr>
                    <a:solidFill>
                      <a:schemeClr val="accent4">
                        <a:lumMod val="20000"/>
                        <a:lumOff val="80000"/>
                      </a:schemeClr>
                    </a:solidFill>
                  </a:tcPr>
                </a:tc>
                <a:extLst>
                  <a:ext uri="{0D108BD9-81ED-4DB2-BD59-A6C34878D82A}">
                    <a16:rowId xmlns:a16="http://schemas.microsoft.com/office/drawing/2014/main" val="10006"/>
                  </a:ext>
                </a:extLst>
              </a:tr>
            </a:tbl>
          </a:graphicData>
        </a:graphic>
      </p:graphicFrame>
      <p:pic>
        <p:nvPicPr>
          <p:cNvPr id="4" name="Image 3"/>
          <p:cNvPicPr>
            <a:picLocks noChangeAspect="1"/>
          </p:cNvPicPr>
          <p:nvPr/>
        </p:nvPicPr>
        <p:blipFill>
          <a:blip r:embed="rId8"/>
          <a:stretch>
            <a:fillRect/>
          </a:stretch>
        </p:blipFill>
        <p:spPr>
          <a:xfrm>
            <a:off x="10595665" y="-4"/>
            <a:ext cx="1596335" cy="656825"/>
          </a:xfrm>
          <a:prstGeom prst="rect">
            <a:avLst/>
          </a:prstGeom>
        </p:spPr>
      </p:pic>
    </p:spTree>
    <p:custDataLst>
      <p:custData r:id="rId1"/>
      <p:tags r:id="rId2"/>
    </p:custDataLst>
    <p:extLst>
      <p:ext uri="{BB962C8B-B14F-4D97-AF65-F5344CB8AC3E}">
        <p14:creationId xmlns:p14="http://schemas.microsoft.com/office/powerpoint/2010/main" val="2907238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4 thématiques et des attendus en fin de cycle. </a:t>
            </a:r>
          </a:p>
        </p:txBody>
      </p:sp>
      <p:pic>
        <p:nvPicPr>
          <p:cNvPr id="4" name="Image 3"/>
          <p:cNvPicPr>
            <a:picLocks noChangeAspect="1"/>
          </p:cNvPicPr>
          <p:nvPr/>
        </p:nvPicPr>
        <p:blipFill>
          <a:blip r:embed="rId14"/>
          <a:stretch>
            <a:fillRect/>
          </a:stretch>
        </p:blipFill>
        <p:spPr>
          <a:xfrm>
            <a:off x="10363200" y="6105525"/>
            <a:ext cx="1828800" cy="752475"/>
          </a:xfrm>
          <a:prstGeom prst="rect">
            <a:avLst/>
          </a:prstGeom>
        </p:spPr>
      </p:pic>
      <p:sp>
        <p:nvSpPr>
          <p:cNvPr id="10" name="Rectangle 9"/>
          <p:cNvSpPr/>
          <p:nvPr>
            <p:custDataLst>
              <p:tags r:id="rId4"/>
            </p:custDataLst>
          </p:nvPr>
        </p:nvSpPr>
        <p:spPr>
          <a:xfrm>
            <a:off x="3399487" y="804066"/>
            <a:ext cx="110731" cy="601320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1" name="Rectangle 20"/>
          <p:cNvSpPr/>
          <p:nvPr>
            <p:custDataLst>
              <p:tags r:id="rId5"/>
            </p:custDataLst>
          </p:nvPr>
        </p:nvSpPr>
        <p:spPr>
          <a:xfrm>
            <a:off x="6379597" y="844793"/>
            <a:ext cx="110731" cy="601320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5" name="Rectangle 24"/>
          <p:cNvSpPr/>
          <p:nvPr>
            <p:custDataLst>
              <p:tags r:id="rId6"/>
            </p:custDataLst>
          </p:nvPr>
        </p:nvSpPr>
        <p:spPr>
          <a:xfrm>
            <a:off x="8960832" y="844793"/>
            <a:ext cx="110731" cy="601320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33" name="Titre 1"/>
          <p:cNvSpPr txBox="1">
            <a:spLocks/>
          </p:cNvSpPr>
          <p:nvPr>
            <p:custDataLst>
              <p:tags r:id="rId7"/>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4" name="Image 33"/>
          <p:cNvPicPr>
            <a:picLocks noChangeAspect="1"/>
          </p:cNvPicPr>
          <p:nvPr/>
        </p:nvPicPr>
        <p:blipFill>
          <a:blip r:embed="rId15"/>
          <a:stretch>
            <a:fillRect/>
          </a:stretch>
        </p:blipFill>
        <p:spPr>
          <a:xfrm>
            <a:off x="20458" y="-3"/>
            <a:ext cx="1409475" cy="656825"/>
          </a:xfrm>
          <a:prstGeom prst="rect">
            <a:avLst/>
          </a:prstGeom>
        </p:spPr>
      </p:pic>
      <p:sp>
        <p:nvSpPr>
          <p:cNvPr id="35" name="Rogner un rectangle à un seul coin 34"/>
          <p:cNvSpPr/>
          <p:nvPr>
            <p:custDataLst>
              <p:tags r:id="rId8"/>
            </p:custDataLst>
          </p:nvPr>
        </p:nvSpPr>
        <p:spPr>
          <a:xfrm>
            <a:off x="1053674" y="844793"/>
            <a:ext cx="1966058" cy="1707783"/>
          </a:xfrm>
          <a:prstGeom prst="snip1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 design, l’innovation,</a:t>
            </a:r>
          </a:p>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la créativité</a:t>
            </a:r>
            <a:endParaRPr lang="fr-FR" sz="1600" dirty="0">
              <a:latin typeface="Arial" panose="020B0604020202020204" pitchFamily="34" charset="0"/>
              <a:cs typeface="Arial" panose="020B0604020202020204" pitchFamily="34" charset="0"/>
            </a:endParaRPr>
          </a:p>
        </p:txBody>
      </p:sp>
      <p:sp>
        <p:nvSpPr>
          <p:cNvPr id="36" name="Arrondir un rectangle avec un coin du même côté 35"/>
          <p:cNvSpPr/>
          <p:nvPr>
            <p:custDataLst>
              <p:tags r:id="rId9"/>
            </p:custDataLst>
          </p:nvPr>
        </p:nvSpPr>
        <p:spPr>
          <a:xfrm>
            <a:off x="9317469" y="804066"/>
            <a:ext cx="2098021" cy="1659089"/>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L’informatique</a:t>
            </a:r>
          </a:p>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et la programmation</a:t>
            </a:r>
            <a:endParaRPr lang="fr-FR" dirty="0"/>
          </a:p>
        </p:txBody>
      </p:sp>
      <p:sp>
        <p:nvSpPr>
          <p:cNvPr id="37" name="Rogner un rectangle à un seul coin 36"/>
          <p:cNvSpPr/>
          <p:nvPr>
            <p:custDataLst>
              <p:tags r:id="rId10"/>
            </p:custDataLst>
          </p:nvPr>
        </p:nvSpPr>
        <p:spPr>
          <a:xfrm>
            <a:off x="6736234" y="826895"/>
            <a:ext cx="1993443" cy="1739893"/>
          </a:xfrm>
          <a:prstGeom prst="snip1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La modélisation et la simulation des objets et systèmes techniques</a:t>
            </a:r>
            <a:endParaRPr lang="fr-FR" sz="1600" dirty="0">
              <a:latin typeface="Arial" panose="020B0604020202020204" pitchFamily="34" charset="0"/>
              <a:cs typeface="Arial" panose="020B0604020202020204" pitchFamily="34" charset="0"/>
            </a:endParaRPr>
          </a:p>
        </p:txBody>
      </p:sp>
      <p:sp>
        <p:nvSpPr>
          <p:cNvPr id="38" name="Arrondir un rectangle avec un coin du même côté 37"/>
          <p:cNvSpPr/>
          <p:nvPr>
            <p:custDataLst>
              <p:tags r:id="rId11"/>
            </p:custDataLst>
          </p:nvPr>
        </p:nvSpPr>
        <p:spPr>
          <a:xfrm>
            <a:off x="3706984" y="847136"/>
            <a:ext cx="2544645" cy="165492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Les objets techniques, les  services et les changements induits dans la société</a:t>
            </a:r>
            <a:endParaRPr lang="fr-FR" dirty="0"/>
          </a:p>
        </p:txBody>
      </p:sp>
      <p:sp>
        <p:nvSpPr>
          <p:cNvPr id="22" name="Rectangle 21"/>
          <p:cNvSpPr/>
          <p:nvPr/>
        </p:nvSpPr>
        <p:spPr>
          <a:xfrm>
            <a:off x="9179425" y="2736861"/>
            <a:ext cx="3031532" cy="1708160"/>
          </a:xfrm>
          <a:prstGeom prst="rect">
            <a:avLst/>
          </a:prstGeom>
        </p:spPr>
        <p:txBody>
          <a:bodyPr wrap="square">
            <a:spAutoFit/>
          </a:bodyPr>
          <a:lstStyle/>
          <a:p>
            <a:r>
              <a:rPr lang="fr-FR" sz="1500" i="1" dirty="0"/>
              <a:t>Décryptage d’un monde numérique.</a:t>
            </a:r>
          </a:p>
          <a:p>
            <a:r>
              <a:rPr lang="fr-FR" sz="1500" i="1" dirty="0"/>
              <a:t>Méthodes qui construisent la pensée algorithmique</a:t>
            </a:r>
          </a:p>
          <a:p>
            <a:r>
              <a:rPr lang="fr-FR" sz="1500" i="1" dirty="0"/>
              <a:t>Représentation de l’information et de son traitement</a:t>
            </a:r>
          </a:p>
          <a:p>
            <a:r>
              <a:rPr lang="fr-FR" sz="1500" i="1" dirty="0"/>
              <a:t>Résolution de problèmes et contrôle des résultats</a:t>
            </a:r>
          </a:p>
        </p:txBody>
      </p:sp>
      <p:sp>
        <p:nvSpPr>
          <p:cNvPr id="23" name="Rectangle 22"/>
          <p:cNvSpPr/>
          <p:nvPr/>
        </p:nvSpPr>
        <p:spPr>
          <a:xfrm>
            <a:off x="9248976" y="4546880"/>
            <a:ext cx="2843772" cy="1477328"/>
          </a:xfrm>
          <a:prstGeom prst="rect">
            <a:avLst/>
          </a:prstGeom>
        </p:spPr>
        <p:txBody>
          <a:bodyPr wrap="square">
            <a:spAutoFit/>
          </a:bodyPr>
          <a:lstStyle/>
          <a:p>
            <a:r>
              <a:rPr lang="fr-FR" dirty="0"/>
              <a:t>» Comprendre le fonctionnement d’un réseau informatique.</a:t>
            </a:r>
          </a:p>
          <a:p>
            <a:r>
              <a:rPr lang="fr-FR" dirty="0"/>
              <a:t>» Écrire, mettre au point et exécuter un programme.</a:t>
            </a:r>
          </a:p>
        </p:txBody>
      </p:sp>
      <p:sp>
        <p:nvSpPr>
          <p:cNvPr id="5" name="Rectangle 4"/>
          <p:cNvSpPr/>
          <p:nvPr/>
        </p:nvSpPr>
        <p:spPr>
          <a:xfrm>
            <a:off x="934244" y="2736861"/>
            <a:ext cx="2347211" cy="3139321"/>
          </a:xfrm>
          <a:prstGeom prst="rect">
            <a:avLst/>
          </a:prstGeom>
        </p:spPr>
        <p:txBody>
          <a:bodyPr wrap="square">
            <a:spAutoFit/>
          </a:bodyPr>
          <a:lstStyle/>
          <a:p>
            <a:r>
              <a:rPr lang="fr-FR" dirty="0"/>
              <a:t>» Imaginer des solutions en réponse aux besoins, matérialiser des idées en intégrant une dimension design.</a:t>
            </a:r>
          </a:p>
          <a:p>
            <a:endParaRPr lang="fr-FR" dirty="0"/>
          </a:p>
          <a:p>
            <a:r>
              <a:rPr lang="fr-FR" dirty="0"/>
              <a:t>» Réaliser, de manière collaborative, le prototype d’un objet communicant.</a:t>
            </a:r>
          </a:p>
        </p:txBody>
      </p:sp>
      <p:sp>
        <p:nvSpPr>
          <p:cNvPr id="7" name="Rectangle 6"/>
          <p:cNvSpPr/>
          <p:nvPr/>
        </p:nvSpPr>
        <p:spPr>
          <a:xfrm>
            <a:off x="3763252" y="2745705"/>
            <a:ext cx="2649415" cy="3139321"/>
          </a:xfrm>
          <a:prstGeom prst="rect">
            <a:avLst/>
          </a:prstGeom>
        </p:spPr>
        <p:txBody>
          <a:bodyPr wrap="square">
            <a:spAutoFit/>
          </a:bodyPr>
          <a:lstStyle/>
          <a:p>
            <a:r>
              <a:rPr lang="fr-FR" dirty="0"/>
              <a:t>»   Comparer et commenter les évolutions des objets et systèmes.</a:t>
            </a:r>
          </a:p>
          <a:p>
            <a:endParaRPr lang="fr-FR" dirty="0"/>
          </a:p>
          <a:p>
            <a:r>
              <a:rPr lang="fr-FR" dirty="0"/>
              <a:t>»   Exprimer sa pensée à l’aide d’outils de description adaptés. </a:t>
            </a:r>
          </a:p>
          <a:p>
            <a:endParaRPr lang="fr-FR" dirty="0"/>
          </a:p>
          <a:p>
            <a:r>
              <a:rPr lang="fr-FR" dirty="0"/>
              <a:t>»   Développer les bonnes pratiques de l’usage des objets communicants.</a:t>
            </a:r>
          </a:p>
        </p:txBody>
      </p:sp>
      <p:sp>
        <p:nvSpPr>
          <p:cNvPr id="8" name="Rectangle 7"/>
          <p:cNvSpPr/>
          <p:nvPr/>
        </p:nvSpPr>
        <p:spPr>
          <a:xfrm>
            <a:off x="6618296" y="2736861"/>
            <a:ext cx="2253631" cy="2585323"/>
          </a:xfrm>
          <a:prstGeom prst="rect">
            <a:avLst/>
          </a:prstGeom>
        </p:spPr>
        <p:txBody>
          <a:bodyPr wrap="square">
            <a:spAutoFit/>
          </a:bodyPr>
          <a:lstStyle/>
          <a:p>
            <a:r>
              <a:rPr lang="fr-FR" dirty="0"/>
              <a:t>»   Analyser le fonctionnement et la structure d’un objet.</a:t>
            </a:r>
          </a:p>
          <a:p>
            <a:endParaRPr lang="fr-FR" dirty="0"/>
          </a:p>
          <a:p>
            <a:r>
              <a:rPr lang="fr-FR" dirty="0"/>
              <a:t>»   Utiliser une modélisation et simuler le comportement d’un objet.</a:t>
            </a:r>
          </a:p>
        </p:txBody>
      </p:sp>
    </p:spTree>
    <p:custDataLst>
      <p:custData r:id="rId1"/>
      <p:tags r:id="rId2"/>
    </p:custDataLst>
    <p:extLst>
      <p:ext uri="{BB962C8B-B14F-4D97-AF65-F5344CB8AC3E}">
        <p14:creationId xmlns:p14="http://schemas.microsoft.com/office/powerpoint/2010/main" val="42625593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5774992" y="-5760189"/>
            <a:ext cx="656823" cy="12177196"/>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Compétences travaillées</a:t>
            </a:r>
          </a:p>
        </p:txBody>
      </p:sp>
      <p:pic>
        <p:nvPicPr>
          <p:cNvPr id="34" name="Image 33"/>
          <p:cNvPicPr>
            <a:picLocks noChangeAspect="1"/>
          </p:cNvPicPr>
          <p:nvPr/>
        </p:nvPicPr>
        <p:blipFill>
          <a:blip r:embed="rId6"/>
          <a:stretch>
            <a:fillRect/>
          </a:stretch>
        </p:blipFill>
        <p:spPr>
          <a:xfrm>
            <a:off x="20458" y="-3"/>
            <a:ext cx="1409475" cy="656825"/>
          </a:xfrm>
          <a:prstGeom prst="rect">
            <a:avLst/>
          </a:prstGeom>
        </p:spPr>
      </p:pic>
      <p:graphicFrame>
        <p:nvGraphicFramePr>
          <p:cNvPr id="2" name="Tableau 1"/>
          <p:cNvGraphicFramePr>
            <a:graphicFrameLocks noGrp="1"/>
          </p:cNvGraphicFramePr>
          <p:nvPr>
            <p:extLst>
              <p:ext uri="{D42A27DB-BD31-4B8C-83A1-F6EECF244321}">
                <p14:modId xmlns:p14="http://schemas.microsoft.com/office/powerpoint/2010/main" val="2695984124"/>
              </p:ext>
            </p:extLst>
          </p:nvPr>
        </p:nvGraphicFramePr>
        <p:xfrm>
          <a:off x="1197794" y="730983"/>
          <a:ext cx="10994206" cy="6069237"/>
        </p:xfrm>
        <a:graphic>
          <a:graphicData uri="http://schemas.openxmlformats.org/drawingml/2006/table">
            <a:tbl>
              <a:tblPr>
                <a:tableStyleId>{5C22544A-7EE6-4342-B048-85BDC9FD1C3A}</a:tableStyleId>
              </a:tblPr>
              <a:tblGrid>
                <a:gridCol w="1482403">
                  <a:extLst>
                    <a:ext uri="{9D8B030D-6E8A-4147-A177-3AD203B41FA5}">
                      <a16:colId xmlns:a16="http://schemas.microsoft.com/office/drawing/2014/main" val="20000"/>
                    </a:ext>
                  </a:extLst>
                </a:gridCol>
                <a:gridCol w="2078997">
                  <a:extLst>
                    <a:ext uri="{9D8B030D-6E8A-4147-A177-3AD203B41FA5}">
                      <a16:colId xmlns:a16="http://schemas.microsoft.com/office/drawing/2014/main" val="20001"/>
                    </a:ext>
                  </a:extLst>
                </a:gridCol>
                <a:gridCol w="1386697">
                  <a:extLst>
                    <a:ext uri="{9D8B030D-6E8A-4147-A177-3AD203B41FA5}">
                      <a16:colId xmlns:a16="http://schemas.microsoft.com/office/drawing/2014/main" val="20002"/>
                    </a:ext>
                  </a:extLst>
                </a:gridCol>
                <a:gridCol w="1485197">
                  <a:extLst>
                    <a:ext uri="{9D8B030D-6E8A-4147-A177-3AD203B41FA5}">
                      <a16:colId xmlns:a16="http://schemas.microsoft.com/office/drawing/2014/main" val="20003"/>
                    </a:ext>
                  </a:extLst>
                </a:gridCol>
                <a:gridCol w="1485197">
                  <a:extLst>
                    <a:ext uri="{9D8B030D-6E8A-4147-A177-3AD203B41FA5}">
                      <a16:colId xmlns:a16="http://schemas.microsoft.com/office/drawing/2014/main" val="20004"/>
                    </a:ext>
                  </a:extLst>
                </a:gridCol>
                <a:gridCol w="1522407">
                  <a:extLst>
                    <a:ext uri="{9D8B030D-6E8A-4147-A177-3AD203B41FA5}">
                      <a16:colId xmlns:a16="http://schemas.microsoft.com/office/drawing/2014/main" val="20005"/>
                    </a:ext>
                  </a:extLst>
                </a:gridCol>
                <a:gridCol w="1553308">
                  <a:extLst>
                    <a:ext uri="{9D8B030D-6E8A-4147-A177-3AD203B41FA5}">
                      <a16:colId xmlns:a16="http://schemas.microsoft.com/office/drawing/2014/main" val="20006"/>
                    </a:ext>
                  </a:extLst>
                </a:gridCol>
              </a:tblGrid>
              <a:tr h="851632">
                <a:tc>
                  <a:txBody>
                    <a:bodyPr/>
                    <a:lstStyle/>
                    <a:p>
                      <a:pPr marR="36195" algn="ctr">
                        <a:lnSpc>
                          <a:spcPct val="104000"/>
                        </a:lnSpc>
                        <a:spcBef>
                          <a:spcPts val="300"/>
                        </a:spcBef>
                        <a:spcAft>
                          <a:spcPts val="0"/>
                        </a:spcAft>
                      </a:pPr>
                      <a:r>
                        <a:rPr lang="fr-FR" sz="2000" b="1" dirty="0">
                          <a:effectLst/>
                        </a:rPr>
                        <a:t>4</a:t>
                      </a:r>
                      <a:r>
                        <a:rPr lang="fr-FR" sz="1000" b="1" dirty="0">
                          <a:effectLst/>
                        </a:rPr>
                        <a:t> les systèmes naturels et techniques </a:t>
                      </a:r>
                      <a:endParaRPr lang="fr-FR" sz="1000" b="1" dirty="0">
                        <a:effectLst/>
                        <a:latin typeface="Times New Roman" panose="02020603050405020304" pitchFamily="18" charset="0"/>
                        <a:ea typeface="Times New Roman" panose="02020603050405020304" pitchFamily="18" charset="0"/>
                      </a:endParaRPr>
                    </a:p>
                  </a:txBody>
                  <a:tcPr marL="54286" marR="54286" marT="0" marB="0">
                    <a:solidFill>
                      <a:srgbClr val="F9DBEB"/>
                    </a:solidFill>
                  </a:tcPr>
                </a:tc>
                <a:tc>
                  <a:txBody>
                    <a:bodyPr/>
                    <a:lstStyle/>
                    <a:p>
                      <a:pPr marL="0" marR="36195" indent="0" algn="ctr" defTabSz="914400" rtl="0" eaLnBrk="1" fontAlgn="auto" latinLnBrk="0" hangingPunct="1">
                        <a:lnSpc>
                          <a:spcPct val="104000"/>
                        </a:lnSpc>
                        <a:spcBef>
                          <a:spcPts val="300"/>
                        </a:spcBef>
                        <a:spcAft>
                          <a:spcPts val="0"/>
                        </a:spcAft>
                        <a:buClrTx/>
                        <a:buSzTx/>
                        <a:buFontTx/>
                        <a:buNone/>
                        <a:tabLst/>
                        <a:defRPr/>
                      </a:pPr>
                      <a:r>
                        <a:rPr lang="fr-FR" sz="2000" b="1" dirty="0">
                          <a:effectLst/>
                        </a:rPr>
                        <a:t>4</a:t>
                      </a:r>
                      <a:endParaRPr lang="fr-FR" sz="1000" b="1" dirty="0">
                        <a:effectLst/>
                        <a:latin typeface="Times New Roman" panose="02020603050405020304" pitchFamily="18" charset="0"/>
                        <a:ea typeface="Times New Roman" panose="02020603050405020304" pitchFamily="18" charset="0"/>
                      </a:endParaRPr>
                    </a:p>
                  </a:txBody>
                  <a:tcPr marL="54286" marR="54286" marT="0" marB="0">
                    <a:solidFill>
                      <a:srgbClr val="F9DBEB"/>
                    </a:solidFill>
                  </a:tcPr>
                </a:tc>
                <a:tc>
                  <a:txBody>
                    <a:bodyPr/>
                    <a:lstStyle/>
                    <a:p>
                      <a:pPr marR="36195" algn="ctr">
                        <a:lnSpc>
                          <a:spcPct val="104000"/>
                        </a:lnSpc>
                        <a:spcBef>
                          <a:spcPts val="300"/>
                        </a:spcBef>
                        <a:spcAft>
                          <a:spcPts val="0"/>
                        </a:spcAft>
                      </a:pPr>
                      <a:r>
                        <a:rPr lang="fr-FR" sz="2000" b="1" dirty="0">
                          <a:effectLst/>
                        </a:rPr>
                        <a:t>2 </a:t>
                      </a:r>
                      <a:r>
                        <a:rPr lang="fr-FR" sz="1000" b="1" dirty="0">
                          <a:effectLst/>
                        </a:rPr>
                        <a:t>les méthodes et outils pour apprendre </a:t>
                      </a:r>
                    </a:p>
                  </a:txBody>
                  <a:tcPr marL="54286" marR="54286" marT="0" marB="0">
                    <a:solidFill>
                      <a:schemeClr val="accent1">
                        <a:lumMod val="40000"/>
                        <a:lumOff val="60000"/>
                      </a:schemeClr>
                    </a:solidFill>
                  </a:tcPr>
                </a:tc>
                <a:tc>
                  <a:txBody>
                    <a:bodyPr/>
                    <a:lstStyle/>
                    <a:p>
                      <a:pPr marR="36195" algn="ctr">
                        <a:lnSpc>
                          <a:spcPct val="104000"/>
                        </a:lnSpc>
                        <a:spcBef>
                          <a:spcPts val="300"/>
                        </a:spcBef>
                        <a:spcAft>
                          <a:spcPts val="0"/>
                        </a:spcAft>
                      </a:pPr>
                      <a:r>
                        <a:rPr lang="fr-FR" sz="2000" b="1" dirty="0">
                          <a:effectLst/>
                        </a:rPr>
                        <a:t>1 </a:t>
                      </a:r>
                      <a:r>
                        <a:rPr lang="fr-FR" sz="1000" b="1" dirty="0">
                          <a:effectLst/>
                        </a:rPr>
                        <a:t>les langages pour penser et communiquer Comprendre, s’exprimer à l’oral et à l’écrit</a:t>
                      </a:r>
                      <a:endParaRPr lang="fr-FR" sz="1000" b="1" dirty="0">
                        <a:effectLst/>
                        <a:latin typeface="Times New Roman" panose="02020603050405020304" pitchFamily="18" charset="0"/>
                        <a:ea typeface="Times New Roman" panose="02020603050405020304" pitchFamily="18" charset="0"/>
                      </a:endParaRPr>
                    </a:p>
                  </a:txBody>
                  <a:tcPr marL="54286" marR="54286" marT="0" marB="0">
                    <a:solidFill>
                      <a:schemeClr val="accent6">
                        <a:lumMod val="20000"/>
                        <a:lumOff val="80000"/>
                      </a:schemeClr>
                    </a:solidFill>
                  </a:tcPr>
                </a:tc>
                <a:tc>
                  <a:txBody>
                    <a:bodyPr/>
                    <a:lstStyle/>
                    <a:p>
                      <a:pPr marR="36195" algn="ctr">
                        <a:lnSpc>
                          <a:spcPct val="104000"/>
                        </a:lnSpc>
                        <a:spcBef>
                          <a:spcPts val="300"/>
                        </a:spcBef>
                        <a:spcAft>
                          <a:spcPts val="0"/>
                        </a:spcAft>
                      </a:pPr>
                      <a:r>
                        <a:rPr lang="fr-FR" sz="2000" b="1" dirty="0">
                          <a:effectLst/>
                        </a:rPr>
                        <a:t>5 </a:t>
                      </a:r>
                      <a:r>
                        <a:rPr lang="fr-FR" sz="1000" b="1" dirty="0">
                          <a:effectLst/>
                        </a:rPr>
                        <a:t>les représentations du monde et l’activité humaine</a:t>
                      </a:r>
                      <a:endParaRPr lang="fr-FR" sz="1000" b="1" dirty="0">
                        <a:effectLst/>
                        <a:latin typeface="Times New Roman" panose="02020603050405020304" pitchFamily="18" charset="0"/>
                        <a:ea typeface="Times New Roman" panose="02020603050405020304" pitchFamily="18" charset="0"/>
                      </a:endParaRPr>
                    </a:p>
                  </a:txBody>
                  <a:tcPr marL="54286" marR="54286" marT="0" marB="0">
                    <a:solidFill>
                      <a:schemeClr val="accent2">
                        <a:lumMod val="20000"/>
                        <a:lumOff val="80000"/>
                      </a:schemeClr>
                    </a:solidFill>
                  </a:tcPr>
                </a:tc>
                <a:tc>
                  <a:txBody>
                    <a:bodyPr/>
                    <a:lstStyle/>
                    <a:p>
                      <a:pPr marL="0" marR="36195" indent="0" algn="ctr" defTabSz="914400" rtl="0" eaLnBrk="1" fontAlgn="auto" latinLnBrk="0" hangingPunct="1">
                        <a:lnSpc>
                          <a:spcPct val="104000"/>
                        </a:lnSpc>
                        <a:spcBef>
                          <a:spcPts val="300"/>
                        </a:spcBef>
                        <a:spcAft>
                          <a:spcPts val="0"/>
                        </a:spcAft>
                        <a:buClrTx/>
                        <a:buSzTx/>
                        <a:buFontTx/>
                        <a:buNone/>
                        <a:tabLst/>
                        <a:defRPr/>
                      </a:pPr>
                      <a:r>
                        <a:rPr lang="fr-FR" sz="2000" b="1" dirty="0">
                          <a:effectLst/>
                        </a:rPr>
                        <a:t>3</a:t>
                      </a:r>
                      <a:r>
                        <a:rPr lang="fr-FR" sz="2000" b="1" baseline="0" dirty="0">
                          <a:effectLst/>
                        </a:rPr>
                        <a:t> </a:t>
                      </a:r>
                      <a:r>
                        <a:rPr lang="fr-FR" sz="1000" b="1" dirty="0">
                          <a:effectLst/>
                        </a:rPr>
                        <a:t>la formation de la personne et du citoyen / </a:t>
                      </a:r>
                      <a:r>
                        <a:rPr lang="fr-FR" sz="2000" b="1" dirty="0">
                          <a:effectLst/>
                        </a:rPr>
                        <a:t>5</a:t>
                      </a:r>
                      <a:endParaRPr lang="fr-FR" sz="1000" b="1" dirty="0">
                        <a:effectLst/>
                        <a:latin typeface="Times New Roman" panose="02020603050405020304" pitchFamily="18" charset="0"/>
                        <a:ea typeface="Times New Roman" panose="02020603050405020304" pitchFamily="18" charset="0"/>
                      </a:endParaRPr>
                    </a:p>
                  </a:txBody>
                  <a:tcPr marL="54286" marR="54286" marT="0" marB="0"/>
                </a:tc>
                <a:tc>
                  <a:txBody>
                    <a:bodyPr/>
                    <a:lstStyle/>
                    <a:p>
                      <a:pPr marL="0" marR="36195" indent="0" algn="ctr" defTabSz="914400" rtl="0" eaLnBrk="1" fontAlgn="auto" latinLnBrk="0" hangingPunct="1">
                        <a:lnSpc>
                          <a:spcPct val="104000"/>
                        </a:lnSpc>
                        <a:spcBef>
                          <a:spcPts val="300"/>
                        </a:spcBef>
                        <a:spcAft>
                          <a:spcPts val="0"/>
                        </a:spcAft>
                        <a:buClrTx/>
                        <a:buSzTx/>
                        <a:buFontTx/>
                        <a:buNone/>
                        <a:tabLst/>
                        <a:defRPr/>
                      </a:pPr>
                      <a:r>
                        <a:rPr lang="fr-FR" sz="2000" b="1" dirty="0">
                          <a:effectLst/>
                        </a:rPr>
                        <a:t>5</a:t>
                      </a:r>
                      <a:endParaRPr lang="fr-FR" sz="1000" b="1" dirty="0">
                        <a:effectLst/>
                        <a:latin typeface="Times New Roman" panose="02020603050405020304" pitchFamily="18" charset="0"/>
                        <a:ea typeface="Times New Roman" panose="02020603050405020304" pitchFamily="18" charset="0"/>
                      </a:endParaRPr>
                    </a:p>
                  </a:txBody>
                  <a:tcPr marL="54286" marR="54286" marT="0" marB="0">
                    <a:solidFill>
                      <a:schemeClr val="accent2">
                        <a:lumMod val="20000"/>
                        <a:lumOff val="80000"/>
                      </a:schemeClr>
                    </a:solidFill>
                  </a:tcPr>
                </a:tc>
                <a:extLst>
                  <a:ext uri="{0D108BD9-81ED-4DB2-BD59-A6C34878D82A}">
                    <a16:rowId xmlns:a16="http://schemas.microsoft.com/office/drawing/2014/main" val="10000"/>
                  </a:ext>
                </a:extLst>
              </a:tr>
              <a:tr h="685800">
                <a:tc>
                  <a:txBody>
                    <a:bodyPr/>
                    <a:lstStyle/>
                    <a:p>
                      <a:pPr marR="36195" algn="ctr">
                        <a:lnSpc>
                          <a:spcPct val="104000"/>
                        </a:lnSpc>
                        <a:spcAft>
                          <a:spcPts val="0"/>
                        </a:spcAft>
                      </a:pPr>
                      <a:r>
                        <a:rPr lang="fr-FR" sz="1050" b="1" dirty="0">
                          <a:effectLst/>
                        </a:rPr>
                        <a:t>Pratiquer des démarches scientifiques et technologiques</a:t>
                      </a:r>
                      <a:endParaRPr lang="fr-FR" sz="1050" b="1" dirty="0">
                        <a:effectLst/>
                        <a:latin typeface="Times New Roman" panose="02020603050405020304" pitchFamily="18" charset="0"/>
                        <a:ea typeface="Times New Roman" panose="02020603050405020304" pitchFamily="18" charset="0"/>
                      </a:endParaRPr>
                    </a:p>
                  </a:txBody>
                  <a:tcPr marL="54286" marR="54286" marT="0" marB="0" anchor="ctr">
                    <a:solidFill>
                      <a:srgbClr val="F9DBEB"/>
                    </a:solidFill>
                  </a:tcPr>
                </a:tc>
                <a:tc>
                  <a:txBody>
                    <a:bodyPr/>
                    <a:lstStyle/>
                    <a:p>
                      <a:pPr marR="36195" algn="ctr">
                        <a:lnSpc>
                          <a:spcPct val="104000"/>
                        </a:lnSpc>
                        <a:spcAft>
                          <a:spcPts val="0"/>
                        </a:spcAft>
                      </a:pPr>
                      <a:r>
                        <a:rPr lang="fr-FR" sz="1050" b="1" dirty="0">
                          <a:effectLst/>
                        </a:rPr>
                        <a:t>Concevoir, créer, réaliser</a:t>
                      </a:r>
                    </a:p>
                  </a:txBody>
                  <a:tcPr marL="54286" marR="54286" marT="0" marB="0" anchor="ctr">
                    <a:solidFill>
                      <a:srgbClr val="F9DBEB"/>
                    </a:solidFill>
                  </a:tcPr>
                </a:tc>
                <a:tc>
                  <a:txBody>
                    <a:bodyPr/>
                    <a:lstStyle/>
                    <a:p>
                      <a:pPr marR="36195" algn="ctr">
                        <a:lnSpc>
                          <a:spcPct val="104000"/>
                        </a:lnSpc>
                        <a:spcAft>
                          <a:spcPts val="0"/>
                        </a:spcAft>
                      </a:pPr>
                      <a:r>
                        <a:rPr lang="fr-FR" sz="1050" b="1" dirty="0">
                          <a:effectLst/>
                        </a:rPr>
                        <a:t>S’approprier des outils et des méthodes</a:t>
                      </a:r>
                    </a:p>
                  </a:txBody>
                  <a:tcPr marL="54286" marR="54286" marT="0" marB="0" anchor="ctr">
                    <a:solidFill>
                      <a:schemeClr val="accent1">
                        <a:lumMod val="40000"/>
                        <a:lumOff val="60000"/>
                      </a:schemeClr>
                    </a:solidFill>
                  </a:tcPr>
                </a:tc>
                <a:tc>
                  <a:txBody>
                    <a:bodyPr/>
                    <a:lstStyle/>
                    <a:p>
                      <a:pPr marR="36195" algn="ctr">
                        <a:lnSpc>
                          <a:spcPct val="104000"/>
                        </a:lnSpc>
                        <a:spcAft>
                          <a:spcPts val="0"/>
                        </a:spcAft>
                      </a:pPr>
                      <a:r>
                        <a:rPr lang="fr-FR" sz="1050" b="1" dirty="0">
                          <a:effectLst/>
                        </a:rPr>
                        <a:t>Pratiquer des langages</a:t>
                      </a:r>
                    </a:p>
                  </a:txBody>
                  <a:tcPr marL="54286" marR="54286" marT="0" marB="0" anchor="ctr">
                    <a:solidFill>
                      <a:schemeClr val="accent6">
                        <a:lumMod val="20000"/>
                        <a:lumOff val="80000"/>
                      </a:schemeClr>
                    </a:solidFill>
                  </a:tcPr>
                </a:tc>
                <a:tc>
                  <a:txBody>
                    <a:bodyPr/>
                    <a:lstStyle/>
                    <a:p>
                      <a:pPr marR="36195" algn="ctr">
                        <a:lnSpc>
                          <a:spcPct val="104000"/>
                        </a:lnSpc>
                        <a:spcAft>
                          <a:spcPts val="0"/>
                        </a:spcAft>
                      </a:pPr>
                      <a:r>
                        <a:rPr lang="fr-FR" sz="1050" b="1" dirty="0">
                          <a:effectLst/>
                        </a:rPr>
                        <a:t>Mobiliser des outils numériques</a:t>
                      </a:r>
                    </a:p>
                  </a:txBody>
                  <a:tcPr marL="54286" marR="54286" marT="0" marB="0" anchor="ctr">
                    <a:solidFill>
                      <a:schemeClr val="accent2">
                        <a:lumMod val="20000"/>
                        <a:lumOff val="80000"/>
                      </a:schemeClr>
                    </a:solidFill>
                  </a:tcPr>
                </a:tc>
                <a:tc>
                  <a:txBody>
                    <a:bodyPr/>
                    <a:lstStyle/>
                    <a:p>
                      <a:pPr marR="36195" algn="ctr">
                        <a:lnSpc>
                          <a:spcPct val="104000"/>
                        </a:lnSpc>
                        <a:spcAft>
                          <a:spcPts val="0"/>
                        </a:spcAft>
                      </a:pPr>
                      <a:r>
                        <a:rPr lang="fr-FR" sz="1050" b="1" dirty="0">
                          <a:effectLst/>
                        </a:rPr>
                        <a:t>Adopter un comportement éthique et responsable</a:t>
                      </a:r>
                    </a:p>
                    <a:p>
                      <a:pPr marR="36195" algn="ctr">
                        <a:lnSpc>
                          <a:spcPct val="104000"/>
                        </a:lnSpc>
                        <a:spcAft>
                          <a:spcPts val="0"/>
                        </a:spcAft>
                      </a:pPr>
                      <a:r>
                        <a:rPr lang="fr-FR" sz="1050" b="1" dirty="0">
                          <a:effectLst/>
                        </a:rPr>
                        <a:t> </a:t>
                      </a:r>
                      <a:endParaRPr lang="fr-FR" sz="1050" b="1" dirty="0">
                        <a:effectLst/>
                        <a:latin typeface="Times New Roman" panose="02020603050405020304" pitchFamily="18" charset="0"/>
                        <a:ea typeface="Times New Roman" panose="02020603050405020304" pitchFamily="18" charset="0"/>
                      </a:endParaRPr>
                    </a:p>
                  </a:txBody>
                  <a:tcPr marL="54286" marR="54286" marT="0" marB="0" anchor="ctr"/>
                </a:tc>
                <a:tc>
                  <a:txBody>
                    <a:bodyPr/>
                    <a:lstStyle/>
                    <a:p>
                      <a:pPr marR="36195" algn="ctr">
                        <a:lnSpc>
                          <a:spcPct val="104000"/>
                        </a:lnSpc>
                        <a:spcAft>
                          <a:spcPts val="0"/>
                        </a:spcAft>
                      </a:pPr>
                      <a:r>
                        <a:rPr lang="fr-FR" sz="1050" b="1" dirty="0">
                          <a:effectLst/>
                        </a:rPr>
                        <a:t>Se situer dans l’espace et dans le temps</a:t>
                      </a:r>
                    </a:p>
                  </a:txBody>
                  <a:tcPr marL="54286" marR="54286" marT="0" marB="0" anchor="ctr">
                    <a:solidFill>
                      <a:schemeClr val="accent2">
                        <a:lumMod val="20000"/>
                        <a:lumOff val="80000"/>
                      </a:schemeClr>
                    </a:solidFill>
                  </a:tcPr>
                </a:tc>
                <a:extLst>
                  <a:ext uri="{0D108BD9-81ED-4DB2-BD59-A6C34878D82A}">
                    <a16:rowId xmlns:a16="http://schemas.microsoft.com/office/drawing/2014/main" val="10001"/>
                  </a:ext>
                </a:extLst>
              </a:tr>
              <a:tr h="3971280">
                <a:tc>
                  <a:txBody>
                    <a:bodyPr/>
                    <a:lstStyle/>
                    <a:p>
                      <a:pPr>
                        <a:lnSpc>
                          <a:spcPct val="104000"/>
                        </a:lnSpc>
                        <a:spcAft>
                          <a:spcPts val="200"/>
                        </a:spcAft>
                      </a:pPr>
                      <a:r>
                        <a:rPr lang="fr-FR" sz="1050" dirty="0">
                          <a:effectLst/>
                        </a:rPr>
                        <a:t> </a:t>
                      </a:r>
                    </a:p>
                    <a:p>
                      <a:pPr>
                        <a:lnSpc>
                          <a:spcPct val="104000"/>
                        </a:lnSpc>
                        <a:spcAft>
                          <a:spcPts val="200"/>
                        </a:spcAft>
                      </a:pPr>
                      <a:r>
                        <a:rPr lang="fr-FR" sz="1050" dirty="0">
                          <a:effectLst/>
                        </a:rPr>
                        <a:t>»   Imaginer, synthétiser, formaliser et respecter une procédure, un protocole. </a:t>
                      </a:r>
                    </a:p>
                    <a:p>
                      <a:pPr>
                        <a:lnSpc>
                          <a:spcPct val="104000"/>
                        </a:lnSpc>
                        <a:spcAft>
                          <a:spcPts val="200"/>
                        </a:spcAft>
                      </a:pPr>
                      <a:r>
                        <a:rPr lang="fr-FR" sz="1050" dirty="0">
                          <a:effectLst/>
                        </a:rPr>
                        <a:t>»   Mesurer des grandeurs de manière directe ou indirecte. </a:t>
                      </a:r>
                    </a:p>
                    <a:p>
                      <a:pPr>
                        <a:lnSpc>
                          <a:spcPct val="104000"/>
                        </a:lnSpc>
                        <a:spcAft>
                          <a:spcPts val="200"/>
                        </a:spcAft>
                      </a:pPr>
                      <a:r>
                        <a:rPr lang="fr-FR" sz="1050" dirty="0">
                          <a:effectLst/>
                        </a:rPr>
                        <a:t>»   Interpréter des résultats expérimentaux, en tirer une conclusion et la communiquer en argumentant.</a:t>
                      </a:r>
                    </a:p>
                    <a:p>
                      <a:pPr>
                        <a:lnSpc>
                          <a:spcPct val="104000"/>
                        </a:lnSpc>
                        <a:spcAft>
                          <a:spcPts val="200"/>
                        </a:spcAft>
                      </a:pPr>
                      <a:r>
                        <a:rPr lang="fr-FR" sz="1050" dirty="0">
                          <a:effectLst/>
                        </a:rPr>
                        <a:t>»   Participer à l’organisation et au déroulement de projets.</a:t>
                      </a:r>
                      <a:endParaRPr lang="fr-FR" sz="1050" dirty="0">
                        <a:effectLst/>
                        <a:latin typeface="Times New Roman" panose="02020603050405020304" pitchFamily="18" charset="0"/>
                        <a:ea typeface="Times New Roman" panose="02020603050405020304" pitchFamily="18" charset="0"/>
                      </a:endParaRPr>
                    </a:p>
                  </a:txBody>
                  <a:tcPr marL="54286" marR="54286" marT="0" marB="0">
                    <a:solidFill>
                      <a:srgbClr val="F9DBEB"/>
                    </a:solidFill>
                  </a:tcPr>
                </a:tc>
                <a:tc>
                  <a:txBody>
                    <a:bodyPr/>
                    <a:lstStyle/>
                    <a:p>
                      <a:pPr>
                        <a:lnSpc>
                          <a:spcPct val="104000"/>
                        </a:lnSpc>
                        <a:spcAft>
                          <a:spcPts val="200"/>
                        </a:spcAft>
                      </a:pPr>
                      <a:r>
                        <a:rPr lang="fr-FR" sz="1050" spc="-5" dirty="0">
                          <a:effectLst/>
                        </a:rPr>
                        <a:t> </a:t>
                      </a:r>
                      <a:endParaRPr lang="fr-FR" sz="1050" dirty="0">
                        <a:effectLst/>
                      </a:endParaRPr>
                    </a:p>
                    <a:p>
                      <a:pPr>
                        <a:lnSpc>
                          <a:spcPct val="104000"/>
                        </a:lnSpc>
                        <a:spcAft>
                          <a:spcPts val="200"/>
                        </a:spcAft>
                      </a:pPr>
                      <a:r>
                        <a:rPr lang="fr-FR" sz="1050" spc="-5" dirty="0">
                          <a:effectLst/>
                        </a:rPr>
                        <a:t>»   Identifier  un  besoin  et  énoncer  un  problème  technique,  identifier  les  conditions,  contraintes (normes et règlements) et ressources correspondantes.</a:t>
                      </a:r>
                      <a:endParaRPr lang="fr-FR" sz="1050" dirty="0">
                        <a:effectLst/>
                      </a:endParaRPr>
                    </a:p>
                    <a:p>
                      <a:pPr>
                        <a:lnSpc>
                          <a:spcPct val="104000"/>
                        </a:lnSpc>
                        <a:spcAft>
                          <a:spcPts val="200"/>
                        </a:spcAft>
                      </a:pPr>
                      <a:r>
                        <a:rPr lang="fr-FR" sz="1050" spc="-5" dirty="0">
                          <a:effectLst/>
                        </a:rPr>
                        <a:t> »   Identifier le(s) matériau(x), les flux d’énergie et d’information sur un objet et décrire les transformations qui s’opèrent.</a:t>
                      </a:r>
                      <a:endParaRPr lang="fr-FR" sz="1050" dirty="0">
                        <a:effectLst/>
                      </a:endParaRPr>
                    </a:p>
                    <a:p>
                      <a:pPr>
                        <a:lnSpc>
                          <a:spcPct val="104000"/>
                        </a:lnSpc>
                        <a:spcAft>
                          <a:spcPts val="200"/>
                        </a:spcAft>
                      </a:pPr>
                      <a:r>
                        <a:rPr lang="fr-FR" sz="1050" spc="-5" dirty="0">
                          <a:effectLst/>
                        </a:rPr>
                        <a:t> »   S’approprier un cahier des charges. </a:t>
                      </a:r>
                      <a:endParaRPr lang="fr-FR" sz="1050" dirty="0">
                        <a:effectLst/>
                      </a:endParaRPr>
                    </a:p>
                    <a:p>
                      <a:pPr>
                        <a:lnSpc>
                          <a:spcPct val="104000"/>
                        </a:lnSpc>
                        <a:spcAft>
                          <a:spcPts val="200"/>
                        </a:spcAft>
                      </a:pPr>
                      <a:r>
                        <a:rPr lang="fr-FR" sz="1050" spc="-5" dirty="0">
                          <a:effectLst/>
                        </a:rPr>
                        <a:t> »   Agencer des constituants de blocs et montrer les échanges de matière, énergie et information.</a:t>
                      </a:r>
                      <a:endParaRPr lang="fr-FR" sz="1050" dirty="0">
                        <a:effectLst/>
                      </a:endParaRPr>
                    </a:p>
                    <a:p>
                      <a:pPr>
                        <a:lnSpc>
                          <a:spcPct val="104000"/>
                        </a:lnSpc>
                        <a:spcAft>
                          <a:spcPts val="200"/>
                        </a:spcAft>
                      </a:pPr>
                      <a:r>
                        <a:rPr lang="fr-FR" sz="1050" spc="-5" dirty="0">
                          <a:effectLst/>
                        </a:rPr>
                        <a:t> »   Associer des solutions techniques à des fonctions. </a:t>
                      </a:r>
                      <a:endParaRPr lang="fr-FR" sz="1050" dirty="0">
                        <a:effectLst/>
                      </a:endParaRPr>
                    </a:p>
                    <a:p>
                      <a:pPr>
                        <a:lnSpc>
                          <a:spcPct val="104000"/>
                        </a:lnSpc>
                        <a:spcAft>
                          <a:spcPts val="200"/>
                        </a:spcAft>
                      </a:pPr>
                      <a:r>
                        <a:rPr lang="fr-FR" sz="1050" spc="-5" dirty="0">
                          <a:effectLst/>
                        </a:rPr>
                        <a:t> »   Imaginer des solutions en réponse au besoin.</a:t>
                      </a:r>
                      <a:endParaRPr lang="fr-FR" sz="1050" dirty="0">
                        <a:effectLst/>
                      </a:endParaRPr>
                    </a:p>
                    <a:p>
                      <a:pPr>
                        <a:lnSpc>
                          <a:spcPct val="104000"/>
                        </a:lnSpc>
                        <a:spcAft>
                          <a:spcPts val="200"/>
                        </a:spcAft>
                      </a:pPr>
                      <a:r>
                        <a:rPr lang="fr-FR" sz="1050" spc="-5" dirty="0">
                          <a:effectLst/>
                        </a:rPr>
                        <a:t> »   Réaliser, de manière collaborative, le prototype de tout ou partie d’un objet pour valider une solution.</a:t>
                      </a:r>
                      <a:endParaRPr lang="fr-FR" sz="1050" dirty="0">
                        <a:effectLst/>
                      </a:endParaRPr>
                    </a:p>
                    <a:p>
                      <a:pPr>
                        <a:lnSpc>
                          <a:spcPct val="104000"/>
                        </a:lnSpc>
                        <a:spcAft>
                          <a:spcPts val="200"/>
                        </a:spcAft>
                      </a:pPr>
                      <a:r>
                        <a:rPr lang="fr-FR" sz="1050" spc="-5" dirty="0">
                          <a:effectLst/>
                        </a:rPr>
                        <a:t> »   Imaginer, concevoir et programmer des applications informatiques nomades.</a:t>
                      </a:r>
                      <a:endParaRPr lang="fr-FR" sz="1050" dirty="0">
                        <a:effectLst/>
                        <a:latin typeface="Times New Roman" panose="02020603050405020304" pitchFamily="18" charset="0"/>
                        <a:ea typeface="Times New Roman" panose="02020603050405020304" pitchFamily="18" charset="0"/>
                      </a:endParaRPr>
                    </a:p>
                  </a:txBody>
                  <a:tcPr marL="54286" marR="54286" marT="0" marB="0">
                    <a:solidFill>
                      <a:srgbClr val="F9DBEB"/>
                    </a:solidFill>
                  </a:tcPr>
                </a:tc>
                <a:tc>
                  <a:txBody>
                    <a:bodyPr/>
                    <a:lstStyle/>
                    <a:p>
                      <a:pPr>
                        <a:lnSpc>
                          <a:spcPct val="104000"/>
                        </a:lnSpc>
                        <a:spcAft>
                          <a:spcPts val="200"/>
                        </a:spcAft>
                      </a:pPr>
                      <a:r>
                        <a:rPr lang="fr-FR" sz="1050" spc="-5" dirty="0">
                          <a:effectLst/>
                        </a:rPr>
                        <a:t> </a:t>
                      </a:r>
                      <a:endParaRPr lang="fr-FR" sz="1050" dirty="0">
                        <a:effectLst/>
                      </a:endParaRPr>
                    </a:p>
                    <a:p>
                      <a:pPr>
                        <a:lnSpc>
                          <a:spcPct val="104000"/>
                        </a:lnSpc>
                        <a:spcAft>
                          <a:spcPts val="200"/>
                        </a:spcAft>
                      </a:pPr>
                      <a:r>
                        <a:rPr lang="fr-FR" sz="1050" spc="-5" dirty="0">
                          <a:effectLst/>
                        </a:rPr>
                        <a:t>»   Exprimer sa pensée à l’aide d’outils de description adaptés : croquis, schémas, graphes, diagrammes,  tableaux (représentations non normées).</a:t>
                      </a:r>
                      <a:endParaRPr lang="fr-FR" sz="1050" dirty="0">
                        <a:effectLst/>
                      </a:endParaRPr>
                    </a:p>
                    <a:p>
                      <a:pPr>
                        <a:lnSpc>
                          <a:spcPct val="104000"/>
                        </a:lnSpc>
                        <a:spcAft>
                          <a:spcPts val="200"/>
                        </a:spcAft>
                      </a:pPr>
                      <a:r>
                        <a:rPr lang="fr-FR" sz="1050" spc="-5" dirty="0">
                          <a:effectLst/>
                        </a:rPr>
                        <a:t> »   Traduire, à l’aide d’outils de représentation numérique, des choix de solutions sous forme de croquis, de dessins ou de schémas.</a:t>
                      </a:r>
                      <a:endParaRPr lang="fr-FR" sz="1050" dirty="0">
                        <a:effectLst/>
                      </a:endParaRPr>
                    </a:p>
                    <a:p>
                      <a:pPr>
                        <a:lnSpc>
                          <a:spcPct val="104000"/>
                        </a:lnSpc>
                        <a:spcAft>
                          <a:spcPts val="200"/>
                        </a:spcAft>
                      </a:pPr>
                      <a:r>
                        <a:rPr lang="fr-FR" sz="1050" spc="-5" dirty="0">
                          <a:effectLst/>
                        </a:rPr>
                        <a:t> »   Présenter à l’oral et à l’aide de supports numériques multimédia des solutions techniques au moment des revues de projet.</a:t>
                      </a:r>
                      <a:endParaRPr lang="fr-FR" sz="1050" dirty="0">
                        <a:effectLst/>
                        <a:latin typeface="Times New Roman" panose="02020603050405020304" pitchFamily="18" charset="0"/>
                        <a:ea typeface="Times New Roman" panose="02020603050405020304" pitchFamily="18" charset="0"/>
                      </a:endParaRPr>
                    </a:p>
                  </a:txBody>
                  <a:tcPr marL="54286" marR="54286" marT="0" marB="0">
                    <a:solidFill>
                      <a:schemeClr val="accent1">
                        <a:lumMod val="40000"/>
                        <a:lumOff val="60000"/>
                      </a:schemeClr>
                    </a:solidFill>
                  </a:tcPr>
                </a:tc>
                <a:tc>
                  <a:txBody>
                    <a:bodyPr/>
                    <a:lstStyle/>
                    <a:p>
                      <a:pPr>
                        <a:lnSpc>
                          <a:spcPct val="104000"/>
                        </a:lnSpc>
                        <a:spcAft>
                          <a:spcPts val="200"/>
                        </a:spcAft>
                      </a:pPr>
                      <a:r>
                        <a:rPr lang="fr-FR" sz="1050" spc="-10" dirty="0">
                          <a:effectLst/>
                        </a:rPr>
                        <a:t> </a:t>
                      </a:r>
                      <a:endParaRPr lang="fr-FR" sz="1050" dirty="0">
                        <a:effectLst/>
                      </a:endParaRPr>
                    </a:p>
                    <a:p>
                      <a:pPr>
                        <a:lnSpc>
                          <a:spcPct val="104000"/>
                        </a:lnSpc>
                        <a:spcAft>
                          <a:spcPts val="200"/>
                        </a:spcAft>
                      </a:pPr>
                      <a:r>
                        <a:rPr lang="fr-FR" sz="1050" spc="-10" dirty="0">
                          <a:effectLst/>
                        </a:rPr>
                        <a:t>»   Décrire, en utilisant les outils et langages de descriptions adaptés, la structure et le comportement des objets.</a:t>
                      </a:r>
                      <a:endParaRPr lang="fr-FR" sz="1050" dirty="0">
                        <a:effectLst/>
                      </a:endParaRPr>
                    </a:p>
                    <a:p>
                      <a:pPr>
                        <a:lnSpc>
                          <a:spcPct val="104000"/>
                        </a:lnSpc>
                        <a:spcAft>
                          <a:spcPts val="200"/>
                        </a:spcAft>
                      </a:pPr>
                      <a:r>
                        <a:rPr lang="fr-FR" sz="1050" spc="-10" dirty="0">
                          <a:effectLst/>
                        </a:rPr>
                        <a:t> »   Appliquer les principes élémentaires de l’algorithmique et du codage à la résolution d’un problème </a:t>
                      </a:r>
                      <a:endParaRPr lang="fr-FR" sz="1050" dirty="0">
                        <a:effectLst/>
                      </a:endParaRPr>
                    </a:p>
                    <a:p>
                      <a:pPr>
                        <a:lnSpc>
                          <a:spcPct val="104000"/>
                        </a:lnSpc>
                        <a:spcAft>
                          <a:spcPts val="200"/>
                        </a:spcAft>
                      </a:pPr>
                      <a:r>
                        <a:rPr lang="fr-FR" sz="1050" spc="-10" dirty="0">
                          <a:effectLst/>
                        </a:rPr>
                        <a:t>simple.</a:t>
                      </a:r>
                      <a:endParaRPr lang="fr-FR" sz="1050" dirty="0">
                        <a:effectLst/>
                        <a:latin typeface="Times New Roman" panose="02020603050405020304" pitchFamily="18" charset="0"/>
                        <a:ea typeface="Times New Roman" panose="02020603050405020304" pitchFamily="18" charset="0"/>
                      </a:endParaRPr>
                    </a:p>
                  </a:txBody>
                  <a:tcPr marL="54286" marR="54286" marT="0" marB="0">
                    <a:solidFill>
                      <a:schemeClr val="accent6">
                        <a:lumMod val="20000"/>
                        <a:lumOff val="80000"/>
                      </a:schemeClr>
                    </a:solidFill>
                  </a:tcPr>
                </a:tc>
                <a:tc>
                  <a:txBody>
                    <a:bodyPr/>
                    <a:lstStyle/>
                    <a:p>
                      <a:pPr>
                        <a:lnSpc>
                          <a:spcPct val="104000"/>
                        </a:lnSpc>
                        <a:spcAft>
                          <a:spcPts val="200"/>
                        </a:spcAft>
                      </a:pPr>
                      <a:r>
                        <a:rPr lang="fr-FR" sz="1050" spc="5" dirty="0">
                          <a:effectLst/>
                        </a:rPr>
                        <a:t> </a:t>
                      </a:r>
                      <a:endParaRPr lang="fr-FR" sz="1050" dirty="0">
                        <a:effectLst/>
                      </a:endParaRPr>
                    </a:p>
                    <a:p>
                      <a:pPr>
                        <a:lnSpc>
                          <a:spcPct val="104000"/>
                        </a:lnSpc>
                        <a:spcAft>
                          <a:spcPts val="200"/>
                        </a:spcAft>
                      </a:pPr>
                      <a:r>
                        <a:rPr lang="fr-FR" sz="1050" spc="5" dirty="0">
                          <a:effectLst/>
                        </a:rPr>
                        <a:t>»   Simuler numériquement la structure et/ou le comportement d’un objet.</a:t>
                      </a:r>
                      <a:endParaRPr lang="fr-FR" sz="1050" dirty="0">
                        <a:effectLst/>
                      </a:endParaRPr>
                    </a:p>
                    <a:p>
                      <a:pPr>
                        <a:lnSpc>
                          <a:spcPct val="104000"/>
                        </a:lnSpc>
                        <a:spcAft>
                          <a:spcPts val="200"/>
                        </a:spcAft>
                      </a:pPr>
                      <a:r>
                        <a:rPr lang="fr-FR" sz="1050" spc="5" dirty="0">
                          <a:effectLst/>
                        </a:rPr>
                        <a:t> »   Organiser, structurer et stocker des ressources numériques.</a:t>
                      </a:r>
                      <a:endParaRPr lang="fr-FR" sz="1050" dirty="0">
                        <a:effectLst/>
                      </a:endParaRPr>
                    </a:p>
                    <a:p>
                      <a:pPr>
                        <a:lnSpc>
                          <a:spcPct val="104000"/>
                        </a:lnSpc>
                        <a:spcAft>
                          <a:spcPts val="200"/>
                        </a:spcAft>
                      </a:pPr>
                      <a:r>
                        <a:rPr lang="fr-FR" sz="1050" spc="5" dirty="0">
                          <a:effectLst/>
                        </a:rPr>
                        <a:t> »   Lire, utiliser et produire des représentations numériques d’objets.</a:t>
                      </a:r>
                      <a:endParaRPr lang="fr-FR" sz="1050" dirty="0">
                        <a:effectLst/>
                      </a:endParaRPr>
                    </a:p>
                    <a:p>
                      <a:pPr>
                        <a:lnSpc>
                          <a:spcPct val="104000"/>
                        </a:lnSpc>
                        <a:spcAft>
                          <a:spcPts val="200"/>
                        </a:spcAft>
                      </a:pPr>
                      <a:r>
                        <a:rPr lang="fr-FR" sz="1050" spc="5" dirty="0">
                          <a:effectLst/>
                        </a:rPr>
                        <a:t> »   Piloter un système connecté localement ou à distance.</a:t>
                      </a:r>
                      <a:endParaRPr lang="fr-FR" sz="1050" dirty="0">
                        <a:effectLst/>
                      </a:endParaRPr>
                    </a:p>
                    <a:p>
                      <a:pPr>
                        <a:lnSpc>
                          <a:spcPct val="104000"/>
                        </a:lnSpc>
                        <a:spcAft>
                          <a:spcPts val="200"/>
                        </a:spcAft>
                      </a:pPr>
                      <a:r>
                        <a:rPr lang="fr-FR" sz="1050" spc="5" dirty="0">
                          <a:effectLst/>
                        </a:rPr>
                        <a:t> »   Modifier ou paramétrer le fonctionnement d’un objet communicant.</a:t>
                      </a:r>
                      <a:endParaRPr lang="fr-FR" sz="1050" dirty="0">
                        <a:effectLst/>
                        <a:latin typeface="Times New Roman" panose="02020603050405020304" pitchFamily="18" charset="0"/>
                        <a:ea typeface="Times New Roman" panose="02020603050405020304" pitchFamily="18" charset="0"/>
                      </a:endParaRPr>
                    </a:p>
                  </a:txBody>
                  <a:tcPr marL="54286" marR="54286" marT="0" marB="0">
                    <a:solidFill>
                      <a:schemeClr val="accent2">
                        <a:lumMod val="20000"/>
                        <a:lumOff val="80000"/>
                      </a:schemeClr>
                    </a:solidFill>
                  </a:tcPr>
                </a:tc>
                <a:tc>
                  <a:txBody>
                    <a:bodyPr/>
                    <a:lstStyle/>
                    <a:p>
                      <a:pPr>
                        <a:lnSpc>
                          <a:spcPct val="104000"/>
                        </a:lnSpc>
                        <a:spcAft>
                          <a:spcPts val="200"/>
                        </a:spcAft>
                      </a:pPr>
                      <a:r>
                        <a:rPr lang="fr-FR" sz="1050" spc="-25" dirty="0">
                          <a:effectLst/>
                        </a:rPr>
                        <a:t> </a:t>
                      </a:r>
                      <a:endParaRPr lang="fr-FR" sz="1050" dirty="0">
                        <a:effectLst/>
                      </a:endParaRPr>
                    </a:p>
                    <a:p>
                      <a:pPr>
                        <a:lnSpc>
                          <a:spcPct val="104000"/>
                        </a:lnSpc>
                        <a:spcAft>
                          <a:spcPts val="200"/>
                        </a:spcAft>
                      </a:pPr>
                      <a:r>
                        <a:rPr lang="fr-FR" sz="1050" spc="-25" dirty="0">
                          <a:effectLst/>
                        </a:rPr>
                        <a:t>»   Développer les bonnes pratiques de l’usage des objets communicants </a:t>
                      </a:r>
                      <a:endParaRPr lang="fr-FR" sz="1050" dirty="0">
                        <a:effectLst/>
                      </a:endParaRPr>
                    </a:p>
                    <a:p>
                      <a:pPr>
                        <a:lnSpc>
                          <a:spcPct val="104000"/>
                        </a:lnSpc>
                        <a:spcAft>
                          <a:spcPts val="200"/>
                        </a:spcAft>
                      </a:pPr>
                      <a:r>
                        <a:rPr lang="fr-FR" sz="1050" spc="-25" dirty="0">
                          <a:effectLst/>
                        </a:rPr>
                        <a:t>»   Analyser l’impact environnemental d’un objet et de ses constituants.</a:t>
                      </a:r>
                      <a:endParaRPr lang="fr-FR" sz="1050" dirty="0">
                        <a:effectLst/>
                      </a:endParaRPr>
                    </a:p>
                    <a:p>
                      <a:pPr>
                        <a:lnSpc>
                          <a:spcPct val="104000"/>
                        </a:lnSpc>
                        <a:spcAft>
                          <a:spcPts val="200"/>
                        </a:spcAft>
                      </a:pPr>
                      <a:r>
                        <a:rPr lang="fr-FR" sz="1050" spc="-25" dirty="0">
                          <a:effectLst/>
                        </a:rPr>
                        <a:t>»   Analyser le cycle de vie d’un objet</a:t>
                      </a:r>
                      <a:endParaRPr lang="fr-FR" sz="1050" dirty="0">
                        <a:effectLst/>
                        <a:latin typeface="Times New Roman" panose="02020603050405020304" pitchFamily="18" charset="0"/>
                        <a:ea typeface="Times New Roman" panose="02020603050405020304" pitchFamily="18" charset="0"/>
                      </a:endParaRPr>
                    </a:p>
                  </a:txBody>
                  <a:tcPr marL="54286" marR="54286" marT="0" marB="0"/>
                </a:tc>
                <a:tc>
                  <a:txBody>
                    <a:bodyPr/>
                    <a:lstStyle/>
                    <a:p>
                      <a:pPr>
                        <a:lnSpc>
                          <a:spcPct val="104000"/>
                        </a:lnSpc>
                        <a:spcAft>
                          <a:spcPts val="100"/>
                        </a:spcAft>
                      </a:pPr>
                      <a:r>
                        <a:rPr lang="fr-FR" sz="1050" spc="-25" dirty="0">
                          <a:effectLst/>
                        </a:rPr>
                        <a:t> </a:t>
                      </a:r>
                      <a:endParaRPr lang="fr-FR" sz="1050" dirty="0">
                        <a:effectLst/>
                      </a:endParaRPr>
                    </a:p>
                    <a:p>
                      <a:pPr>
                        <a:lnSpc>
                          <a:spcPct val="104000"/>
                        </a:lnSpc>
                        <a:spcAft>
                          <a:spcPts val="100"/>
                        </a:spcAft>
                      </a:pPr>
                      <a:r>
                        <a:rPr lang="fr-FR" sz="1050" spc="5" dirty="0">
                          <a:effectLst/>
                        </a:rPr>
                        <a:t>»   Regrouper des objets en familles et lignées.</a:t>
                      </a:r>
                      <a:endParaRPr lang="fr-FR" sz="1050" dirty="0">
                        <a:effectLst/>
                      </a:endParaRPr>
                    </a:p>
                    <a:p>
                      <a:pPr>
                        <a:lnSpc>
                          <a:spcPct val="104000"/>
                        </a:lnSpc>
                        <a:spcAft>
                          <a:spcPts val="100"/>
                        </a:spcAft>
                      </a:pPr>
                      <a:r>
                        <a:rPr lang="fr-FR" sz="1050" spc="5" dirty="0">
                          <a:effectLst/>
                        </a:rPr>
                        <a:t> »   Relier les évolutions technologiques aux inventions et innovations qui marquent des ruptures dans les solutions techniques.</a:t>
                      </a:r>
                      <a:endParaRPr lang="fr-FR" sz="1050" dirty="0">
                        <a:effectLst/>
                      </a:endParaRPr>
                    </a:p>
                    <a:p>
                      <a:pPr>
                        <a:lnSpc>
                          <a:spcPct val="104000"/>
                        </a:lnSpc>
                        <a:spcAft>
                          <a:spcPts val="0"/>
                        </a:spcAft>
                      </a:pPr>
                      <a:r>
                        <a:rPr lang="fr-FR" sz="1050" dirty="0">
                          <a:effectLst/>
                        </a:rPr>
                        <a:t> </a:t>
                      </a:r>
                    </a:p>
                    <a:p>
                      <a:pPr>
                        <a:lnSpc>
                          <a:spcPct val="104000"/>
                        </a:lnSpc>
                        <a:spcAft>
                          <a:spcPts val="0"/>
                        </a:spcAft>
                      </a:pPr>
                      <a:r>
                        <a:rPr lang="fr-FR" sz="1050" dirty="0">
                          <a:effectLst/>
                        </a:rPr>
                        <a:t> </a:t>
                      </a:r>
                    </a:p>
                    <a:p>
                      <a:pPr>
                        <a:lnSpc>
                          <a:spcPct val="104000"/>
                        </a:lnSpc>
                        <a:spcAft>
                          <a:spcPts val="0"/>
                        </a:spcAft>
                      </a:pPr>
                      <a:r>
                        <a:rPr lang="fr-FR" sz="1050" dirty="0">
                          <a:effectLst/>
                        </a:rPr>
                        <a:t> </a:t>
                      </a:r>
                    </a:p>
                    <a:p>
                      <a:pPr>
                        <a:lnSpc>
                          <a:spcPct val="104000"/>
                        </a:lnSpc>
                        <a:spcAft>
                          <a:spcPts val="0"/>
                        </a:spcAft>
                      </a:pPr>
                      <a:r>
                        <a:rPr lang="fr-FR" sz="1050" dirty="0">
                          <a:effectLst/>
                        </a:rPr>
                        <a:t> </a:t>
                      </a:r>
                    </a:p>
                    <a:p>
                      <a:pPr>
                        <a:lnSpc>
                          <a:spcPct val="104000"/>
                        </a:lnSpc>
                        <a:spcAft>
                          <a:spcPts val="0"/>
                        </a:spcAft>
                      </a:pPr>
                      <a:r>
                        <a:rPr lang="fr-FR" sz="1050" dirty="0">
                          <a:effectLst/>
                        </a:rPr>
                        <a:t> </a:t>
                      </a:r>
                    </a:p>
                    <a:p>
                      <a:pPr>
                        <a:lnSpc>
                          <a:spcPct val="104000"/>
                        </a:lnSpc>
                        <a:spcAft>
                          <a:spcPts val="0"/>
                        </a:spcAft>
                      </a:pPr>
                      <a:r>
                        <a:rPr lang="fr-FR" sz="1050" dirty="0">
                          <a:effectLst/>
                        </a:rPr>
                        <a:t> </a:t>
                      </a:r>
                    </a:p>
                    <a:p>
                      <a:pPr>
                        <a:lnSpc>
                          <a:spcPct val="104000"/>
                        </a:lnSpc>
                        <a:spcAft>
                          <a:spcPts val="0"/>
                        </a:spcAft>
                      </a:pPr>
                      <a:r>
                        <a:rPr lang="fr-FR" sz="1050" dirty="0">
                          <a:effectLst/>
                        </a:rPr>
                        <a:t> </a:t>
                      </a:r>
                    </a:p>
                    <a:p>
                      <a:pPr>
                        <a:lnSpc>
                          <a:spcPct val="104000"/>
                        </a:lnSpc>
                        <a:spcAft>
                          <a:spcPts val="0"/>
                        </a:spcAft>
                      </a:pPr>
                      <a:r>
                        <a:rPr lang="fr-FR" sz="1050" dirty="0">
                          <a:effectLst/>
                        </a:rPr>
                        <a:t> </a:t>
                      </a:r>
                    </a:p>
                    <a:p>
                      <a:pPr>
                        <a:lnSpc>
                          <a:spcPct val="104000"/>
                        </a:lnSpc>
                        <a:spcAft>
                          <a:spcPts val="0"/>
                        </a:spcAft>
                      </a:pPr>
                      <a:r>
                        <a:rPr lang="fr-FR" sz="1050" dirty="0">
                          <a:effectLst/>
                        </a:rPr>
                        <a:t> </a:t>
                      </a:r>
                    </a:p>
                    <a:p>
                      <a:pPr>
                        <a:lnSpc>
                          <a:spcPct val="104000"/>
                        </a:lnSpc>
                        <a:spcAft>
                          <a:spcPts val="0"/>
                        </a:spcAft>
                      </a:pPr>
                      <a:r>
                        <a:rPr lang="fr-FR" sz="1050" dirty="0">
                          <a:effectLst/>
                        </a:rPr>
                        <a:t> </a:t>
                      </a:r>
                    </a:p>
                    <a:p>
                      <a:pPr>
                        <a:lnSpc>
                          <a:spcPct val="104000"/>
                        </a:lnSpc>
                        <a:spcAft>
                          <a:spcPts val="0"/>
                        </a:spcAft>
                      </a:pPr>
                      <a:r>
                        <a:rPr lang="fr-FR" sz="1050" dirty="0">
                          <a:effectLst/>
                        </a:rPr>
                        <a:t> </a:t>
                      </a:r>
                    </a:p>
                    <a:p>
                      <a:pPr>
                        <a:lnSpc>
                          <a:spcPct val="104000"/>
                        </a:lnSpc>
                        <a:spcAft>
                          <a:spcPts val="0"/>
                        </a:spcAft>
                      </a:pPr>
                      <a:r>
                        <a:rPr lang="fr-FR" sz="1050" dirty="0">
                          <a:effectLst/>
                        </a:rPr>
                        <a:t> </a:t>
                      </a:r>
                    </a:p>
                    <a:p>
                      <a:pPr>
                        <a:lnSpc>
                          <a:spcPct val="104000"/>
                        </a:lnSpc>
                        <a:spcAft>
                          <a:spcPts val="0"/>
                        </a:spcAft>
                      </a:pPr>
                      <a:r>
                        <a:rPr lang="fr-FR" sz="1050" dirty="0">
                          <a:effectLst/>
                        </a:rPr>
                        <a:t> </a:t>
                      </a:r>
                    </a:p>
                    <a:p>
                      <a:pPr>
                        <a:lnSpc>
                          <a:spcPct val="104000"/>
                        </a:lnSpc>
                        <a:spcAft>
                          <a:spcPts val="0"/>
                        </a:spcAft>
                      </a:pPr>
                      <a:r>
                        <a:rPr lang="fr-FR" sz="1050" dirty="0">
                          <a:effectLst/>
                        </a:rPr>
                        <a:t> </a:t>
                      </a:r>
                    </a:p>
                    <a:p>
                      <a:pPr>
                        <a:lnSpc>
                          <a:spcPct val="104000"/>
                        </a:lnSpc>
                        <a:spcAft>
                          <a:spcPts val="0"/>
                        </a:spcAft>
                      </a:pPr>
                      <a:r>
                        <a:rPr lang="fr-FR" sz="1050" dirty="0">
                          <a:effectLst/>
                        </a:rPr>
                        <a:t> </a:t>
                      </a:r>
                    </a:p>
                    <a:p>
                      <a:pPr>
                        <a:lnSpc>
                          <a:spcPct val="104000"/>
                        </a:lnSpc>
                        <a:spcAft>
                          <a:spcPts val="0"/>
                        </a:spcAft>
                      </a:pPr>
                      <a:r>
                        <a:rPr lang="fr-FR" sz="1050" dirty="0">
                          <a:effectLst/>
                        </a:rPr>
                        <a:t> </a:t>
                      </a:r>
                    </a:p>
                    <a:p>
                      <a:pPr>
                        <a:lnSpc>
                          <a:spcPct val="104000"/>
                        </a:lnSpc>
                        <a:spcAft>
                          <a:spcPts val="0"/>
                        </a:spcAft>
                      </a:pPr>
                      <a:r>
                        <a:rPr lang="fr-FR" sz="1050" dirty="0">
                          <a:effectLst/>
                        </a:rPr>
                        <a:t> </a:t>
                      </a:r>
                    </a:p>
                    <a:p>
                      <a:pPr>
                        <a:lnSpc>
                          <a:spcPct val="104000"/>
                        </a:lnSpc>
                        <a:spcAft>
                          <a:spcPts val="0"/>
                        </a:spcAft>
                      </a:pPr>
                      <a:r>
                        <a:rPr lang="fr-FR" sz="1050" dirty="0">
                          <a:effectLst/>
                        </a:rPr>
                        <a:t> </a:t>
                      </a:r>
                      <a:endParaRPr lang="fr-FR" sz="1050" dirty="0">
                        <a:effectLst/>
                        <a:latin typeface="Times New Roman" panose="02020603050405020304" pitchFamily="18" charset="0"/>
                        <a:ea typeface="Times New Roman" panose="02020603050405020304" pitchFamily="18" charset="0"/>
                      </a:endParaRPr>
                    </a:p>
                  </a:txBody>
                  <a:tcPr marL="54286" marR="54286" marT="0" marB="0">
                    <a:solidFill>
                      <a:schemeClr val="accent2">
                        <a:lumMod val="20000"/>
                        <a:lumOff val="80000"/>
                      </a:schemeClr>
                    </a:solidFill>
                  </a:tcPr>
                </a:tc>
                <a:extLst>
                  <a:ext uri="{0D108BD9-81ED-4DB2-BD59-A6C34878D82A}">
                    <a16:rowId xmlns:a16="http://schemas.microsoft.com/office/drawing/2014/main" val="10002"/>
                  </a:ext>
                </a:extLst>
              </a:tr>
            </a:tbl>
          </a:graphicData>
        </a:graphic>
      </p:graphicFrame>
      <p:pic>
        <p:nvPicPr>
          <p:cNvPr id="4" name="Image 3"/>
          <p:cNvPicPr>
            <a:picLocks noChangeAspect="1"/>
          </p:cNvPicPr>
          <p:nvPr/>
        </p:nvPicPr>
        <p:blipFill>
          <a:blip r:embed="rId7"/>
          <a:stretch>
            <a:fillRect/>
          </a:stretch>
        </p:blipFill>
        <p:spPr>
          <a:xfrm>
            <a:off x="10363200" y="6105525"/>
            <a:ext cx="1828800" cy="752475"/>
          </a:xfrm>
          <a:prstGeom prst="rect">
            <a:avLst/>
          </a:prstGeom>
        </p:spPr>
      </p:pic>
      <p:sp>
        <p:nvSpPr>
          <p:cNvPr id="5" name="Rectangle 4"/>
          <p:cNvSpPr/>
          <p:nvPr/>
        </p:nvSpPr>
        <p:spPr>
          <a:xfrm rot="18883999">
            <a:off x="-79492" y="1940234"/>
            <a:ext cx="1452210" cy="340006"/>
          </a:xfrm>
          <a:prstGeom prst="rect">
            <a:avLst/>
          </a:prstGeom>
        </p:spPr>
        <p:txBody>
          <a:bodyPr wrap="square">
            <a:spAutoFit/>
          </a:bodyPr>
          <a:lstStyle/>
          <a:p>
            <a:r>
              <a:rPr lang="fr-FR" sz="1600" dirty="0">
                <a:solidFill>
                  <a:schemeClr val="accent1">
                    <a:lumMod val="50000"/>
                  </a:schemeClr>
                </a:solidFill>
                <a:effectLst>
                  <a:outerShdw blurRad="50800" dist="38100" dir="5400000" algn="t" rotWithShape="0">
                    <a:prstClr val="black">
                      <a:alpha val="40000"/>
                    </a:prstClr>
                  </a:outerShdw>
                </a:effectLst>
              </a:rPr>
              <a:t>Compétences </a:t>
            </a:r>
            <a:endParaRPr lang="fr-FR" sz="1600" dirty="0"/>
          </a:p>
        </p:txBody>
      </p:sp>
      <p:sp>
        <p:nvSpPr>
          <p:cNvPr id="18" name="Rectangle 17"/>
          <p:cNvSpPr/>
          <p:nvPr/>
        </p:nvSpPr>
        <p:spPr>
          <a:xfrm rot="18883999">
            <a:off x="-109888" y="4029115"/>
            <a:ext cx="1452210" cy="340006"/>
          </a:xfrm>
          <a:prstGeom prst="rect">
            <a:avLst/>
          </a:prstGeom>
        </p:spPr>
        <p:txBody>
          <a:bodyPr wrap="square">
            <a:spAutoFit/>
          </a:bodyPr>
          <a:lstStyle/>
          <a:p>
            <a:r>
              <a:rPr lang="fr-FR" sz="1600" dirty="0">
                <a:solidFill>
                  <a:schemeClr val="accent1">
                    <a:lumMod val="50000"/>
                  </a:schemeClr>
                </a:solidFill>
                <a:effectLst>
                  <a:outerShdw blurRad="50800" dist="38100" dir="5400000" algn="t" rotWithShape="0">
                    <a:prstClr val="black">
                      <a:alpha val="40000"/>
                    </a:prstClr>
                  </a:outerShdw>
                </a:effectLst>
              </a:rPr>
              <a:t>Connaissances</a:t>
            </a:r>
            <a:endParaRPr lang="fr-FR" sz="1600" dirty="0"/>
          </a:p>
        </p:txBody>
      </p:sp>
      <p:grpSp>
        <p:nvGrpSpPr>
          <p:cNvPr id="12" name="Groupe 11"/>
          <p:cNvGrpSpPr/>
          <p:nvPr/>
        </p:nvGrpSpPr>
        <p:grpSpPr>
          <a:xfrm>
            <a:off x="319048" y="859332"/>
            <a:ext cx="812293" cy="591687"/>
            <a:chOff x="236606" y="806497"/>
            <a:chExt cx="812293" cy="591687"/>
          </a:xfrm>
        </p:grpSpPr>
        <p:pic>
          <p:nvPicPr>
            <p:cNvPr id="9" name="Image 8"/>
            <p:cNvPicPr>
              <a:picLocks noChangeAspect="1"/>
            </p:cNvPicPr>
            <p:nvPr/>
          </p:nvPicPr>
          <p:blipFill rotWithShape="1">
            <a:blip r:embed="rId8"/>
            <a:srcRect b="28870"/>
            <a:stretch/>
          </p:blipFill>
          <p:spPr>
            <a:xfrm>
              <a:off x="236606" y="806497"/>
              <a:ext cx="804572" cy="442012"/>
            </a:xfrm>
            <a:prstGeom prst="rect">
              <a:avLst/>
            </a:prstGeom>
          </p:spPr>
        </p:pic>
        <p:sp>
          <p:nvSpPr>
            <p:cNvPr id="10" name="ZoneTexte 9"/>
            <p:cNvSpPr txBox="1"/>
            <p:nvPr/>
          </p:nvSpPr>
          <p:spPr>
            <a:xfrm>
              <a:off x="244327" y="1144268"/>
              <a:ext cx="804572" cy="253916"/>
            </a:xfrm>
            <a:prstGeom prst="rect">
              <a:avLst/>
            </a:prstGeom>
            <a:noFill/>
          </p:spPr>
          <p:txBody>
            <a:bodyPr wrap="square" rtlCol="0">
              <a:spAutoFit/>
            </a:bodyPr>
            <a:lstStyle/>
            <a:p>
              <a:r>
                <a:rPr lang="fr-FR" sz="1050" b="1" dirty="0">
                  <a:solidFill>
                    <a:srgbClr val="FF0000"/>
                  </a:solidFill>
                </a:rPr>
                <a:t>Domaines</a:t>
              </a:r>
            </a:p>
          </p:txBody>
        </p:sp>
      </p:grpSp>
    </p:spTree>
    <p:custDataLst>
      <p:custData r:id="rId1"/>
      <p:tags r:id="rId2"/>
    </p:custDataLst>
    <p:extLst>
      <p:ext uri="{BB962C8B-B14F-4D97-AF65-F5344CB8AC3E}">
        <p14:creationId xmlns:p14="http://schemas.microsoft.com/office/powerpoint/2010/main" val="18900677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Etude des objets et systèmes techniques</a:t>
            </a:r>
          </a:p>
        </p:txBody>
      </p:sp>
      <p:pic>
        <p:nvPicPr>
          <p:cNvPr id="4" name="Image 3"/>
          <p:cNvPicPr>
            <a:picLocks noChangeAspect="1"/>
          </p:cNvPicPr>
          <p:nvPr/>
        </p:nvPicPr>
        <p:blipFill>
          <a:blip r:embed="rId7"/>
          <a:stretch>
            <a:fillRect/>
          </a:stretch>
        </p:blipFill>
        <p:spPr>
          <a:xfrm>
            <a:off x="10363200" y="6105525"/>
            <a:ext cx="1828800" cy="752475"/>
          </a:xfrm>
          <a:prstGeom prst="rect">
            <a:avLst/>
          </a:prstGeom>
        </p:spPr>
      </p:pic>
      <p:sp>
        <p:nvSpPr>
          <p:cNvPr id="33"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4" name="Image 33"/>
          <p:cNvPicPr>
            <a:picLocks noChangeAspect="1"/>
          </p:cNvPicPr>
          <p:nvPr/>
        </p:nvPicPr>
        <p:blipFill>
          <a:blip r:embed="rId8"/>
          <a:stretch>
            <a:fillRect/>
          </a:stretch>
        </p:blipFill>
        <p:spPr>
          <a:xfrm>
            <a:off x="20458" y="-3"/>
            <a:ext cx="1409475" cy="656825"/>
          </a:xfrm>
          <a:prstGeom prst="rect">
            <a:avLst/>
          </a:prstGeom>
        </p:spPr>
      </p:pic>
      <p:pic>
        <p:nvPicPr>
          <p:cNvPr id="6" name="Image 5"/>
          <p:cNvPicPr>
            <a:picLocks noChangeAspect="1"/>
          </p:cNvPicPr>
          <p:nvPr/>
        </p:nvPicPr>
        <p:blipFill>
          <a:blip r:embed="rId9"/>
          <a:stretch>
            <a:fillRect/>
          </a:stretch>
        </p:blipFill>
        <p:spPr>
          <a:xfrm>
            <a:off x="2216244" y="783570"/>
            <a:ext cx="9415462" cy="3159652"/>
          </a:xfrm>
          <a:prstGeom prst="rect">
            <a:avLst/>
          </a:prstGeom>
        </p:spPr>
      </p:pic>
      <p:pic>
        <p:nvPicPr>
          <p:cNvPr id="7" name="Image 6"/>
          <p:cNvPicPr>
            <a:picLocks noChangeAspect="1"/>
          </p:cNvPicPr>
          <p:nvPr/>
        </p:nvPicPr>
        <p:blipFill>
          <a:blip r:embed="rId10"/>
          <a:stretch>
            <a:fillRect/>
          </a:stretch>
        </p:blipFill>
        <p:spPr>
          <a:xfrm>
            <a:off x="1663791" y="4114799"/>
            <a:ext cx="5005949" cy="2649071"/>
          </a:xfrm>
          <a:prstGeom prst="rect">
            <a:avLst/>
          </a:prstGeom>
        </p:spPr>
      </p:pic>
      <p:sp>
        <p:nvSpPr>
          <p:cNvPr id="24" name="Rectangle à coins arrondis 23"/>
          <p:cNvSpPr/>
          <p:nvPr/>
        </p:nvSpPr>
        <p:spPr>
          <a:xfrm>
            <a:off x="1372453" y="4020671"/>
            <a:ext cx="5617029" cy="2837329"/>
          </a:xfrm>
          <a:prstGeom prst="roundRect">
            <a:avLst/>
          </a:prstGeom>
          <a:noFill/>
          <a:ln w="38100">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Tree>
    <p:custDataLst>
      <p:custData r:id="rId1"/>
      <p:tags r:id="rId2"/>
    </p:custDataLst>
    <p:extLst>
      <p:ext uri="{BB962C8B-B14F-4D97-AF65-F5344CB8AC3E}">
        <p14:creationId xmlns:p14="http://schemas.microsoft.com/office/powerpoint/2010/main" val="2262411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tx1"/>
                </a:solidFill>
              </a:rPr>
              <a:t>THÉMATIQUE  1</a:t>
            </a:r>
          </a:p>
        </p:txBody>
      </p:sp>
      <p:pic>
        <p:nvPicPr>
          <p:cNvPr id="4" name="Image 3"/>
          <p:cNvPicPr>
            <a:picLocks noChangeAspect="1"/>
          </p:cNvPicPr>
          <p:nvPr/>
        </p:nvPicPr>
        <p:blipFill>
          <a:blip r:embed="rId8"/>
          <a:stretch>
            <a:fillRect/>
          </a:stretch>
        </p:blipFill>
        <p:spPr>
          <a:xfrm>
            <a:off x="10363200" y="6105525"/>
            <a:ext cx="1828800" cy="752475"/>
          </a:xfrm>
          <a:prstGeom prst="rect">
            <a:avLst/>
          </a:prstGeom>
        </p:spPr>
      </p:pic>
      <p:sp>
        <p:nvSpPr>
          <p:cNvPr id="33"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4" name="Image 33"/>
          <p:cNvPicPr>
            <a:picLocks noChangeAspect="1"/>
          </p:cNvPicPr>
          <p:nvPr/>
        </p:nvPicPr>
        <p:blipFill>
          <a:blip r:embed="rId9"/>
          <a:stretch>
            <a:fillRect/>
          </a:stretch>
        </p:blipFill>
        <p:spPr>
          <a:xfrm>
            <a:off x="20458" y="-3"/>
            <a:ext cx="1409475" cy="656825"/>
          </a:xfrm>
          <a:prstGeom prst="rect">
            <a:avLst/>
          </a:prstGeom>
        </p:spPr>
      </p:pic>
      <p:sp>
        <p:nvSpPr>
          <p:cNvPr id="24" name="ZoneTexte 23"/>
          <p:cNvSpPr txBox="1"/>
          <p:nvPr/>
        </p:nvSpPr>
        <p:spPr>
          <a:xfrm>
            <a:off x="1658698" y="2269542"/>
            <a:ext cx="8136904" cy="1384995"/>
          </a:xfrm>
          <a:prstGeom prst="rect">
            <a:avLst/>
          </a:prstGeom>
          <a:noFill/>
        </p:spPr>
        <p:txBody>
          <a:bodyPr wrap="square" rtlCol="0">
            <a:spAutoFit/>
          </a:bodyPr>
          <a:lstStyle/>
          <a:p>
            <a:r>
              <a:rPr lang="fr-FR" i="1" u="sng" dirty="0"/>
              <a:t>Recommandations :</a:t>
            </a:r>
            <a:r>
              <a:rPr lang="fr-FR" dirty="0"/>
              <a:t> </a:t>
            </a:r>
          </a:p>
          <a:p>
            <a:endParaRPr lang="fr-FR" dirty="0"/>
          </a:p>
          <a:p>
            <a:pPr marL="285750" indent="-285750">
              <a:buFont typeface="Wingdings" panose="05000000000000000000" pitchFamily="2" charset="2"/>
              <a:buChar char="q"/>
            </a:pPr>
            <a:r>
              <a:rPr lang="fr-FR" dirty="0"/>
              <a:t> Projets techniques intégrant une dimension design</a:t>
            </a:r>
          </a:p>
          <a:p>
            <a:pPr marL="285750" indent="-285750">
              <a:buFont typeface="Wingdings" panose="05000000000000000000" pitchFamily="2" charset="2"/>
              <a:buChar char="q"/>
            </a:pPr>
            <a:r>
              <a:rPr lang="fr-FR" dirty="0"/>
              <a:t> Améliorer une fonction technique ou proposer de nouvelles solutions</a:t>
            </a:r>
          </a:p>
          <a:p>
            <a:endParaRPr lang="fr-FR" sz="1200" dirty="0"/>
          </a:p>
        </p:txBody>
      </p:sp>
      <p:sp>
        <p:nvSpPr>
          <p:cNvPr id="26" name="Rectangle 25"/>
          <p:cNvSpPr/>
          <p:nvPr/>
        </p:nvSpPr>
        <p:spPr>
          <a:xfrm>
            <a:off x="1658698" y="3992241"/>
            <a:ext cx="8352928" cy="1200329"/>
          </a:xfrm>
          <a:prstGeom prst="rect">
            <a:avLst/>
          </a:prstGeom>
        </p:spPr>
        <p:txBody>
          <a:bodyPr wrap="square">
            <a:spAutoFit/>
          </a:bodyPr>
          <a:lstStyle/>
          <a:p>
            <a:r>
              <a:rPr lang="fr-FR" i="1" u="sng" dirty="0"/>
              <a:t>Attendus fin de cycle </a:t>
            </a:r>
            <a:r>
              <a:rPr lang="fr-FR" dirty="0"/>
              <a:t>:</a:t>
            </a:r>
          </a:p>
          <a:p>
            <a:endParaRPr lang="fr-FR" dirty="0"/>
          </a:p>
          <a:p>
            <a:pPr marL="285750" indent="-285750">
              <a:buFont typeface="Wingdings" panose="05000000000000000000" pitchFamily="2" charset="2"/>
              <a:buChar char="ü"/>
            </a:pPr>
            <a:r>
              <a:rPr lang="fr-FR" dirty="0"/>
              <a:t> Imaginer des réponses, matérialiser des idées en intégrant une dimension design</a:t>
            </a:r>
          </a:p>
          <a:p>
            <a:pPr marL="285750" indent="-285750">
              <a:buFont typeface="Wingdings" panose="05000000000000000000" pitchFamily="2" charset="2"/>
              <a:buChar char="ü"/>
            </a:pPr>
            <a:r>
              <a:rPr lang="fr-FR" dirty="0"/>
              <a:t> Réaliser, de manière collaborative, le prototype d’objet communicant</a:t>
            </a:r>
          </a:p>
        </p:txBody>
      </p:sp>
      <p:sp>
        <p:nvSpPr>
          <p:cNvPr id="28" name="Rogner un rectangle à un seul coin 27"/>
          <p:cNvSpPr/>
          <p:nvPr>
            <p:custDataLst>
              <p:tags r:id="rId5"/>
            </p:custDataLst>
          </p:nvPr>
        </p:nvSpPr>
        <p:spPr>
          <a:xfrm>
            <a:off x="4211740" y="1128677"/>
            <a:ext cx="4136393" cy="927409"/>
          </a:xfrm>
          <a:prstGeom prst="snip1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 design, l’innovation, la créativité</a:t>
            </a:r>
            <a:endParaRPr lang="fr-FR" sz="1600" dirty="0">
              <a:latin typeface="Arial" panose="020B0604020202020204" pitchFamily="34" charset="0"/>
              <a:cs typeface="Arial" panose="020B0604020202020204" pitchFamily="34" charset="0"/>
            </a:endParaRPr>
          </a:p>
        </p:txBody>
      </p:sp>
      <p:sp>
        <p:nvSpPr>
          <p:cNvPr id="2" name="Rectangle 1"/>
          <p:cNvSpPr/>
          <p:nvPr/>
        </p:nvSpPr>
        <p:spPr>
          <a:xfrm>
            <a:off x="2617176" y="5655605"/>
            <a:ext cx="7746023" cy="369332"/>
          </a:xfrm>
          <a:prstGeom prst="rect">
            <a:avLst/>
          </a:prstGeom>
        </p:spPr>
        <p:txBody>
          <a:bodyPr wrap="square">
            <a:spAutoFit/>
          </a:bodyPr>
          <a:lstStyle/>
          <a:p>
            <a:r>
              <a:rPr lang="fr-FR" dirty="0"/>
              <a:t>Modifier ou paramétrer le fonctionnement d’un objet communicant</a:t>
            </a:r>
          </a:p>
        </p:txBody>
      </p:sp>
      <p:pic>
        <p:nvPicPr>
          <p:cNvPr id="3" name="Image 2"/>
          <p:cNvPicPr>
            <a:picLocks noChangeAspect="1"/>
          </p:cNvPicPr>
          <p:nvPr/>
        </p:nvPicPr>
        <p:blipFill rotWithShape="1">
          <a:blip r:embed="rId10"/>
          <a:srcRect l="15160" t="8256" r="20371" b="24327"/>
          <a:stretch/>
        </p:blipFill>
        <p:spPr>
          <a:xfrm>
            <a:off x="1429933" y="5483449"/>
            <a:ext cx="1160585" cy="571501"/>
          </a:xfrm>
          <a:prstGeom prst="rect">
            <a:avLst/>
          </a:prstGeom>
        </p:spPr>
      </p:pic>
    </p:spTree>
    <p:custDataLst>
      <p:custData r:id="rId1"/>
      <p:tags r:id="rId2"/>
    </p:custDataLst>
    <p:extLst>
      <p:ext uri="{BB962C8B-B14F-4D97-AF65-F5344CB8AC3E}">
        <p14:creationId xmlns:p14="http://schemas.microsoft.com/office/powerpoint/2010/main" val="4998504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8" presetClass="entr" presetSubtype="32"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diamond(out)">
                                      <p:cBhvr>
                                        <p:cTn id="14" dur="2000"/>
                                        <p:tgtEl>
                                          <p:spTgt spid="24"/>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32"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diamond(out)">
                                      <p:cBhvr>
                                        <p:cTn id="19"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4"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200" dirty="0">
                <a:solidFill>
                  <a:schemeClr val="accent1">
                    <a:lumMod val="50000"/>
                  </a:schemeClr>
                </a:solidFill>
                <a:effectLst>
                  <a:outerShdw blurRad="50800" dist="38100" dir="5400000" algn="t" rotWithShape="0">
                    <a:prstClr val="black">
                      <a:alpha val="40000"/>
                    </a:prstClr>
                  </a:outerShdw>
                </a:effectLst>
              </a:rPr>
              <a:t>    Des Connaissances et compétences associées aux thématiques</a:t>
            </a:r>
          </a:p>
        </p:txBody>
      </p:sp>
      <p:sp>
        <p:nvSpPr>
          <p:cNvPr id="18"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19" name="Image 18"/>
          <p:cNvPicPr>
            <a:picLocks noChangeAspect="1"/>
          </p:cNvPicPr>
          <p:nvPr/>
        </p:nvPicPr>
        <p:blipFill>
          <a:blip r:embed="rId8"/>
          <a:stretch>
            <a:fillRect/>
          </a:stretch>
        </p:blipFill>
        <p:spPr>
          <a:xfrm>
            <a:off x="20458" y="-3"/>
            <a:ext cx="1409475" cy="656825"/>
          </a:xfrm>
          <a:prstGeom prst="rect">
            <a:avLst/>
          </a:prstGeom>
        </p:spPr>
      </p:pic>
      <p:pic>
        <p:nvPicPr>
          <p:cNvPr id="5" name="Image 4"/>
          <p:cNvPicPr>
            <a:picLocks noChangeAspect="1"/>
          </p:cNvPicPr>
          <p:nvPr/>
        </p:nvPicPr>
        <p:blipFill>
          <a:blip r:embed="rId9"/>
          <a:stretch>
            <a:fillRect/>
          </a:stretch>
        </p:blipFill>
        <p:spPr>
          <a:xfrm>
            <a:off x="904315" y="751915"/>
            <a:ext cx="10616425" cy="5743015"/>
          </a:xfrm>
          <a:prstGeom prst="rect">
            <a:avLst/>
          </a:prstGeom>
        </p:spPr>
      </p:pic>
      <p:sp>
        <p:nvSpPr>
          <p:cNvPr id="2" name="Rectangle 1"/>
          <p:cNvSpPr/>
          <p:nvPr>
            <p:custDataLst>
              <p:tags r:id="rId5"/>
            </p:custDataLst>
          </p:nvPr>
        </p:nvSpPr>
        <p:spPr>
          <a:xfrm>
            <a:off x="718580" y="4181029"/>
            <a:ext cx="1555276" cy="923330"/>
          </a:xfrm>
          <a:prstGeom prst="rect">
            <a:avLst/>
          </a:prstGeom>
          <a:solidFill>
            <a:schemeClr val="dk1"/>
          </a:solidFill>
          <a:ln w="12700" cap="flat" cmpd="sng" algn="ctr">
            <a:solidFill>
              <a:schemeClr val="dk1">
                <a:shade val="50000"/>
              </a:schemeClr>
            </a:solidFill>
            <a:prstDash val="solid"/>
          </a:ln>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fr-FR" b="1" dirty="0"/>
              <a:t>le design, l’innovation, la créativité</a:t>
            </a:r>
          </a:p>
        </p:txBody>
      </p:sp>
      <p:pic>
        <p:nvPicPr>
          <p:cNvPr id="4" name="Image 3"/>
          <p:cNvPicPr>
            <a:picLocks noChangeAspect="1"/>
          </p:cNvPicPr>
          <p:nvPr/>
        </p:nvPicPr>
        <p:blipFill>
          <a:blip r:embed="rId10"/>
          <a:stretch>
            <a:fillRect/>
          </a:stretch>
        </p:blipFill>
        <p:spPr>
          <a:xfrm>
            <a:off x="10363200" y="6105525"/>
            <a:ext cx="1828800" cy="752475"/>
          </a:xfrm>
          <a:prstGeom prst="rect">
            <a:avLst/>
          </a:prstGeom>
        </p:spPr>
      </p:pic>
      <p:sp>
        <p:nvSpPr>
          <p:cNvPr id="6" name="Rectangle 5"/>
          <p:cNvSpPr/>
          <p:nvPr/>
        </p:nvSpPr>
        <p:spPr>
          <a:xfrm>
            <a:off x="811368" y="751915"/>
            <a:ext cx="1643343"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sz="1200" b="1" u="sng" dirty="0">
                <a:latin typeface="Calibri" panose="020F0502020204030204" pitchFamily="34" charset="0"/>
                <a:ea typeface="Calibri" panose="020F0502020204030204" pitchFamily="34" charset="0"/>
                <a:cs typeface="Times New Roman" panose="02020603050405020304" pitchFamily="18" charset="0"/>
              </a:rPr>
              <a:t>Rappel seuils</a:t>
            </a:r>
            <a:r>
              <a:rPr lang="fr-FR" sz="1200" b="1" dirty="0">
                <a:latin typeface="Calibri" panose="020F0502020204030204" pitchFamily="34" charset="0"/>
                <a:ea typeface="Calibri" panose="020F0502020204030204" pitchFamily="34" charset="0"/>
                <a:cs typeface="Times New Roman" panose="02020603050405020304" pitchFamily="18" charset="0"/>
              </a:rPr>
              <a:t> : </a:t>
            </a:r>
          </a:p>
          <a:p>
            <a:r>
              <a:rPr lang="fr-FR" sz="1200" b="1" dirty="0">
                <a:latin typeface="Calibri" panose="020F0502020204030204" pitchFamily="34" charset="0"/>
                <a:ea typeface="Calibri" panose="020F0502020204030204" pitchFamily="34" charset="0"/>
                <a:cs typeface="Times New Roman" panose="02020603050405020304" pitchFamily="18" charset="0"/>
              </a:rPr>
              <a:t>1 : Mémoriser </a:t>
            </a:r>
          </a:p>
          <a:p>
            <a:r>
              <a:rPr lang="fr-FR" sz="1200" b="1" dirty="0">
                <a:latin typeface="Calibri" panose="020F0502020204030204" pitchFamily="34" charset="0"/>
                <a:ea typeface="Calibri" panose="020F0502020204030204" pitchFamily="34" charset="0"/>
                <a:cs typeface="Times New Roman" panose="02020603050405020304" pitchFamily="18" charset="0"/>
              </a:rPr>
              <a:t>2 : Comprendre </a:t>
            </a:r>
          </a:p>
          <a:p>
            <a:r>
              <a:rPr lang="fr-FR" sz="1200" b="1" dirty="0">
                <a:latin typeface="Calibri" panose="020F0502020204030204" pitchFamily="34" charset="0"/>
                <a:ea typeface="Calibri" panose="020F0502020204030204" pitchFamily="34" charset="0"/>
                <a:cs typeface="Times New Roman" panose="02020603050405020304" pitchFamily="18" charset="0"/>
              </a:rPr>
              <a:t>3 : Appliquer</a:t>
            </a:r>
          </a:p>
          <a:p>
            <a:r>
              <a:rPr lang="fr-FR" sz="1200" b="1" dirty="0">
                <a:latin typeface="Calibri" panose="020F0502020204030204" pitchFamily="34" charset="0"/>
                <a:ea typeface="Calibri" panose="020F0502020204030204" pitchFamily="34" charset="0"/>
                <a:cs typeface="Times New Roman" panose="02020603050405020304" pitchFamily="18" charset="0"/>
              </a:rPr>
              <a:t>4 : Maitriser (Analyser, évaluer, Créer)</a:t>
            </a:r>
            <a:endParaRPr lang="fr-FR" sz="1200" b="1" dirty="0"/>
          </a:p>
        </p:txBody>
      </p:sp>
    </p:spTree>
    <p:custDataLst>
      <p:custData r:id="rId1"/>
      <p:tags r:id="rId2"/>
    </p:custDataLst>
    <p:extLst>
      <p:ext uri="{BB962C8B-B14F-4D97-AF65-F5344CB8AC3E}">
        <p14:creationId xmlns:p14="http://schemas.microsoft.com/office/powerpoint/2010/main" val="26937411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 design, l’innovation, la créativité</a:t>
            </a:r>
            <a:endParaRPr lang="fr-FR" sz="3200" dirty="0">
              <a:latin typeface="Arial" panose="020B0604020202020204" pitchFamily="34" charset="0"/>
              <a:cs typeface="Arial" panose="020B0604020202020204" pitchFamily="34" charset="0"/>
            </a:endParaRPr>
          </a:p>
        </p:txBody>
      </p:sp>
      <p:sp>
        <p:nvSpPr>
          <p:cNvPr id="33"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4" name="Image 33"/>
          <p:cNvPicPr>
            <a:picLocks noChangeAspect="1"/>
          </p:cNvPicPr>
          <p:nvPr/>
        </p:nvPicPr>
        <p:blipFill>
          <a:blip r:embed="rId7"/>
          <a:stretch>
            <a:fillRect/>
          </a:stretch>
        </p:blipFill>
        <p:spPr>
          <a:xfrm>
            <a:off x="20458" y="-3"/>
            <a:ext cx="1409475" cy="656825"/>
          </a:xfrm>
          <a:prstGeom prst="rect">
            <a:avLst/>
          </a:prstGeom>
        </p:spPr>
      </p:pic>
      <p:graphicFrame>
        <p:nvGraphicFramePr>
          <p:cNvPr id="9" name="Tableau 8"/>
          <p:cNvGraphicFramePr>
            <a:graphicFrameLocks noGrp="1"/>
          </p:cNvGraphicFramePr>
          <p:nvPr>
            <p:extLst>
              <p:ext uri="{D42A27DB-BD31-4B8C-83A1-F6EECF244321}">
                <p14:modId xmlns:p14="http://schemas.microsoft.com/office/powerpoint/2010/main" val="623463085"/>
              </p:ext>
            </p:extLst>
          </p:nvPr>
        </p:nvGraphicFramePr>
        <p:xfrm>
          <a:off x="811368" y="736851"/>
          <a:ext cx="10940365" cy="5875615"/>
        </p:xfrm>
        <a:graphic>
          <a:graphicData uri="http://schemas.openxmlformats.org/drawingml/2006/table">
            <a:tbl>
              <a:tblPr firstRow="1" bandRow="1">
                <a:tableStyleId>{F5AB1C69-6EDB-4FF4-983F-18BD219EF322}</a:tableStyleId>
              </a:tblPr>
              <a:tblGrid>
                <a:gridCol w="1235203">
                  <a:extLst>
                    <a:ext uri="{9D8B030D-6E8A-4147-A177-3AD203B41FA5}">
                      <a16:colId xmlns:a16="http://schemas.microsoft.com/office/drawing/2014/main" val="20000"/>
                    </a:ext>
                  </a:extLst>
                </a:gridCol>
                <a:gridCol w="3123153">
                  <a:extLst>
                    <a:ext uri="{9D8B030D-6E8A-4147-A177-3AD203B41FA5}">
                      <a16:colId xmlns:a16="http://schemas.microsoft.com/office/drawing/2014/main" val="20001"/>
                    </a:ext>
                  </a:extLst>
                </a:gridCol>
                <a:gridCol w="3202058">
                  <a:extLst>
                    <a:ext uri="{9D8B030D-6E8A-4147-A177-3AD203B41FA5}">
                      <a16:colId xmlns:a16="http://schemas.microsoft.com/office/drawing/2014/main" val="20002"/>
                    </a:ext>
                  </a:extLst>
                </a:gridCol>
                <a:gridCol w="3379951">
                  <a:extLst>
                    <a:ext uri="{9D8B030D-6E8A-4147-A177-3AD203B41FA5}">
                      <a16:colId xmlns:a16="http://schemas.microsoft.com/office/drawing/2014/main" val="20003"/>
                    </a:ext>
                  </a:extLst>
                </a:gridCol>
              </a:tblGrid>
              <a:tr h="323280">
                <a:tc rowSpan="2">
                  <a:txBody>
                    <a:bodyPr/>
                    <a:lstStyle/>
                    <a:p>
                      <a:pPr algn="ctr"/>
                      <a:r>
                        <a:rPr lang="fr-FR" sz="1600" dirty="0"/>
                        <a:t>Attendus</a:t>
                      </a:r>
                      <a:br>
                        <a:rPr lang="fr-FR" sz="1600" dirty="0"/>
                      </a:br>
                      <a:r>
                        <a:rPr lang="fr-FR" sz="1600" dirty="0"/>
                        <a:t> de fin</a:t>
                      </a:r>
                      <a:br>
                        <a:rPr lang="fr-FR" sz="1600" dirty="0"/>
                      </a:br>
                      <a:r>
                        <a:rPr lang="fr-FR" sz="1600" dirty="0"/>
                        <a:t> cycle 4</a:t>
                      </a:r>
                    </a:p>
                  </a:txBody>
                  <a:tcPr/>
                </a:tc>
                <a:tc>
                  <a:txBody>
                    <a:bodyPr/>
                    <a:lstStyle/>
                    <a:p>
                      <a:pPr algn="ctr"/>
                      <a:r>
                        <a:rPr lang="fr-FR" sz="1400" dirty="0"/>
                        <a:t>5</a:t>
                      </a:r>
                      <a:r>
                        <a:rPr lang="fr-FR" sz="1400" baseline="30000" dirty="0"/>
                        <a:t>e</a:t>
                      </a:r>
                      <a:endParaRPr lang="fr-FR" sz="1400" dirty="0"/>
                    </a:p>
                  </a:txBody>
                  <a:tcPr/>
                </a:tc>
                <a:tc>
                  <a:txBody>
                    <a:bodyPr/>
                    <a:lstStyle/>
                    <a:p>
                      <a:pPr algn="ctr"/>
                      <a:r>
                        <a:rPr lang="fr-FR" sz="1400" dirty="0"/>
                        <a:t>4</a:t>
                      </a:r>
                      <a:r>
                        <a:rPr lang="fr-FR" sz="1400" baseline="30000" dirty="0"/>
                        <a:t>e</a:t>
                      </a:r>
                      <a:endParaRPr lang="fr-FR" sz="1400" dirty="0"/>
                    </a:p>
                  </a:txBody>
                  <a:tcPr/>
                </a:tc>
                <a:tc>
                  <a:txBody>
                    <a:bodyPr/>
                    <a:lstStyle/>
                    <a:p>
                      <a:pPr algn="ctr"/>
                      <a:r>
                        <a:rPr lang="fr-FR" sz="1400" dirty="0"/>
                        <a:t>3</a:t>
                      </a:r>
                      <a:r>
                        <a:rPr lang="fr-FR" sz="1400" baseline="30000" dirty="0"/>
                        <a:t>e</a:t>
                      </a:r>
                      <a:endParaRPr lang="fr-FR" sz="1400" dirty="0"/>
                    </a:p>
                  </a:txBody>
                  <a:tcPr/>
                </a:tc>
                <a:extLst>
                  <a:ext uri="{0D108BD9-81ED-4DB2-BD59-A6C34878D82A}">
                    <a16:rowId xmlns:a16="http://schemas.microsoft.com/office/drawing/2014/main" val="10000"/>
                  </a:ext>
                </a:extLst>
              </a:tr>
              <a:tr h="630396">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200" b="1" baseline="30000" dirty="0"/>
                    </a:p>
                  </a:txBody>
                  <a:tcPr>
                    <a:solidFill>
                      <a:schemeClr val="accent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a:t>Questionnement</a:t>
                      </a:r>
                      <a:r>
                        <a:rPr lang="fr-FR" sz="1100" baseline="0" dirty="0"/>
                        <a:t> d’objets riches dans leur évolution Vélo – éclairage urbain – téléphone – etc.</a:t>
                      </a:r>
                      <a:endParaRPr lang="fr-FR" sz="1100" b="1" baseline="30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a:t>Projets</a:t>
                      </a:r>
                      <a:r>
                        <a:rPr lang="fr-FR" sz="1100" baseline="0" dirty="0"/>
                        <a:t> simples</a:t>
                      </a:r>
                      <a:r>
                        <a:rPr lang="fr-FR" sz="1100" dirty="0"/>
                        <a:t> avec développement de l’étude fonctionnelle </a:t>
                      </a:r>
                      <a:br>
                        <a:rPr lang="fr-FR" sz="1100" baseline="30000" dirty="0"/>
                      </a:br>
                      <a:endParaRPr lang="fr-FR" sz="11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a:t>Projets pluri-technologiques et communicants</a:t>
                      </a:r>
                      <a:endParaRPr lang="fr-FR" sz="1100" b="1" dirty="0"/>
                    </a:p>
                  </a:txBody>
                  <a:tcPr/>
                </a:tc>
                <a:extLst>
                  <a:ext uri="{0D108BD9-81ED-4DB2-BD59-A6C34878D82A}">
                    <a16:rowId xmlns:a16="http://schemas.microsoft.com/office/drawing/2014/main" val="10001"/>
                  </a:ext>
                </a:extLst>
              </a:tr>
              <a:tr h="436428">
                <a:tc rowSpan="7">
                  <a:txBody>
                    <a:bodyPr/>
                    <a:lstStyle/>
                    <a:p>
                      <a:pPr algn="ctr">
                        <a:buFont typeface="Arial" charset="0"/>
                        <a:buChar char="•"/>
                      </a:pPr>
                      <a:r>
                        <a:rPr lang="fr-FR" sz="2000" dirty="0"/>
                        <a:t> Imaginer des réponses,</a:t>
                      </a:r>
                      <a:r>
                        <a:rPr lang="fr-FR" sz="2000" baseline="0" dirty="0"/>
                        <a:t> matérialiser une idée en intégrant une dimension design</a:t>
                      </a:r>
                      <a:endParaRPr lang="fr-FR" sz="2000" dirty="0"/>
                    </a:p>
                  </a:txBody>
                  <a:tcPr vert="vert270"/>
                </a:tc>
                <a:tc>
                  <a:txBody>
                    <a:bodyPr/>
                    <a:lstStyle/>
                    <a:p>
                      <a:pPr>
                        <a:buFont typeface="Arial" charset="0"/>
                        <a:buChar char="•"/>
                      </a:pPr>
                      <a:r>
                        <a:rPr lang="fr-FR" sz="1050" dirty="0"/>
                        <a:t> Notion de besoin, de fonction d’usage et de fonction d’estime. Analogie formelle et fonctionnelle.</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dirty="0"/>
                        <a:t> Identifier le besoin donnant naissance à la modification</a:t>
                      </a:r>
                      <a:r>
                        <a:rPr lang="fr-FR" sz="1050" baseline="0" dirty="0"/>
                        <a:t> d’un objet de même fonction d’usage.</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a:t>
                      </a:r>
                      <a:r>
                        <a:rPr lang="fr-FR" sz="1050" kern="1200" dirty="0"/>
                        <a:t>Notion de cycle de vie d’un produit : consultation de vidéos sur le sujet et analyse d’un graphique.</a:t>
                      </a:r>
                      <a:endParaRPr lang="fr-FR" sz="1050" dirty="0"/>
                    </a:p>
                  </a:txBody>
                  <a:tcPr/>
                </a:tc>
                <a:extLst>
                  <a:ext uri="{0D108BD9-81ED-4DB2-BD59-A6C34878D82A}">
                    <a16:rowId xmlns:a16="http://schemas.microsoft.com/office/drawing/2014/main" val="10002"/>
                  </a:ext>
                </a:extLst>
              </a:tr>
              <a:tr h="775872">
                <a:tc vMerge="1">
                  <a:txBody>
                    <a:bodyPr/>
                    <a:lstStyle/>
                    <a:p>
                      <a:endParaRPr lang="fr-FR" dirty="0"/>
                    </a:p>
                  </a:txBody>
                  <a:tcPr/>
                </a:tc>
                <a:tc>
                  <a:txBody>
                    <a:bodyPr/>
                    <a:lstStyle/>
                    <a:p>
                      <a:pPr>
                        <a:buFont typeface="Arial" charset="0"/>
                        <a:buChar char="•"/>
                      </a:pPr>
                      <a:r>
                        <a:rPr lang="fr-FR" sz="1050" dirty="0"/>
                        <a:t> Reconstituer des lignées d’objets à partir de propositions d’objets</a:t>
                      </a:r>
                      <a:r>
                        <a:rPr lang="fr-FR" sz="1050" baseline="0" dirty="0"/>
                        <a:t>, de principes de fonctionnement et de dates </a:t>
                      </a:r>
                      <a:endParaRPr lang="fr-FR" sz="1050" dirty="0"/>
                    </a:p>
                    <a:p>
                      <a:pPr>
                        <a:buFont typeface="Arial" charset="0"/>
                        <a:buNone/>
                      </a:pPr>
                      <a:endParaRPr lang="fr-FR" sz="1050" dirty="0"/>
                    </a:p>
                  </a:txBody>
                  <a:tcPr/>
                </a:tc>
                <a:tc>
                  <a:txBody>
                    <a:bodyPr/>
                    <a:lstStyle/>
                    <a:p>
                      <a:pPr>
                        <a:buFont typeface="Arial" charset="0"/>
                        <a:buChar char="•"/>
                      </a:pPr>
                      <a:r>
                        <a:rPr lang="fr-FR" sz="1050" dirty="0"/>
                        <a:t> Placer dans une lignée d’objets des inventions ayant</a:t>
                      </a:r>
                      <a:r>
                        <a:rPr lang="fr-FR" sz="1050" baseline="0" dirty="0"/>
                        <a:t> changées les solutions techniques adoptées</a:t>
                      </a:r>
                      <a:endParaRPr lang="fr-FR" sz="1050" dirty="0"/>
                    </a:p>
                    <a:p>
                      <a:pPr>
                        <a:buFont typeface="Arial" charset="0"/>
                        <a:buChar char="•"/>
                      </a:pPr>
                      <a:endParaRPr lang="fr-FR" sz="1050" dirty="0"/>
                    </a:p>
                  </a:txBody>
                  <a:tcPr/>
                </a:tc>
                <a:tc>
                  <a:txBody>
                    <a:bodyPr/>
                    <a:lstStyle/>
                    <a:p>
                      <a:pPr>
                        <a:buFont typeface="Arial" charset="0"/>
                        <a:buChar char="•"/>
                      </a:pPr>
                      <a:r>
                        <a:rPr lang="fr-FR" sz="1050" dirty="0"/>
                        <a:t> Comparer les évolutions de deux objets du point de vue fonctionnel, structurel, environnemental, technique, scientifique, social, historique, économique et les présenter sous une</a:t>
                      </a:r>
                      <a:r>
                        <a:rPr lang="fr-FR" sz="1050" baseline="0" dirty="0"/>
                        <a:t> forme numérique choisie</a:t>
                      </a:r>
                      <a:endParaRPr lang="fr-FR" sz="1050" dirty="0"/>
                    </a:p>
                  </a:txBody>
                  <a:tcPr/>
                </a:tc>
                <a:extLst>
                  <a:ext uri="{0D108BD9-81ED-4DB2-BD59-A6C34878D82A}">
                    <a16:rowId xmlns:a16="http://schemas.microsoft.com/office/drawing/2014/main" val="10003"/>
                  </a:ext>
                </a:extLst>
              </a:tr>
              <a:tr h="606150">
                <a:tc vMerge="1">
                  <a:txBody>
                    <a:bodyPr/>
                    <a:lstStyle/>
                    <a:p>
                      <a:endParaRPr lang="fr-FR" dirty="0"/>
                    </a:p>
                  </a:txBody>
                  <a:tcPr/>
                </a:tc>
                <a:tc>
                  <a:txBody>
                    <a:bodyPr/>
                    <a:lstStyle/>
                    <a:p>
                      <a:pPr>
                        <a:buFont typeface="Arial" charset="0"/>
                        <a:buChar char="•"/>
                      </a:pPr>
                      <a:r>
                        <a:rPr lang="fr-FR" sz="1050" dirty="0"/>
                        <a:t> A partir d’une analyse du besoin,</a:t>
                      </a:r>
                      <a:r>
                        <a:rPr lang="fr-FR" sz="1050" baseline="0" dirty="0"/>
                        <a:t> </a:t>
                      </a:r>
                      <a:r>
                        <a:rPr lang="fr-FR" sz="1050" dirty="0"/>
                        <a:t>reconnaître une problématique technique parmi plusieurs propositions.</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dirty="0"/>
                        <a:t> Enoncer le problème technique à résoudre</a:t>
                      </a:r>
                    </a:p>
                    <a:p>
                      <a:pPr>
                        <a:buFont typeface="Arial" charset="0"/>
                        <a:buChar char="•"/>
                      </a:pPr>
                      <a:endParaRPr lang="fr-FR" sz="1050" dirty="0"/>
                    </a:p>
                  </a:txBody>
                  <a:tcPr/>
                </a:tc>
                <a:tc>
                  <a:txBody>
                    <a:bodyPr/>
                    <a:lstStyle/>
                    <a:p>
                      <a:pPr>
                        <a:buFont typeface="Arial" charset="0"/>
                        <a:buChar char="•"/>
                      </a:pPr>
                      <a:r>
                        <a:rPr lang="fr-FR" sz="1050" dirty="0"/>
                        <a:t> A partir d’une problématique </a:t>
                      </a:r>
                      <a:r>
                        <a:rPr lang="fr-FR" sz="1050" baseline="0" dirty="0"/>
                        <a:t> posée</a:t>
                      </a:r>
                      <a:r>
                        <a:rPr lang="fr-FR" sz="1050" dirty="0"/>
                        <a:t>,</a:t>
                      </a:r>
                      <a:r>
                        <a:rPr lang="fr-FR" sz="1050" baseline="0" dirty="0"/>
                        <a:t> r</a:t>
                      </a:r>
                      <a:r>
                        <a:rPr lang="fr-FR" sz="1050" dirty="0"/>
                        <a:t>éaliser une étude  de conception d’un nouvel objet communicant.</a:t>
                      </a:r>
                    </a:p>
                  </a:txBody>
                  <a:tcPr/>
                </a:tc>
                <a:extLst>
                  <a:ext uri="{0D108BD9-81ED-4DB2-BD59-A6C34878D82A}">
                    <a16:rowId xmlns:a16="http://schemas.microsoft.com/office/drawing/2014/main" val="10004"/>
                  </a:ext>
                </a:extLst>
              </a:tr>
              <a:tr h="945594">
                <a:tc vMerge="1">
                  <a:txBody>
                    <a:bodyPr/>
                    <a:lstStyle/>
                    <a:p>
                      <a:pPr>
                        <a:buFont typeface="Arial" charset="0"/>
                        <a:buNone/>
                      </a:pPr>
                      <a:endParaRPr lang="fr-FR" sz="1100" dirty="0"/>
                    </a:p>
                  </a:txBody>
                  <a:tcPr/>
                </a:tc>
                <a:tc>
                  <a:txBody>
                    <a:bodyPr/>
                    <a:lstStyle/>
                    <a:p>
                      <a:pPr>
                        <a:buFont typeface="Arial" charset="0"/>
                        <a:buChar char="•"/>
                      </a:pPr>
                      <a:r>
                        <a:rPr lang="fr-FR" sz="1050" dirty="0"/>
                        <a:t> Identifier les contraintes du projet dans un cahier des charges</a:t>
                      </a:r>
                      <a:r>
                        <a:rPr lang="fr-FR" sz="1050" baseline="0" dirty="0"/>
                        <a:t> déjà rédigé.</a:t>
                      </a:r>
                      <a:endParaRPr lang="fr-FR" sz="1050" dirty="0"/>
                    </a:p>
                    <a:p>
                      <a:pPr>
                        <a:buFont typeface="Arial" charset="0"/>
                        <a:buChar char="•"/>
                      </a:pPr>
                      <a:r>
                        <a:rPr lang="fr-FR" sz="1050" baseline="0" dirty="0"/>
                        <a:t> Replacer des performances exigées devant certaines fonctions dans un cahier des charges.</a:t>
                      </a:r>
                    </a:p>
                    <a:p>
                      <a:pPr>
                        <a:buFont typeface="Arial" charset="0"/>
                        <a:buNone/>
                      </a:pPr>
                      <a:endParaRPr lang="fr-FR" sz="1050" dirty="0"/>
                    </a:p>
                  </a:txBody>
                  <a:tcPr>
                    <a:solidFill>
                      <a:schemeClr val="accent4">
                        <a:lumMod val="20000"/>
                        <a:lumOff val="80000"/>
                      </a:schemeClr>
                    </a:solidFill>
                  </a:tcPr>
                </a:tc>
                <a:tc>
                  <a:txBody>
                    <a:bodyPr/>
                    <a:lstStyle/>
                    <a:p>
                      <a:pPr>
                        <a:buFont typeface="Arial" charset="0"/>
                        <a:buChar char="•"/>
                      </a:pPr>
                      <a:r>
                        <a:rPr lang="fr-FR" sz="1050" dirty="0"/>
                        <a:t> Modifier un cahier des charges en lui ajoutant de</a:t>
                      </a:r>
                      <a:r>
                        <a:rPr lang="fr-FR" sz="1050" baseline="0" dirty="0"/>
                        <a:t> nouvelles</a:t>
                      </a:r>
                      <a:r>
                        <a:rPr lang="fr-FR" sz="1050" dirty="0"/>
                        <a:t> contraintes, des performances exigées par les</a:t>
                      </a:r>
                      <a:r>
                        <a:rPr lang="fr-FR" sz="1050" baseline="0" dirty="0"/>
                        <a:t> normes et la réalisation de la modification de l’objet</a:t>
                      </a:r>
                    </a:p>
                    <a:p>
                      <a:pPr>
                        <a:buFont typeface="Arial" charset="0"/>
                        <a:buChar char="•"/>
                      </a:pPr>
                      <a:r>
                        <a:rPr lang="fr-FR" sz="1050" baseline="0" dirty="0"/>
                        <a:t> Rechercher des solutions dans des ressources fournies ou trouvées par veille technologique.</a:t>
                      </a:r>
                      <a:endParaRPr lang="fr-FR" sz="1050" dirty="0"/>
                    </a:p>
                  </a:txBody>
                  <a:tcPr>
                    <a:solidFill>
                      <a:schemeClr val="accent4">
                        <a:lumMod val="20000"/>
                        <a:lumOff val="80000"/>
                      </a:schemeClr>
                    </a:solidFill>
                  </a:tcPr>
                </a:tc>
                <a:tc>
                  <a:txBody>
                    <a:bodyPr/>
                    <a:lstStyle/>
                    <a:p>
                      <a:pPr>
                        <a:buFont typeface="Arial" charset="0"/>
                        <a:buChar char="•"/>
                      </a:pPr>
                      <a:r>
                        <a:rPr lang="fr-FR" sz="1050" dirty="0"/>
                        <a:t> Rédiger un cahier des charges de ce nouvel objet technique en intégrant des contraintes liées au design</a:t>
                      </a:r>
                    </a:p>
                    <a:p>
                      <a:pPr>
                        <a:buFont typeface="Arial" charset="0"/>
                        <a:buChar char="•"/>
                      </a:pPr>
                      <a:r>
                        <a:rPr lang="fr-FR" sz="1050" dirty="0"/>
                        <a:t> visualiser l’objet dans sa réalité augmentée</a:t>
                      </a:r>
                    </a:p>
                    <a:p>
                      <a:pPr>
                        <a:buFont typeface="Arial" charset="0"/>
                        <a:buChar char="•"/>
                      </a:pPr>
                      <a:r>
                        <a:rPr lang="fr-FR" sz="1050" dirty="0"/>
                        <a:t> rechercher des solutions pour produire l’objet.</a:t>
                      </a:r>
                    </a:p>
                  </a:txBody>
                  <a:tcPr>
                    <a:solidFill>
                      <a:schemeClr val="accent4">
                        <a:lumMod val="20000"/>
                        <a:lumOff val="80000"/>
                      </a:schemeClr>
                    </a:solidFill>
                  </a:tcPr>
                </a:tc>
                <a:extLst>
                  <a:ext uri="{0D108BD9-81ED-4DB2-BD59-A6C34878D82A}">
                    <a16:rowId xmlns:a16="http://schemas.microsoft.com/office/drawing/2014/main" val="10005"/>
                  </a:ext>
                </a:extLst>
              </a:tr>
              <a:tr h="606150">
                <a:tc vMerge="1">
                  <a:txBody>
                    <a:bodyPr/>
                    <a:lstStyle/>
                    <a:p>
                      <a:pPr>
                        <a:buFont typeface="Arial" charset="0"/>
                        <a:buChar char="•"/>
                      </a:pPr>
                      <a:endParaRPr lang="fr-FR" sz="1100" dirty="0"/>
                    </a:p>
                  </a:txBody>
                  <a:tcPr/>
                </a:tc>
                <a:tc>
                  <a:txBody>
                    <a:bodyPr/>
                    <a:lstStyle/>
                    <a:p>
                      <a:pPr>
                        <a:buFont typeface="Arial" charset="0"/>
                        <a:buChar char="•"/>
                      </a:pPr>
                      <a:r>
                        <a:rPr lang="fr-FR" sz="1050" baseline="0" dirty="0"/>
                        <a:t> Se répartir les tâches de conception dans un groupe et présenter cette organisation sous la forme d’un organigramme.</a:t>
                      </a:r>
                      <a:endParaRPr lang="fr-FR" sz="1050" dirty="0"/>
                    </a:p>
                  </a:txBody>
                  <a:tcPr/>
                </a:tc>
                <a:tc>
                  <a:txBody>
                    <a:bodyPr/>
                    <a:lstStyle/>
                    <a:p>
                      <a:pPr>
                        <a:buFont typeface="Arial" charset="0"/>
                        <a:buChar char="•"/>
                      </a:pPr>
                      <a:r>
                        <a:rPr lang="fr-FR" sz="1050" baseline="0" dirty="0"/>
                        <a:t> Intégrer de nouvelles tâches de conception à effectuer dans le diagramme Gantt du projet.</a:t>
                      </a:r>
                      <a:endParaRPr lang="fr-FR" sz="1050" dirty="0"/>
                    </a:p>
                  </a:txBody>
                  <a:tcPr/>
                </a:tc>
                <a:tc>
                  <a:txBody>
                    <a:bodyPr/>
                    <a:lstStyle/>
                    <a:p>
                      <a:pPr>
                        <a:buFont typeface="Arial" charset="0"/>
                        <a:buChar char="•"/>
                      </a:pPr>
                      <a:r>
                        <a:rPr lang="fr-FR" sz="1050" dirty="0"/>
                        <a:t> Réaliser le diagramme Gantt du projet de l’année</a:t>
                      </a:r>
                    </a:p>
                  </a:txBody>
                  <a:tcPr/>
                </a:tc>
                <a:extLst>
                  <a:ext uri="{0D108BD9-81ED-4DB2-BD59-A6C34878D82A}">
                    <a16:rowId xmlns:a16="http://schemas.microsoft.com/office/drawing/2014/main" val="10006"/>
                  </a:ext>
                </a:extLst>
              </a:tr>
              <a:tr h="436428">
                <a:tc vMerge="1">
                  <a:txBody>
                    <a:bodyPr/>
                    <a:lstStyle/>
                    <a:p>
                      <a:pPr>
                        <a:buFont typeface="Arial" charset="0"/>
                        <a:buChar char="•"/>
                      </a:pPr>
                      <a:endParaRPr lang="fr-FR" sz="1100" baseline="0" dirty="0"/>
                    </a:p>
                  </a:txBody>
                  <a:tcPr/>
                </a:tc>
                <a:tc>
                  <a:txBody>
                    <a:bodyPr/>
                    <a:lstStyle/>
                    <a:p>
                      <a:pPr>
                        <a:buFont typeface="Arial" charset="0"/>
                        <a:buChar char="•"/>
                      </a:pPr>
                      <a:r>
                        <a:rPr lang="fr-FR" sz="1050" baseline="0" dirty="0"/>
                        <a:t>Design : Bref historique, Introduction, quelques définitions. </a:t>
                      </a:r>
                    </a:p>
                  </a:txBody>
                  <a:tcPr/>
                </a:tc>
                <a:tc>
                  <a:txBody>
                    <a:bodyPr/>
                    <a:lstStyle/>
                    <a:p>
                      <a:pPr>
                        <a:buFont typeface="Arial" charset="0"/>
                        <a:buChar char="•"/>
                      </a:pPr>
                      <a:r>
                        <a:rPr lang="fr-FR" sz="1050" baseline="0" dirty="0"/>
                        <a:t> Design : Evolution de l’objet industriel au XX° s. Evolution de l’aspect formel.</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À partir de nouvelles contraintes, réaliser une recherche du design d’une partie de l’objet à réaliser</a:t>
                      </a:r>
                    </a:p>
                  </a:txBody>
                  <a:tcPr/>
                </a:tc>
                <a:extLst>
                  <a:ext uri="{0D108BD9-81ED-4DB2-BD59-A6C34878D82A}">
                    <a16:rowId xmlns:a16="http://schemas.microsoft.com/office/drawing/2014/main" val="10007"/>
                  </a:ext>
                </a:extLst>
              </a:tr>
              <a:tr h="1115317">
                <a:tc vMerge="1">
                  <a:txBody>
                    <a:bodyPr/>
                    <a:lstStyle/>
                    <a:p>
                      <a:pPr>
                        <a:buFont typeface="Arial" charset="0"/>
                        <a:buNone/>
                      </a:pPr>
                      <a:endParaRPr lang="fr-FR"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baseline="0" dirty="0"/>
                        <a:t> Organiser son espace de stockage numérique personnel en fonction des étapes du projet et des documents</a:t>
                      </a:r>
                    </a:p>
                    <a:p>
                      <a:pPr>
                        <a:buFont typeface="Arial" charset="0"/>
                        <a:buNone/>
                      </a:pPr>
                      <a:endParaRPr lang="fr-FR"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baseline="0" dirty="0"/>
                        <a:t> Organiser ses espaces de stockage numériques personnels et sur l’ENT en fonction des types de documents réalisés</a:t>
                      </a:r>
                      <a:endParaRPr lang="fr-FR" sz="1050" dirty="0"/>
                    </a:p>
                    <a:p>
                      <a:pPr>
                        <a:buFont typeface="Arial" charset="0"/>
                        <a:buChar char="•"/>
                      </a:pPr>
                      <a:r>
                        <a:rPr lang="fr-FR" sz="1050" dirty="0"/>
                        <a:t> Réaliser une présentation orale d’un partie du projet (diaporama, </a:t>
                      </a:r>
                      <a:r>
                        <a:rPr lang="fr-FR" sz="1050" dirty="0" err="1"/>
                        <a:t>Prezi</a:t>
                      </a:r>
                      <a:r>
                        <a:rPr lang="fr-FR" sz="1050" dirty="0"/>
                        <a:t>, site web.....) après avoir choisi une charte graphique</a:t>
                      </a:r>
                    </a:p>
                  </a:txBody>
                  <a:tcPr/>
                </a:tc>
                <a:tc>
                  <a:txBody>
                    <a:bodyPr/>
                    <a:lstStyle/>
                    <a:p>
                      <a:pPr>
                        <a:buFont typeface="Arial" charset="0"/>
                        <a:buChar char="•"/>
                      </a:pPr>
                      <a:r>
                        <a:rPr lang="fr-FR" sz="1050" baseline="0" dirty="0"/>
                        <a:t> Organiser un espace numérique de stockage partagé pour son groupe</a:t>
                      </a:r>
                    </a:p>
                    <a:p>
                      <a:pPr>
                        <a:buFont typeface="Arial" charset="0"/>
                        <a:buChar char="•"/>
                      </a:pPr>
                      <a:r>
                        <a:rPr lang="fr-FR" sz="1050" baseline="0" dirty="0"/>
                        <a:t> Stocker les documents du projet (ressources...)</a:t>
                      </a:r>
                    </a:p>
                  </a:txBody>
                  <a:tcPr/>
                </a:tc>
                <a:extLst>
                  <a:ext uri="{0D108BD9-81ED-4DB2-BD59-A6C34878D82A}">
                    <a16:rowId xmlns:a16="http://schemas.microsoft.com/office/drawing/2014/main" val="10008"/>
                  </a:ext>
                </a:extLst>
              </a:tr>
            </a:tbl>
          </a:graphicData>
        </a:graphic>
      </p:graphicFrame>
      <p:pic>
        <p:nvPicPr>
          <p:cNvPr id="4" name="Image 3"/>
          <p:cNvPicPr>
            <a:picLocks noChangeAspect="1"/>
          </p:cNvPicPr>
          <p:nvPr/>
        </p:nvPicPr>
        <p:blipFill>
          <a:blip r:embed="rId8"/>
          <a:stretch>
            <a:fillRect/>
          </a:stretch>
        </p:blipFill>
        <p:spPr>
          <a:xfrm>
            <a:off x="10363200" y="6105525"/>
            <a:ext cx="1828800" cy="752475"/>
          </a:xfrm>
          <a:prstGeom prst="rect">
            <a:avLst/>
          </a:prstGeom>
        </p:spPr>
      </p:pic>
    </p:spTree>
    <p:custDataLst>
      <p:custData r:id="rId1"/>
      <p:tags r:id="rId2"/>
    </p:custDataLst>
    <p:extLst>
      <p:ext uri="{BB962C8B-B14F-4D97-AF65-F5344CB8AC3E}">
        <p14:creationId xmlns:p14="http://schemas.microsoft.com/office/powerpoint/2010/main" val="40916385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re 1"/>
          <p:cNvSpPr txBox="1">
            <a:spLocks/>
          </p:cNvSpPr>
          <p:nvPr>
            <p:custDataLst>
              <p:tags r:id="rId3"/>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 design, l’innovation, la créativité</a:t>
            </a:r>
            <a:endParaRPr lang="fr-FR" sz="3200" dirty="0">
              <a:latin typeface="Arial" panose="020B0604020202020204" pitchFamily="34" charset="0"/>
              <a:cs typeface="Arial" panose="020B0604020202020204" pitchFamily="34" charset="0"/>
            </a:endParaRPr>
          </a:p>
        </p:txBody>
      </p:sp>
      <p:sp>
        <p:nvSpPr>
          <p:cNvPr id="33" name="Titre 1"/>
          <p:cNvSpPr txBox="1">
            <a:spLocks/>
          </p:cNvSpPr>
          <p:nvPr>
            <p:custDataLst>
              <p:tags r:id="rId4"/>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Cycle 4 – Technologie</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34" name="Image 33"/>
          <p:cNvPicPr>
            <a:picLocks noChangeAspect="1"/>
          </p:cNvPicPr>
          <p:nvPr/>
        </p:nvPicPr>
        <p:blipFill>
          <a:blip r:embed="rId7"/>
          <a:stretch>
            <a:fillRect/>
          </a:stretch>
        </p:blipFill>
        <p:spPr>
          <a:xfrm>
            <a:off x="20458" y="-3"/>
            <a:ext cx="1409475" cy="656825"/>
          </a:xfrm>
          <a:prstGeom prst="rect">
            <a:avLst/>
          </a:prstGeom>
        </p:spPr>
      </p:pic>
      <p:graphicFrame>
        <p:nvGraphicFramePr>
          <p:cNvPr id="7" name="Tableau 6"/>
          <p:cNvGraphicFramePr>
            <a:graphicFrameLocks noGrp="1"/>
          </p:cNvGraphicFramePr>
          <p:nvPr>
            <p:extLst>
              <p:ext uri="{D42A27DB-BD31-4B8C-83A1-F6EECF244321}">
                <p14:modId xmlns:p14="http://schemas.microsoft.com/office/powerpoint/2010/main" val="216893203"/>
              </p:ext>
            </p:extLst>
          </p:nvPr>
        </p:nvGraphicFramePr>
        <p:xfrm>
          <a:off x="844301" y="858749"/>
          <a:ext cx="10797366" cy="4746451"/>
        </p:xfrm>
        <a:graphic>
          <a:graphicData uri="http://schemas.openxmlformats.org/drawingml/2006/table">
            <a:tbl>
              <a:tblPr firstRow="1" bandRow="1">
                <a:tableStyleId>{F5AB1C69-6EDB-4FF4-983F-18BD219EF322}</a:tableStyleId>
              </a:tblPr>
              <a:tblGrid>
                <a:gridCol w="1219058">
                  <a:extLst>
                    <a:ext uri="{9D8B030D-6E8A-4147-A177-3AD203B41FA5}">
                      <a16:colId xmlns:a16="http://schemas.microsoft.com/office/drawing/2014/main" val="20000"/>
                    </a:ext>
                  </a:extLst>
                </a:gridCol>
                <a:gridCol w="2960567">
                  <a:extLst>
                    <a:ext uri="{9D8B030D-6E8A-4147-A177-3AD203B41FA5}">
                      <a16:colId xmlns:a16="http://schemas.microsoft.com/office/drawing/2014/main" val="20001"/>
                    </a:ext>
                  </a:extLst>
                </a:gridCol>
                <a:gridCol w="3074856">
                  <a:extLst>
                    <a:ext uri="{9D8B030D-6E8A-4147-A177-3AD203B41FA5}">
                      <a16:colId xmlns:a16="http://schemas.microsoft.com/office/drawing/2014/main" val="20002"/>
                    </a:ext>
                  </a:extLst>
                </a:gridCol>
                <a:gridCol w="3542885">
                  <a:extLst>
                    <a:ext uri="{9D8B030D-6E8A-4147-A177-3AD203B41FA5}">
                      <a16:colId xmlns:a16="http://schemas.microsoft.com/office/drawing/2014/main" val="20003"/>
                    </a:ext>
                  </a:extLst>
                </a:gridCol>
              </a:tblGrid>
              <a:tr h="481181">
                <a:tc rowSpan="2">
                  <a:txBody>
                    <a:bodyPr/>
                    <a:lstStyle/>
                    <a:p>
                      <a:pPr algn="ctr"/>
                      <a:r>
                        <a:rPr lang="fr-FR" sz="1600" dirty="0"/>
                        <a:t>Attendus</a:t>
                      </a:r>
                      <a:br>
                        <a:rPr lang="fr-FR" sz="1600" dirty="0"/>
                      </a:br>
                      <a:r>
                        <a:rPr lang="fr-FR" sz="1600" dirty="0"/>
                        <a:t> de fin</a:t>
                      </a:r>
                      <a:br>
                        <a:rPr lang="fr-FR" sz="1600" dirty="0"/>
                      </a:br>
                      <a:r>
                        <a:rPr lang="fr-FR" sz="1600" dirty="0"/>
                        <a:t> cycle 4</a:t>
                      </a:r>
                    </a:p>
                  </a:txBody>
                  <a:tcPr/>
                </a:tc>
                <a:tc>
                  <a:txBody>
                    <a:bodyPr/>
                    <a:lstStyle/>
                    <a:p>
                      <a:pPr algn="ctr"/>
                      <a:r>
                        <a:rPr lang="fr-FR" dirty="0"/>
                        <a:t>5</a:t>
                      </a:r>
                      <a:r>
                        <a:rPr lang="fr-FR" baseline="30000" dirty="0"/>
                        <a:t>e</a:t>
                      </a:r>
                      <a:endParaRPr lang="fr-FR" dirty="0"/>
                    </a:p>
                  </a:txBody>
                  <a:tcPr/>
                </a:tc>
                <a:tc>
                  <a:txBody>
                    <a:bodyPr/>
                    <a:lstStyle/>
                    <a:p>
                      <a:pPr algn="ctr"/>
                      <a:r>
                        <a:rPr lang="fr-FR" dirty="0"/>
                        <a:t>4</a:t>
                      </a:r>
                      <a:r>
                        <a:rPr lang="fr-FR" baseline="30000" dirty="0"/>
                        <a:t>e</a:t>
                      </a:r>
                      <a:endParaRPr lang="fr-FR" dirty="0"/>
                    </a:p>
                  </a:txBody>
                  <a:tcPr/>
                </a:tc>
                <a:tc>
                  <a:txBody>
                    <a:bodyPr/>
                    <a:lstStyle/>
                    <a:p>
                      <a:pPr algn="ctr"/>
                      <a:r>
                        <a:rPr lang="fr-FR" dirty="0"/>
                        <a:t>3e</a:t>
                      </a:r>
                    </a:p>
                  </a:txBody>
                  <a:tcPr/>
                </a:tc>
                <a:extLst>
                  <a:ext uri="{0D108BD9-81ED-4DB2-BD59-A6C34878D82A}">
                    <a16:rowId xmlns:a16="http://schemas.microsoft.com/office/drawing/2014/main" val="10000"/>
                  </a:ext>
                </a:extLst>
              </a:tr>
              <a:tr h="781919">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200" b="1" baseline="30000" dirty="0"/>
                    </a:p>
                  </a:txBody>
                  <a:tcPr>
                    <a:solidFill>
                      <a:schemeClr val="accent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baseline="0" dirty="0"/>
                        <a:t>Projets simples : rendre une objet communicant – </a:t>
                      </a:r>
                      <a:r>
                        <a:rPr lang="fr-FR" sz="1100" baseline="0" dirty="0" err="1"/>
                        <a:t>QRcode</a:t>
                      </a:r>
                      <a:endParaRPr lang="fr-FR" sz="1100" b="1" baseline="30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a:t>Projets</a:t>
                      </a:r>
                      <a:r>
                        <a:rPr lang="fr-FR" sz="1100" baseline="0" dirty="0"/>
                        <a:t> simples</a:t>
                      </a:r>
                      <a:r>
                        <a:rPr lang="fr-FR" sz="1100" dirty="0"/>
                        <a:t> avec développement de l’étude fonctionnelle - </a:t>
                      </a:r>
                      <a:r>
                        <a:rPr lang="fr-FR" sz="1100" baseline="0" dirty="0"/>
                        <a:t>rendre un objet communicant –RFID/NFC</a:t>
                      </a:r>
                      <a:r>
                        <a:rPr lang="fr-FR" sz="1100" dirty="0"/>
                        <a:t> </a:t>
                      </a:r>
                      <a:endParaRPr lang="fr-FR" sz="11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a:t>Projets plus complexes, pluri-technologiques et communicants</a:t>
                      </a:r>
                      <a:br>
                        <a:rPr lang="fr-FR" sz="1100" dirty="0"/>
                      </a:br>
                      <a:r>
                        <a:rPr lang="fr-FR" sz="1100" dirty="0"/>
                        <a:t> - </a:t>
                      </a:r>
                      <a:r>
                        <a:rPr lang="fr-FR" sz="1100" dirty="0" err="1"/>
                        <a:t>Picaxe</a:t>
                      </a:r>
                      <a:r>
                        <a:rPr lang="fr-FR" sz="1100" dirty="0"/>
                        <a:t> </a:t>
                      </a:r>
                      <a:r>
                        <a:rPr lang="fr-FR" sz="1100" baseline="0" dirty="0"/>
                        <a:t>- Lego - </a:t>
                      </a:r>
                      <a:r>
                        <a:rPr lang="fr-FR" sz="1100" dirty="0" err="1"/>
                        <a:t>Arduino</a:t>
                      </a:r>
                      <a:r>
                        <a:rPr lang="fr-FR" sz="1100" dirty="0"/>
                        <a:t> – </a:t>
                      </a:r>
                      <a:r>
                        <a:rPr lang="fr-FR" sz="1100" dirty="0" err="1"/>
                        <a:t>PicoBord</a:t>
                      </a:r>
                      <a:r>
                        <a:rPr lang="fr-FR" sz="1100" dirty="0"/>
                        <a:t> -  </a:t>
                      </a:r>
                      <a:r>
                        <a:rPr lang="fr-FR" sz="1100" dirty="0" err="1"/>
                        <a:t>Raspberry</a:t>
                      </a:r>
                      <a:r>
                        <a:rPr lang="fr-FR" sz="1100" dirty="0"/>
                        <a:t> P -</a:t>
                      </a:r>
                      <a:r>
                        <a:rPr lang="fr-FR" sz="1100" baseline="0" dirty="0"/>
                        <a:t> </a:t>
                      </a:r>
                      <a:r>
                        <a:rPr lang="fr-FR" sz="1100" dirty="0"/>
                        <a:t>etc. Voire site </a:t>
                      </a:r>
                      <a:r>
                        <a:rPr lang="fr-FR" sz="1100"/>
                        <a:t>ressource Scratch</a:t>
                      </a:r>
                      <a:endParaRPr lang="fr-FR" sz="1100" b="1" dirty="0"/>
                    </a:p>
                  </a:txBody>
                  <a:tcPr/>
                </a:tc>
                <a:extLst>
                  <a:ext uri="{0D108BD9-81ED-4DB2-BD59-A6C34878D82A}">
                    <a16:rowId xmlns:a16="http://schemas.microsoft.com/office/drawing/2014/main" val="10001"/>
                  </a:ext>
                </a:extLst>
              </a:tr>
              <a:tr h="613731">
                <a:tc rowSpan="4">
                  <a:txBody>
                    <a:bodyPr/>
                    <a:lstStyle/>
                    <a:p>
                      <a:pPr algn="ctr">
                        <a:buFont typeface="Arial" charset="0"/>
                        <a:buChar char="•"/>
                      </a:pPr>
                      <a:r>
                        <a:rPr lang="fr-FR" sz="2000" dirty="0"/>
                        <a:t> Réaliser de manière collaborative,</a:t>
                      </a:r>
                      <a:r>
                        <a:rPr lang="fr-FR" sz="2000" baseline="0" dirty="0"/>
                        <a:t> le prototype d’un objet communicant</a:t>
                      </a:r>
                      <a:endParaRPr lang="fr-FR" sz="2000" dirty="0"/>
                    </a:p>
                  </a:txBody>
                  <a:tcPr vert="vert270"/>
                </a:tc>
                <a:tc>
                  <a:txBody>
                    <a:bodyPr/>
                    <a:lstStyle/>
                    <a:p>
                      <a:pPr marL="0" algn="l" defTabSz="914400" rtl="0" eaLnBrk="1" latinLnBrk="0" hangingPunct="1">
                        <a:buFont typeface="Arial" charset="0"/>
                        <a:buChar char="•"/>
                      </a:pPr>
                      <a:r>
                        <a:rPr lang="fr-FR" sz="1050" kern="1200" dirty="0"/>
                        <a:t> Notions de tâche et d’antériorité.</a:t>
                      </a:r>
                    </a:p>
                    <a:p>
                      <a:pPr marL="0" algn="l" defTabSz="914400" rtl="0" eaLnBrk="1" latinLnBrk="0" hangingPunct="1">
                        <a:buFont typeface="Arial" charset="0"/>
                        <a:buChar char="•"/>
                      </a:pPr>
                      <a:r>
                        <a:rPr lang="fr-FR" sz="1050" kern="1200" dirty="0"/>
                        <a:t> Lecture d’un diagramme Gantt.</a:t>
                      </a:r>
                      <a:endParaRPr lang="fr-FR" sz="1050" kern="1200" dirty="0">
                        <a:solidFill>
                          <a:schemeClr val="dk1"/>
                        </a:solidFill>
                        <a:latin typeface="+mn-lt"/>
                        <a:ea typeface="+mn-ea"/>
                        <a:cs typeface="+mn-cs"/>
                      </a:endParaRPr>
                    </a:p>
                  </a:txBody>
                  <a:tcPr/>
                </a:tc>
                <a:tc>
                  <a:txBody>
                    <a:bodyPr/>
                    <a:lstStyle/>
                    <a:p>
                      <a:pPr>
                        <a:buFont typeface="Arial" charset="0"/>
                        <a:buChar char="•"/>
                      </a:pPr>
                      <a:r>
                        <a:rPr lang="fr-FR" sz="1050" baseline="0" dirty="0"/>
                        <a:t> Intégrer de nouvelles tâches de fabrication à effectuer dans le diagramme Gantt du projet.</a:t>
                      </a:r>
                      <a:endParaRPr lang="fr-FR" sz="1050" dirty="0"/>
                    </a:p>
                  </a:txBody>
                  <a:tcPr/>
                </a:tc>
                <a:tc>
                  <a:txBody>
                    <a:bodyPr/>
                    <a:lstStyle/>
                    <a:p>
                      <a:pPr>
                        <a:buFont typeface="Arial" charset="0"/>
                        <a:buChar char="•"/>
                      </a:pPr>
                      <a:r>
                        <a:rPr lang="fr-FR" sz="1050" dirty="0"/>
                        <a:t> Réaliser le diagramme Gantt de la réalisation de l’objet.</a:t>
                      </a:r>
                    </a:p>
                  </a:txBody>
                  <a:tcPr/>
                </a:tc>
                <a:extLst>
                  <a:ext uri="{0D108BD9-81ED-4DB2-BD59-A6C34878D82A}">
                    <a16:rowId xmlns:a16="http://schemas.microsoft.com/office/drawing/2014/main" val="10002"/>
                  </a:ext>
                </a:extLst>
              </a:tr>
              <a:tr h="982025">
                <a:tc vMerge="1">
                  <a:txBody>
                    <a:bodyPr/>
                    <a:lstStyle/>
                    <a:p>
                      <a:endParaRPr lang="fr-FR" dirty="0"/>
                    </a:p>
                  </a:txBody>
                  <a:tcPr/>
                </a:tc>
                <a:tc>
                  <a:txBody>
                    <a:bodyPr/>
                    <a:lstStyle/>
                    <a:p>
                      <a:pPr marL="0" algn="l" defTabSz="914400" rtl="0" eaLnBrk="1" latinLnBrk="0" hangingPunct="1">
                        <a:buFont typeface="Arial" charset="0"/>
                        <a:buChar char="•"/>
                      </a:pPr>
                      <a:r>
                        <a:rPr lang="fr-FR" sz="1050" kern="1200" dirty="0"/>
                        <a:t> Réaliser des maquettes simples d’une partie de l’objet  pour valider une solution</a:t>
                      </a:r>
                    </a:p>
                    <a:p>
                      <a:pPr marL="0" algn="l" defTabSz="914400" rtl="0" eaLnBrk="1" latinLnBrk="0" hangingPunct="1">
                        <a:buFont typeface="Arial" charset="0"/>
                        <a:buChar char="•"/>
                      </a:pPr>
                      <a:r>
                        <a:rPr lang="fr-FR" sz="1050" kern="1200" dirty="0"/>
                        <a:t> Proposer d’autres solutions</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dirty="0"/>
                        <a:t> Valider un prototype par des essais vérifiant son cahier des charges</a:t>
                      </a:r>
                      <a:endParaRPr lang="fr-FR" sz="105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dirty="0"/>
                        <a:t> Effectuer des mesures sur des maquettes d’essais (mécaniques, électriques...) proposant différentes formes, différents matériaux.</a:t>
                      </a:r>
                    </a:p>
                    <a:p>
                      <a:pPr marL="0" algn="l" defTabSz="914400" rtl="0" eaLnBrk="1" latinLnBrk="0" hangingPunct="1">
                        <a:buFont typeface="Arial" charset="0"/>
                        <a:buChar char="•"/>
                      </a:pPr>
                      <a:endParaRPr lang="fr-FR" sz="105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dirty="0"/>
                        <a:t> Prototypage d’un circuit de commande à partir d’une carte standard (</a:t>
                      </a:r>
                      <a:r>
                        <a:rPr lang="fr-FR" sz="1050" kern="1200" dirty="0" err="1"/>
                        <a:t>picaxe</a:t>
                      </a:r>
                      <a:r>
                        <a:rPr lang="fr-FR" sz="1050" kern="1200" dirty="0"/>
                        <a:t>,</a:t>
                      </a:r>
                      <a:r>
                        <a:rPr lang="fr-FR" sz="1050" kern="1200" baseline="0" dirty="0"/>
                        <a:t> </a:t>
                      </a:r>
                      <a:r>
                        <a:rPr lang="fr-FR" sz="1050" kern="1200"/>
                        <a:t>arduino</a:t>
                      </a:r>
                      <a:r>
                        <a:rPr lang="fr-FR" sz="1050" kern="1200" dirty="0"/>
                        <a:t>..)</a:t>
                      </a:r>
                    </a:p>
                    <a:p>
                      <a:pPr marL="0" algn="l" defTabSz="914400" rtl="0" eaLnBrk="1" latinLnBrk="0" hangingPunct="1">
                        <a:buFont typeface="Arial" charset="0"/>
                        <a:buChar char="•"/>
                      </a:pPr>
                      <a:r>
                        <a:rPr lang="fr-FR" sz="1050" kern="1200" dirty="0"/>
                        <a:t> Propositions</a:t>
                      </a:r>
                      <a:r>
                        <a:rPr lang="fr-FR" sz="1050" kern="1200" baseline="0" dirty="0"/>
                        <a:t> d’amélioration après essais</a:t>
                      </a:r>
                      <a:endParaRPr lang="fr-FR" sz="105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1135749">
                <a:tc vMerge="1">
                  <a:txBody>
                    <a:bodyPr/>
                    <a:lstStyle/>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dirty="0"/>
                        <a:t> Fabriquer manuellement les différentes parties du projet</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dirty="0"/>
                        <a:t> Fabriquer une pièce du projet en série</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dirty="0"/>
                        <a:t> Comparer les deux méthodes</a:t>
                      </a:r>
                      <a:r>
                        <a:rPr lang="fr-FR" sz="1050" kern="1200" baseline="0" dirty="0"/>
                        <a:t> et découvrir Taylor</a:t>
                      </a:r>
                      <a:endParaRPr lang="fr-FR" sz="105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dirty="0"/>
                        <a:t> Élaborer une fiche de consignes de sécurité à respecter sur une machine</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dirty="0"/>
                        <a:t> Fabriquer manuellement les différentes parties du projet</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dirty="0"/>
                        <a:t> Réalisation de pièces sur une MCN, imprimante 3D</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endParaRPr lang="fr-FR" sz="105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dirty="0"/>
                        <a:t> Réalisation</a:t>
                      </a:r>
                      <a:r>
                        <a:rPr lang="fr-FR" sz="1050" kern="1200" baseline="0" dirty="0"/>
                        <a:t> par enlèvement de matière de tout</a:t>
                      </a:r>
                      <a:r>
                        <a:rPr lang="fr-FR" sz="1050" kern="1200" dirty="0"/>
                        <a:t> ou d’une partie de l’objet (MON 3axes)</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dirty="0"/>
                        <a:t> Concevoir</a:t>
                      </a:r>
                      <a:r>
                        <a:rPr lang="fr-FR" sz="1050" kern="1200" baseline="0" dirty="0"/>
                        <a:t> un montage d’usinage pour fabriquer plus facilement une pièce</a:t>
                      </a:r>
                      <a:endParaRPr lang="fr-FR" sz="1050" kern="1200" dirty="0">
                        <a:solidFill>
                          <a:schemeClr val="dk1"/>
                        </a:solidFill>
                        <a:latin typeface="+mn-lt"/>
                        <a:ea typeface="+mn-ea"/>
                        <a:cs typeface="+mn-cs"/>
                      </a:endParaRPr>
                    </a:p>
                  </a:txBody>
                  <a:tcPr/>
                </a:tc>
                <a:extLst>
                  <a:ext uri="{0D108BD9-81ED-4DB2-BD59-A6C34878D82A}">
                    <a16:rowId xmlns:a16="http://schemas.microsoft.com/office/drawing/2014/main" val="10004"/>
                  </a:ext>
                </a:extLst>
              </a:tr>
              <a:tr h="751846">
                <a:tc vMerge="1">
                  <a:txBody>
                    <a:bodyPr/>
                    <a:lstStyle/>
                    <a:p>
                      <a:pPr>
                        <a:buFont typeface="Arial" charset="0"/>
                        <a:buChar char="•"/>
                      </a:pPr>
                      <a:endParaRPr lang="fr-FR"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dirty="0"/>
                        <a:t> Réalisation d’un exposé de son projet sur panneaux (CDI,</a:t>
                      </a:r>
                      <a:r>
                        <a:rPr lang="fr-FR" sz="1050" kern="1200" baseline="0" dirty="0"/>
                        <a:t> JPO..)</a:t>
                      </a:r>
                      <a:endParaRPr lang="fr-FR" sz="105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dirty="0"/>
                        <a:t> Présentation écrite des résultats de la conception de son projet à l’aide  de l’outil informatique (diaporama, site web...)</a:t>
                      </a:r>
                      <a:endParaRPr lang="fr-FR" sz="105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sz="1050" kern="1200" dirty="0"/>
                        <a:t>  Présentation orale de son projet à l’aide de l’outil informatique (diaporama, site web...)</a:t>
                      </a:r>
                      <a:endParaRPr lang="fr-FR" sz="1050" kern="1200" dirty="0">
                        <a:solidFill>
                          <a:schemeClr val="dk1"/>
                        </a:solidFill>
                        <a:latin typeface="+mn-lt"/>
                        <a:ea typeface="+mn-ea"/>
                        <a:cs typeface="+mn-cs"/>
                      </a:endParaRPr>
                    </a:p>
                  </a:txBody>
                  <a:tcPr/>
                </a:tc>
                <a:extLst>
                  <a:ext uri="{0D108BD9-81ED-4DB2-BD59-A6C34878D82A}">
                    <a16:rowId xmlns:a16="http://schemas.microsoft.com/office/drawing/2014/main" val="10005"/>
                  </a:ext>
                </a:extLst>
              </a:tr>
            </a:tbl>
          </a:graphicData>
        </a:graphic>
      </p:graphicFrame>
      <p:pic>
        <p:nvPicPr>
          <p:cNvPr id="4" name="Image 3"/>
          <p:cNvPicPr>
            <a:picLocks noChangeAspect="1"/>
          </p:cNvPicPr>
          <p:nvPr/>
        </p:nvPicPr>
        <p:blipFill>
          <a:blip r:embed="rId8"/>
          <a:stretch>
            <a:fillRect/>
          </a:stretch>
        </p:blipFill>
        <p:spPr>
          <a:xfrm>
            <a:off x="10363200" y="6105525"/>
            <a:ext cx="1828800" cy="752475"/>
          </a:xfrm>
          <a:prstGeom prst="rect">
            <a:avLst/>
          </a:prstGeom>
        </p:spPr>
      </p:pic>
    </p:spTree>
    <p:custDataLst>
      <p:custData r:id="rId1"/>
      <p:tags r:id="rId2"/>
    </p:custDataLst>
    <p:extLst>
      <p:ext uri="{BB962C8B-B14F-4D97-AF65-F5344CB8AC3E}">
        <p14:creationId xmlns:p14="http://schemas.microsoft.com/office/powerpoint/2010/main" val="11844495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16"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PERSISTENCEDATA" val="MMPROD_UIPERSISTENCEDATA"/>
  <p:tag name="MMPROD_THEME_BG_IMAGE" val=""/>
  <p:tag name="MMPROD_TAG_VCONFIG" val="PD94bWwgdmVyc2lvbj0iMS4wIj8+DQo8Y29uZmlndXJhdGlvbj4NCgk8YnJhbmRpbmc+DQoJCTx1aWZvbnQgbmFtZT0iRk9OVF9OT1RFU19URVhUIiB2YWx1ZT0iVmVyZGFuYSw5LGZhbHNlLGZhbHNlLGZhbHNlIi8+DQoJPC9icmFuZGluZz4NCgk8Y29sb3JzPg0KCQk8dWljb2xvciBuYW1lPSJwcmltYXJ5IiB2YWx1ZT0iMHg2Rjg0ODgiLz4NCgkJPHVpY29sb3IgbmFtZT0iZ2xvdyIgdmFsdWU9IjB4NjA5NzczIi8+DQoJCTx1aWNvbG9yIG5hbWU9InRleHQiIHZhbHVlPSIweEZGRkZGRiIvPg0KCQk8dWljb2xvciBuYW1lPSJsaWdodCIgdmFsdWU9IjB4NEU1RDYwIi8+DQoJCTx1aWNvbG9yIG5hbWU9InNoYWRvdyIgdmFsdWU9IjB4MDAwMDAwIi8+DQoJCTx1aWNvbG9yIG5hbWU9ImJhY2tncm91bmQiIHZhbHVlPSIweDcyNzk3MSIvPg0KCTwvY29sb3JzPg0KCTxsYXlvdXQ+DQoJCTx1aXNob3cgbmFtZT0icHJlc2VudGF0aW9udGl0bGUiIHZhbHVlPSJ0cnVlIi8+PHVpc2hvdyBuYW1lPSJwcmVzZW50ZXJwaG90byIgdmFsdWU9InRydWUiLz48dWlzaG93IG5hbWU9InByZXNlbnRlcm5hbWUiIHZhbHVlPSJ0cnVlIi8+PHVpc2hvdyBuYW1lPSJwcmVzZW50ZXJ0aXRsZSIgdmFsdWU9InRydWUiLz48dWlzaG93IG5hbWU9InByZXNlbnRlcmVtYWlsIiB2YWx1ZT0idHJ1ZSIvPjx1aXNob3cgbmFtZT0icHJlc2VudGVyYmlvIiB2YWx1ZT0idHJ1ZSIvPjx1aXNob3cgbmFtZT0iY29tcGFueWxvZ28iIHZhbHVlPSJ0cnVlIi8+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PHVpc2hvdyBuYW1lPSJ2aWV3Y2hhbmdlIiB2YWx1ZT0idHJ1ZSIvPjx1aXNob3cgbmFtZT0iYWx3YXlzU2NydW5jaCIgdmFsdWU9ImZhbHNlIi8+PHVpc2hvdyBuYW1lPSJpbml0aWFsZGlzcGxheW1vZGVpc25vcm1hbCIgdmFsdWU9InRydWUiLz48dWlyZXBsYWNlIG5hbWU9ImxvZ28iIHZhbHVlPSIiLz48dWlyZXBsYWNlIG5hbWU9ImJnaW1hZ2UiIHZhbHVlPSIiLz48dWlyZXBsYWNlIG5hbWU9ImluaXRpYWx0YWIiIHZhbHVlPSJvdXRsaW5lIi8+PHVpc2hvdyBuYW1lPSJjY3RleHRoaWdobGlnaHRpbmciIHZhbHVlPSJ0cnVlIi8+DQoJPC9sYXlvdXQ+DQoJPHByZWxvYWRlcj48c2V0Qm9vbCBuYW1lPSJkaXNhYmxlQXNzZXRQcmVsb2FkZXIiIHZhbHVlPSJ0cnVlIi8+PC9wcmVsb2FkZXI+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DQoNCk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dWl0ZXh0IG5hbWU9IkNPVVJTRV9TVEFUVVMiIHZhbHVlPSJNb2R1bHN0YXR1cyIvPg0KCQk8dWl0ZXh0IG5hbWU9IlBBU1NFRF9TVFJJTkciIHZhbHVlPSJFcmZvbGdyZWljaCIvPg0KCQk8dWl0ZXh0IG5hbWU9IkZBSUxFRF9TVFJJTkciIHZhbHVlPSJGZWhsZ2VzY2hsYWd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B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DQoJCTx1aXRleHQgbmFtZT0iVEhVTUJfSEVBRElORyIgdmFsdWU9IkRpYXBvc2l0aXZlIi8+DQoJCTx1aXRleHQgbmFtZT0iVEhVTUJfSU5GTyIgdmFsdWU9IlRpdHJlL2R1csOpZSIvPg0KCQk8dWl0ZXh0IG5hbWU9IkFUVEFDSE5BTUVfSEVBRElORyIgdmFsdWU9Ik5vbSBkZSBmaWNoaWVyIi8+DQoJCTx1aXRleHQgbmFtZT0iQVRUQUNIU0laRV9IRUFESU5HIiB2YWx1ZT0iVGFpbGxlIi8+DQoJCTx1aXRleHQgbmFtZT0iU0xJREVfTk9URVMiIHZhbHVlPSJDb21tZW50YWlyZXMgZGVzIGRpYXBvc2l0aXZlcyIvPg0KCQk8dWl0ZXh0IG5hbWU9IkNPVVJTRV9TVEFUVVMiIHZhbHVlPSJTdGF0dXQgZHUgbW9kdWxlIi8+DQoJCTx1aXRleHQgbmFtZT0iUEFTU0VEX1NUUklORyIgdmFsdWU9IlLDqXVzc2kiLz4NCgkJPHVpdGV4dCBuYW1lPSJGQUlMRURfU1RSSU5HIiB2YWx1ZT0iRWNob3XDqSIvPg0KCQk8IS0tcXVpeiBwb2QgYW5kIG1lc3NhZ2UgYm94IHRleHRzLS0+DQoJCTx1aXRleHQgbmFtZT0iUVVJWlBPRF9RVUlaX0FUVEVNUFQiIHZhbHVlPSJUZW50YXRpdmUgZGUgcXVlc3Rpb25uYWlyZSA6Ii8+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DQoNCl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WSURQTEFZSU5HIiB2YWx1ZT0i44OT44OH44Kq5YaN55Sf5Lit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1FVSVoiIHZhbHVlPSLjgq/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5qSc57Si44GZ44KL44OG44Kt44K544O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dWl0ZXh0IG5hbWU9IkNPVVJTRV9TVEFUVVMiIHZhbHVlPSLjg6Ljgrjjg6Xjg7zjg6vjgrnjg4bjg7zjgr/jgrkiLz4NCgkJPHVpdGV4dCBuYW1lPSJQQVNTRURfU1RSSU5HIiB2YWx1ZT0i5ZCI5qC8Ii8+DQoJCTx1aXRleHQgbmFtZT0iRkFJTEVEX1NUUklORyIgdmFsdWU9IuS4jeWQiOagvCIvPg0KCQk8IS0tcXVpeiBwb2QgYW5kIG1lc3NhZ2UgYm94IHRleHRzLS0+DQoJCTx1aXRleHQgbmFtZT0iUVVJWlBPRF9RVUlaX0FUVEVNUFQiIHZhbHVlPSLjgq/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DQoJCTx1aXRleHQgbmFtZT0iUVVJWlBPRF9RVUVTVFlQRV9TVFIiIHZhbHVlPSLjgr/jgqTjg5cgOiAlcyIvPg0KCQk8dWl0ZXh0IG5hbWU9IlFVSVpQT0RfUVVFU1RZUEVfR1JEIiB2YWx1ZT0i6KmV5L6hIi8+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OBhCIvPg0KCQk8dWl0ZXh0IG5hbWU9IldBUk5JTkdNU0dfTk9TVFJJTkciIHZhbHVlPSLjgYTjgYTjgYgiLz4NCgkJPHVpdGV4dCBuYW1lPSJXQVJOSU5HTVNHX1RJVExFU1RSSU5HIiB2YWx1ZT0i44Kv44Kk44K644Gu44OK44OT44Ky44O844K344On44Oz44Gr6Zai44GZ44KL6K2m5ZGKIi8+DQoJCTx1aXRleHQgbmFtZT0iV0FSTklOR01TR19NU0dTVFJJTkciIHZhbHVlPSLjgZPjga7jgq/jgqTjgrrjgavjga/jgIHjgb7jgaDop6PnrZTjgZfjgabjgYTjgarjgYTos6rllY/jgYzjgYLjgorjgb7jgZnjgIINCg0KIOOCr+OCpOOCuuOCkue1guS6huOBmeOCi+OBq+OBr+OAgeOAjOOBr+OBhOOAjeOCkuOCr+ODquODg+OCr+OBl+OBvuOBmeOAguOCr+OCpOOCuuOCkue2muihjOOBmeOCi+OBq+OBr+OAgeOAjOOBhOOBhOOBiOOAjeOCkuOCr+ODquODg+OCr+OBl+OBvuOBmeOAgiIvPg0KCQk8dWl0ZXh0IG5hbWU9IklORk9STUFUSU9OX0gyNjRfRkxBU0hQTEFZRVIiIHZhbHVlPSLjgYrkvb/jgYTjga7jgrPjg7Pjg5Tjg6Xjg7zjgr/jgavnj77lnKjjgqTjg7Pjgrnjg4jjg7zjg6vjgZXjgozjgabjgYTjgosgRmxhc2ggUGxheWVyIOOBruODkOODvOOCuOODp+ODs+OBr+OAgeOBk+OBruODk+ODh+OCquOCkuOCteODneODvOODiOOBl+OBpuOBhOOBvuOBm+OCk+OAguacgOaWsOOBriBGbGFzaCBQbGF5ZXIg44KS44OA44Km44Oz44Ot44O844OJ44GZ44KL44Gr44Gv44CB44OT44OH44Kq6aCY5Z+f44KS44Kv44Oq44OD44Kv44GX44Gm44GP44Gg44GV44GE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DQoJCTx1aXRleHQgbmFtZT0iU0NSVUJCQVJTVEFUVVNfU0xJREVJTkZPIiB2YWx1ZT0i7Iqs65287J2065OcICVuIC8gJXQgfCAiLz4NCgkJPHVpdGV4dCBuYW1lPSJTQ1JVQkJBUlNUQVRVU19TVE9QUEVEIiB2YWx1ZT0i7KSR7KeA65CoIi8+DQoJCTx1aXRleHQgbmFtZT0iU0NSVUJCQVJTVEFUVVNfUExBWUlORyIgdmFsdWU9IuyerOyDnSIvPg0KCQk8dWl0ZXh0IG5hbWU9IlNDUlVCQkFSU1RBVFVTX05PQVVESU8iIHZhbHVlPSLsmKTrlJTsmKQg7JeG7J2MIi8+DQoJCTx1aXRleHQgbmFtZT0iU0NSVUJCQVJTVEFUVVNfVklEUExBWUlORyIgdmFsdWU9Iuu5hOuUlOyYpCDsnqzsg50g7KSRIi8+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DQoJCTwhLS0gc3Vic3RpdHV0aW9uOiAlbSA9PSBtaW51dGVzIHJlbWFpbmluZyAtLT4NCgkJPCEtLSBzdWJzdGl0dXRpb246ICVzID09IHNlY29uZHMgcmVtYWluaW5nIC0tPg0KCQk8dWl0ZXh0IG5hbWU9IkVMQVBTRUQiIHZhbHVlPSIlbeu2hCAlc+y0iCDrgqjsnYwiLz4NCgkJPHVpdGV4dCBuYW1lPSJOT1RGT1VORCIgdmFsdWU9IuyXhuydjCIvPg0KCQk8dWl0ZXh0IG5hbWU9IkFUVEFDSE1FTlRTIiB2YWx1ZT0i7LKo67aAIO2MjOydvCIvPg0KCQk8IS0tIHN1YnN0aXR1dGlvbjogJXAgPT0gY3VycmVudCBzcGVha2VyJ3MgdGl0bGUgLS0+DQoJCTx1aXRleHQgbmFtZT0iQklPV0lOX1RJVExFIiB2YWx1ZT0i6rK966ClIOyGjOqwnDogJXAiLz4NCgkJPHVpdGV4dCBuYW1lPSJCSU9CVE5fVElUTEUiIHZhbHVlPSLqsr3roKUg7IaM6rCcIi8+DQoJCTx1aXRleHQgbmFtZT0iRElWSURFUkJUTl9USVRMRSIgdmFsdWU9InwiLz4NCgkJPHVpdGV4dCBuYW1lPSJDT05UQUNUQlROX1RJVExFIiB2YWx1ZT0i7Jew65297LKYIi8+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dWl0ZXh0IG5hbWU9IkNPVVJTRV9TVEFUVVMiIHZhbHVlPSLrqqjrk4gg7IOB7YOcIi8+DQoJCTx1aXRleHQgbmFtZT0iUEFTU0VEX1NUUklORyIgdmFsdWU9Iu2VqeqyqSIvPg0KCQk8dWl0ZXh0IG5hbWU9IkZBSUxFRF9TVFJJTkciIHZhbHVlPSLrtojtlanqsqk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dWl0ZXh0IG5hbWU9IkNPVVJTRV9TVEFUVVMiIHZhbHVlPSJFc3RhZG8gZGUgbW9kdWxvIi8+DQoJCTx1aXRleHQgbmFtZT0iUEFTU0VEX1NUUklORyIgdmFsdWU9IkFwcm9iYWRvIi8+DQoJCTx1aXRleHQgbmFtZT0iRkFJTEVEX1NUUklORyIgdmFsdWU9IlN1c3BlbnNvIi8+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DQoJCTx1aXRleHQgbmFtZT0iUVVJWlBPRF9RVUVTQVRNUFRfU1RSIiB2YWx1ZT0iSW50ZW50b3M6ICVuIGRlICV0Ii8+DQoJCTx1aXRleHQgbmFtZT0iUVVJWlBPRF9RVUVTVFlQRV9TVFIiIHZhbHVlPSJUaXBvOiAlcyIvPg0KCQk8dWl0ZXh0IG5hbWU9IlFVSVpQT0RfUVVFU1RZUEVfR1JEIiB2YWx1ZT0iQ29uIHB1bnR1YWNpw7NuIi8+DQoJCTx1aXRleHQgbmFtZT0iUVVJWlBPRF9RVUVTVFlQRV9TVlkiIHZhbHVlPSJFbmN1ZXN0YSIvPg0KCQk8dWl0ZXh0IG5hbWU9IlFVSVpQT0RfUVVJWkFUTVBUX0lORiIgdmFsdWU9IkluZmluaXRvIi8+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g0KDQp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6ICVwIi8+DQoJCTwhLS0gc3Vic3RpdHV0aW9uOiAlcCA9PSBwcmVzZW50YXRpb24gdGl0bGUgLS0+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DQoJCTx1aXRleHQgbmFtZT0iU0NSVUJCQVJTVEFUVVNfUExBWUlORyIgdmFsdWU9IlJlcHJvZHV6aW5kbyIvPg0KCQk8dWl0ZXh0IG5hbWU9IlNDUlVCQkFSU1RBVFVTX05PQVVESU8iIHZhbHVlPSJTZW0gw6F1ZGlvIi8+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DQoJCTx1aXRleHQgbmFtZT0iU0NSVUJCQVJTVEFUVVNfUkVWSUVXUVVJWiIgdmFsdWU9IlJldmlzYW5kbyBxdWVzdGlvbsOhcmlvIi8+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DQoJCTx1aXRleHQgbmFtZT0iVEFCX1FVSVoiIHZhbHVlPSJRdWVzdC4iLz4NCgkJPHVpdGV4dCBuYW1lPSJUQUJfT1VUTElORSIgdmFsdWU9IkVzcXVlbWEiLz4NCgkJPHVpdGV4dCBuYW1lPSJUQUJfVEhVTUIiIHZhbHVlPSJNaW5pIi8+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DQoJCTx1aXRleHQgbmFtZT0iQ09VUlNFX1NUQVRVUyIgdmFsdWU9IlN0YXR1cyBkbyBtw7NkdWxvIi8+DQoJCTx1aXRleHQgbmFtZT0iUEFTU0VEX1NUUklORyIgdmFsdWU9IkFwcm92YWRvIi8+DQoJCTx1aXRleHQgbmFtZT0iRkFJTEVEX1NUUklORyIgdmFsdWU9IlJlcHJvdmFkby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g0KDQp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DQoJCTx1aXRleHQgbmFtZT0iUVVJWlBPRF9RVUlaX01BWFNDT1JFIiB2YWx1ZT0iTWF4aW1hYWwgaGFhbGJhcmUgc2NvcmU6Ii8+DQoJCTx1aXRleHQgbmFtZT0iUVVJWlBPRF9RVUVTQVRNUFRfU1RSIiB2YWx1ZT0iUG9naW5nOiAlbiB2YW4gJXQiLz4NCgkJPHVpdGV4dCBuYW1lPSJRVUlaUE9EX1FVRVNUWVBFX1NUUiIgdmFsdWU9IlR5cGU6ICVzIi8+DQoJCTx1aXRleHQgbmFtZT0iUVVJWlBPRF9RVUVTVFlQRV9HUkQiIHZhbHVlPSJUZWx0IHZvb3Igc2NvcmUiLz4NCgkJPHVpdGV4dCBuYW1lPSJRVUlaUE9EX1FVRVNUWVBFX1NWWSIgdmFsdWU9IkVucXXDqnRlIi8+DQoJCTx1aXRleHQgbmFtZT0iUVVJWlBPRF9RVUlaQVRNUFRfSU5GIiB2YWx1ZT0iT25iZXBlcmt0Ii8+DQoJCTx1aXRleHQgbmFtZT0iUVVJWlBPRF9RVUVTQVRNUFRfSU5GIiB2YWx1ZT0iT25iZXBlcmt0Ii8+DQoJCTx1aXRleHQgbmFtZT0iV0FSTklOR01TR19ZRVNTVFJJTkciIHZhbHVlPSJKYSIvPg0KCQk8dWl0ZXh0IG5hbWU9IldBUk5JTkdNU0dfTk9TVFJJTkciIHZhbHVlPSJOZWUiLz4NCgkJPHVpdGV4dCBuYW1lPSJXQVJOSU5HTVNHX1RJVExFU1RSSU5HIiB2YWx1ZT0iV2FhcnNjaHV3aW5nIG1ldCBiZXRyZWtraW5nIHRvdCBxdWl6bmF2aWdhdGllIi8+DQoJCTx1aXRleHQgbmFtZT0iV0FSTklOR01TR19NU0dTVFJJTkciIHZhbHVlPSJVIGhlYnQgbmlldCBhbGxlIHZyYWdlbiBpbiBkZXplIHF1aXogYmVhbnR3b29yZC4NCg0K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aaWpwYW5lZWwgYWFuIGRlZWxuZW1lcnMgd2VlcmdldmVuIi8+DQoJCTx1aXRleHQgbmFtZT0iTVVURSIgdmFsdWU9IkRlbXBlbiIvPg0KCQk8dWl0ZXh0IG5hbWU9IkRPQ1dSQVBfVElUTEUiIHZhbHVlPSJQcmVzZW50ZXItYmVzdGFuZHNiaWpsYWdlIi8+DQoJCTx1aXRleHQgbmFtZT0iRE9DV1JBUF9NU0ciIHZhbHVlPSJPcHNsYWFuIGluIERlemUgY29tcHV0ZXIiLz4NCgkJPHVpdGV4dCBuYW1lPSJET0NXUkFQX1BST01QVCIgdmFsdWU9IktsaWsgb20gdGUgZG93bmxvYWRlbiIvPg0KCTwvbGFuZ3VhZ2U+DQoJPGxhbmd1YWdlIGlkPSJjbiI+DQoJCTwhLS0gZm9ybWF0IGZvciB1aWZvbnQgdmFsdWUgaXMgImZvbnQsc2l6ZSxpc2JvbGQsaXNpdGFsaWMsaXNzaGFkb3dlZCIgLS0+DQoJCTx1aWZvbnQgbmFtZT0iRk9OVF9RVUlaWklORyIgdmFsdWU9IuWui+S9ky0xODAzMCwxMCxmYWxzZSxmYWxzZSxmYWxzZSIvPg0KCQk8dWlmb250IG5hbWU9IkZPTlRfU0NSVUJTVEFUVVMiIHZhbHVlPSLlrovkvZMtMTgwMzAsMTAsdHJ1ZSxmYWxzZSx0cnVlIi8+DQoJCTx1aWZvbnQgbmFtZT0iRk9OVF9TQ1JVQlRJTUUiIHZhbHVlPSLlrovkvZMtMTgwMzAsMTAsZmFsc2UsZmFsc2UsdHJ1ZSIvPg0KCQk8dWlmb250IG5hbWU9IkZPTlRfRUxBUFNFRFRJTUUiIHZhbHVlPSLlrovkvZMtMTgwMzAsMTAsdHJ1ZSxmYWxzZSx0cnVlIi8+DQoJCTx1aWZvbnQgbmFtZT0iRk9OVF9VVElMU01FTlUiIHZhbHVlPSLlrovkvZMtMTgwMzAsMTAsdHJ1ZSxmYWxzZSxmYWxzZSIvPg0KCQk8dWlmb250IG5hbWU9IkZPTlRfVEFCUyIgdmFsdWU9IuWui+S9ky0xODAzMCwxNCx0cnVlLGZhbHNlLHRydWUiLz4NCgkJPHVpZm9udCBuYW1lPSJGT05UX1BSRVNFTlRBVElPTk5BTUUiIHZhbHVlPSLlrovkvZMtMTgwMzAsMTQsZmFsc2UsZmFsc2UsdHJ1ZSIvPg0KCQk8dWlmb250IG5hbWU9IkZPTlRfUFJFU0VOVEVSTkFNRSIgdmFsdWU9IuWui+S9ky0xODAzMCwxNCx0cnVlLGZhbHNlLHRydWUiLz4NCgkJPHVpZm9udCBuYW1lPSJGT05UX1BSRVNFTlRFUlRJVExFIiB2YWx1ZT0i5a6L5L2TLTE4MDMwLDEzLGZhbHNlLGZhbHNlLHRydWUiLz4NCgkJPHVpZm9udCBuYW1lPSJGT05UX0JJT0JUTiIgdmFsdWU9IuWui+S9ky0xODAzMCwxMCxmYWxzZSxmYWxzZSx0cnVlIi8+DQoJCTx1aWZvbnQgbmFtZT0iRk9OVF9OT1RFUyIgdmFsdWU9IuWui+S9ky0xODAzMCwxMixmYWxzZSxmYWxzZSxmYWxzZSIvPg0KCQk8dWlmb250IG5hbWU9IkZPTlRfT1VUTElORSIgdmFsdWU9IuWui+S9ky0xODAzMCwxMixmYWxzZSxmYWxzZSx0cnVlIi8+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DQoJCTx1aWZvbnQgbmFtZT0iRk9OVF9MSVNUSEVBRElORyIgdmFsdWU9IuWui+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S9ky0xODAzMCwxMix0cnVlLGZhbHNlLHRydWUiLz4NCgkJPHVpZm9udCBuYW1lPSJGT05UX01TR0JPWF9NU0ciIHZhbHVlPSLlrovkvZMtMTgwMzAsMTIsZmFsc2UsZmFsc2UsdHJ1ZSIvPg0KCQk8dWlmb250IG5hbWU9IkZPTlRfTVNHQk9YX09QVElPTlMiIHZhbHVlPSLlrovkvZMtMTgwMzAsMTAsdHJ1ZSxmYWxzZSx0cnVlIi8+DQoJCTx1aWZvbnQgbmFtZT0iRk9OVF9RVUlaUE9EX1FVSVpfVElUTEUiIHZhbHVlPSLlrovkvZMtMTgwMzAsMTIsdHJ1ZSxmYWxzZSx0cnVlIi8+DQoJCTx1aWZvbnQgbmFtZT0iRk9OVF9RVUlaUE9EX1FVSVpfQVRURU1QVCIgdmFsdWU9IuWui+S9ky0xODAzMCwxMCxmYWxzZSxmYWxzZSx0cnVlIi8+DQoJCTx1aWZvbnQgbmFtZT0iRk9OVF9RVUlaUE9EX1FVSVpfQVRURU1QVF9WQUxVRSIgdmFsdWU9IuWui+S9ky0xODAzMCwxMCx0cnVlLGZhbHNlLHRydWUiLz4NCgkJPHVpZm9udCBuYW1lPSJGT05UX1FVSVpQT0RfUVVFU1RJT05fU0NPUkUiIHZhbHVlPSLlrovkvZMtMTgwMzAsMTAsZmFsc2UsZmFsc2UsdHJ1ZSIvPg0KCQk8dWlmb250IG5hbWU9IkZPTlRfUVVJWlBPRF9RVUVTVElPTl9TQ09SRV9WQUxVRSIgdmFsdWU9IuWui+S9ky0xODAzMCwxMCx0cnVlLGZhbHNlLHRydWUiLz4NCgkJPHVpZm9udCBuYW1lPSJGT05UX1FVSVpQT0RfUVVFU1RJT05fQVRURU1QVCIgdmFsdWU9IuWui+S9ky0xODAzMCwxMCxmYWxzZSxmYWxzZSx0cnVlIi8+DQoJCTx1aWZvbnQgbmFtZT0iRk9OVF9RVUlaUE9EX1FVRVNUSU9OX0FUVEVNUFRfVkFMVUUiIHZhbHVlPSLlrovkvZMtMTgwMzAsMTAsdHJ1ZSxmYWxzZSx0cnVlIi8+DQoJCTx1aWZvbnQgbmFtZT0iRk9OVF9RVUlaUE9EX1FVRVNUSU9OX1RBRyIgdmFsdWU9IuWui+S9ky0xODAzMCwxMix0cnVlLGZhbHNlLHRydWUiLz4NCgkJPHVpZm9udCBuYW1lPSJGT05UX1FVSVpQT0RfUVVJWl9RVUVTVElPTl9DT1VOVCIgdmFsdWU9IuWui+S9ky0xODAzMCwxMCxmYWxzZSxmYWxzZSx0cnVlIi8+DQoJCTx1aWZvbnQgbmFtZT0iRk9OVF9RVUlaUE9EX1FVSVpfUVVFU1RJT05fQ09VTlRfVkFMVUUiIHZhbHVlPSLlrovkvZMtMTgwMzAsMTAsdHJ1ZSxmYWxzZSx0cnVlIi8+DQoJCTx1aWZvbnQgbmFtZT0iRk9OVF9RVUlaUE9EX1FVSVpfUVVFU1RJT05fQVRURU1QVEVEIiB2YWx1ZT0i5a6L5L2TLTE4MDMwLDEwLGZhbHNlLGZhbHNlLHRydWUiLz4NCgkJPHVpZm9udCBuYW1lPSJGT05UX1FVSVpQT0RfUVVJWl9RVUVTVElPTl9BVFRFTVBURURfVkFMVUUiIHZhbHVlPSLlrovkvZMtMTgwMzAsMTAsdHJ1ZSxmYWxzZSx0cnVlIi8+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S9ky0xODAzMCwxMCx0cnVlLGZhbHNlLHRydWUiLz4NCgkJPHVpZm9udCBuYW1lPSJGT05UX1FVSVpQT0RfUVVJWl9NQVhTQ09SRSIgdmFsdWU9IuWui+S9ky0xODAzMCwxMCxmYWxzZSxmYWxzZSx0cnVlIi8+DQoJCTx1aWZvbnQgbmFtZT0iRk9OVF9RVUlaUE9EX1FVSVpfTUFYU0NPUkVfVkFMVUUiIHZhbHVlPSLlrovkvZMtMTgwMzAsMTAsdHJ1ZSxmYWxzZSx0cnVlIi8+DQoJCTx1aWZvbnQgbmFtZT0iRk9OVF9RVUlaUE9EX1FVSVpfUEFTU1NDT1JFIiB2YWx1ZT0i5a6L5L2TLTE4MDMwLDEwLGZhbHNlLGZhbHNlLHRydWUiLz4NCgkJPHVpZm9udCBuYW1lPSJGT05UX1FVSVpQT0RfUVVJWl9QQVNTU0NPUkVfVkFMVUUiIHZhbHVlPSLlrovkvZMtMTgwMzAsMTAsdHJ1ZSxmYWxzZSx0cnVlIi8+DQoJCTwhLS0gdWl0ZXh0IC0tPg0KCQk8IS0tIHN1YnN0aXR1dGlvbjogJW4gPT0gc2xpZGUgbnVtYmVyIC0tPg0KCQk8dWl0ZXh0IG5hbWU9IlVOTkFNRURTTElERVRJVExFIiB2YWx1ZT0i5bm754Gv54mHICVuIi8+DQoJCTwhLS0gc3Vic3RpdHV0aW9uOiAlbiA9PSBzbGlkZSBudW1iZXIgLS0+DQoJCTwhLS0gc3Vic3RpdHV0aW9uOiAldCA9PSB0b3RhbCBzbGlkZSBjb3VudCAtLT4NCgkJPHVpdGV4dCBuYW1lPSJTQ1JVQkJBUlNUQVRVU19TTElERUlORk8iIHZhbHVlPSLlubvnga/niYcgJW4gLyAldCB8ICIvPg0KCQk8dWl0ZXh0IG5hbWU9IlNDUlVCQkFSU1RBVFVTX1NUT1BQRUQiIHZhbHVlPSLlt7LlgZzmraIiLz4NCgkJPHVpdGV4dCBuYW1lPSJTQ1JVQkJBUlNUQVRVU19QTEFZSU5HIiB2YWx1ZT0i5q2j5Zyo5pKt5pS+Ii8+DQoJCTx1aXRleHQgbmFtZT0iU0NSVUJCQVJTVEFUVVNfTk9BVURJTyIgdmFsdWU9IuaXoOmfs+mikSIvPg0KCQk8dWl0ZXh0IG5hbWU9IlNDUlVCQkFSU1RBVFVTX1ZJRFBMQVlJTkciIHZhbHVlPSLop4bpopHmkq3mlL4iLz4NCgkJPHVpdGV4dCBuYW1lPSJTQ1JVQkJBUlNUQVRVU19MT0FESU5HIiB2YWx1ZT0i5q2j5Zyo6L295YWlIi8+DQoJCTx1aXRleHQgbmFtZT0iU0NSVUJCQVJTVEFUVVNfQlVGRkVSSU5HIiB2YWx1ZT0i5q2j5Zyo6L+b6KGM57yT5Yay5aSE55CGIi8+DQoJCTx1aXRleHQgbmFtZT0iU0NSVUJCQVJTVEFUVVNfUVVFU1RJT04iIHZhbHVlPSLlm57nrZTpl67popgiLz4NCgkJPHVpdGV4dCBuYW1lPSJTQ1JVQkJBUlNUQVRVU19SRVZJRVdRVUlaIiB2YWx1ZT0i5q2j5Zyo5a6h6ZiF5rWL6aqMIi8+DQoJCTwhLS0gc3Vic3RpdHV0aW9uOiAlbSA9PSBtaW51dGVzIHJlbWFpbmluZyAtLT4NCgkJPCEtLSBzdWJzdGl0dXRpb246ICVzID09IHNlY29uZHMgcmVtYWluaW5nIC0tPg0KCQk8dWl0ZXh0IG5hbWU9IkVMQVBTRUQiIHZhbHVlPSLliankvZkgJW0g5YiG6ZKfICVzIOenkiIvPg0KCQk8dWl0ZXh0IG5hbWU9Ik5PVEZPVU5EIiB2YWx1ZT0i5pyq5om+5Yiw5Lu75L2V5YaF5a65Ii8+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mqjCIvPg0KCQk8dWl0ZXh0IG5hbWU9IlRBQl9PVVRMSU5FIiB2YWx1ZT0i5aSn57qyIi8+DQoJCTx1aXRleHQgbmFtZT0iVEFCX1RIVU1CIiB2YWx1ZT0i57yp55Wl5Zu+Ii8+DQoJCTx1aXRleHQgbmFtZT0iVEFCX05PVEVTIiB2YWx1ZT0i5aSH5rOoIi8+DQoJCTx1aXRleHQgbmFtZT0iVEFCX1NFQVJDSCIgdmFsdWU9IuaQnOe0oiIvPg0KCQk8dWl0ZXh0IG5hbWU9IlNMSURFX0hFQURJTkciIHZhbHVlPSLlubvnga/niYfmoIfpopgiLz4NCgkJPHVpdGV4dCBuYW1lPSJEVVJBVElPTl9IRUFESU5HIiB2YWx1ZT0i5oyB57ut5pe26Ze0Ii8+DQoJCTx1aXRleHQgbmFtZT0iU0VBUkNIX0hFQURJTkciIHZhbHVlPSLmkJzntKLmlofmnKw6Ii8+DQoJCTx1aXRleHQgbmFtZT0iVEhVTUJfSEVBRElORyIgdmFsdWU9IuW5u+eBr+eJhyIvPg0KCQk8dWl0ZXh0IG5hbWU9IlRIVU1CX0lORk8iIHZhbHVlPSLlubvnga/niYfmoIfpopgv5oyB57ut5pe26Ze0Ii8+DQoJCTx1aXRleHQgbmFtZT0iQVRUQUNITkFNRV9IRUFESU5HIiB2YWx1ZT0i5paH5Lu25ZCNIi8+DQoJCTx1aXRleHQgbmFtZT0iQVRUQUNIU0laRV9IRUFESU5HIiB2YWx1ZT0i5aSn5bCPIi8+DQoJCTx1aXRleHQgbmFtZT0iU0xJREVfTk9URVMiIHZhbHVlPSLlubvnga/niYflpIfms6g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DQoNCu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DQoNCk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0J/QvtC/0YvRgtC60LAg0L/RgNC+0LnRgtC4INC+0L/RgNC+0YE6Ii8+DQoJCTx1aXRleHQgbmFtZT0iUVVJWlBPRF9RVUlaX0FUVEVNUFRfVkFMVUUiIHZhbHVlPSIlbiDQuNC3ICV0Ii8+DQoJCTx1aXRleHQgbmFtZT0iUVVJWlBPRF9RVUlaX1NDT1JFIiB2YWx1ZT0i0J3QsNCx0YDQsNC90L4g0LHQsNC70LvQvtCyOiIvPg0KCQk8dWl0ZXh0IG5hbWU9IlFVSVpQT0RfUVVJWl9QQVNTU0NPUkUiIHZhbHVlPSLQn9GA0L7RhdC+0LTQvdC+0Lkg0YDQtdC30YPQu9GM0YLQsNGCOiIvPg0KCQk8dWl0ZXh0IG5hbWU9IlFVSVpQT0RfUVVJWl9NQVhTQ09SRSIgdmFsdWU9ItCc0LDQutGB0LjQvNCw0LvRjNC90YvQuSDRgNC10LfRg9C70YzRgtCw0YI6Ii8+DQoJCTx1aXRleHQgbmFtZT0iUVVJWlBPRF9RVUVTQVRNUFRfU1RSIiB2YWx1ZT0i0J/QvtC/0YvRgtC60LA6ICVuINC40LcgJXQiLz4NCgkJPHVpdGV4dCBuYW1lPSJRVUlaUE9EX1FVRVNUWVBFX1NUUiIgdmFsdWU9ItCi0LjQvzogJXMiLz4NCgkJPHVpdGV4dCBuYW1lPSJRVUlaUE9EX1FVRVNUWVBFX0dSRCIgdmFsdWU9ItChINC+0YbQtdC90LrQvtC5Ii8+DQoJCTx1aXRleHQgbmFtZT0iUVVJWlBPRF9RVUVTVFlQRV9TVlkiIHZhbHVlPSLQntCx0LfQvtGAIi8+DQoJCTx1aXRleHQgbmFtZT0iUVVJWlBPRF9RVUlaQVRNUFRfSU5GIiB2YWx1ZT0i0JHQvtC70YzRiNC+0LUg0YfQuNGB0LvQviIvPg0KCQk8dWl0ZXh0IG5hbWU9IlFVSVpQT0RfUVVFU0FUTVBUX0lORiIgdmFsdWU9ItCR0L7Qu9GM0YjQvtC1INGH0LjRgdC70L4iLz4NCgkJPHVpdGV4dCBuYW1lPSJXQVJOSU5HTVNHX1lFU1NUUklORyIgdmFsdWU9ItCU0LAiLz4NCgkJPHVpdGV4dCBuYW1lPSJXQVJOSU5HTVNHX05PU1RSSU5HIiB2YWx1ZT0i0J3QtdGCIi8+DQoJCTx1aXRleHQgbmFtZT0iV0FSTklOR01TR19USVRMRVNUUklORyIgdmFsdWU9ItCf0YDQtdC00YPQv9GA0LXQttC00LXQvdC40LUg0L4g0L3QsNCy0LjQs9Cw0YbQuNC4INCyINC+0L/RgNC+0YHQtSIvPg0KCQk8dWl0ZXh0IG5hbWU9IldBUk5JTkdNU0dfTVNHU1RSSU5HIiB2YWx1ZT0i0JIg0L7Qv9GA0L7RgdC1INC+0YHRgtCw0LvQuNGB0Ywg0L3QtdC+0YLQstC10YfQtdC90L3Ri9C1INCy0L7Qv9GA0L7RgdGLLtCd0LDQttCw0YLQuNC1INC60L3QvtC/0LrQuCAmcXVvdDvQlNCwJnF1b3Q7INC/0YDQuNCy0LXQtNC10YIg0Log0LfQsNC60YDRi9GC0LjRjiDQvtC/0YDQvtGB0LAuINCd0LDQttCw0YLQuNC1INC60L3QvtC/0LrQuCAmcXVvdDvQndC10YImcXVvdDsg0L/RgNC+0LTQvtC70LbQuNGCINC+0L/RgNC+0YEuIi8+DQoJCTx1aXRleHQgbmFtZT0iSU5GT1JNQVRJT05fSDI2NF9GTEFTSFBMQVlFUiIgdmFsdWU9ItCi0LXQutGD0YnQsNGPINCy0LXRgNGB0LjRjyDQv9GA0L7QuNCz0YDRi9Cy0LDRgtC10LvRjyBGbGFzaCBQbGF5ZXIsINGD0YHRgtCw0L3QvtCy0LvQtdC90L3QsNGPINC90LAg0Y3RgtC+0Lwg0LrQvtC80L/RjNGO0YLQtdGA0LUsINC90LUg0L/QvtC00LTQtdGA0LbQuNCy0LDQtdGCINGN0YLQviDQstC40LTQtdC+LiDQqdC10LvQutC90LjRgtC1INCyINC+0LHQu9Cw0YHRgtC4INCy0LjQtNC10L4sINGH0YLQvtCx0Ysg0LfQsNCz0YDRg9C30LjRgtGMINC/0L7RgdC70LXQtNC90Y7RjiDQstC10YDRgdC40Y4g0L/RgNC+0LjQs9GA0YvQstCw0YLQtdC70Y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Qn9C+0LrQsNC30YvQstCw0YLRjCDQstGA0LXQt9C60YMg0YPRh9Cw0YHRgtC90LjQutCw0LwiLz4NCgkJPHVpdGV4dCBuYW1lPSJNVVRFIiB2YWx1ZT0i0J7RgtC60LvRjtGH0LjRgtGMINC30LLRg9C6Ii8+DQoJCTx1aXRleHQgbmFtZT0iRE9DV1JBUF9USVRMRSIgdmFsdWU9ItCS0LvQvtC20LXQvdC40LUg0LIg0YTQsNC50LsgQWRvYmUgUHJlc2VudGVyIi8+DQoJCTx1aXRleHQgbmFtZT0iRE9DV1JBUF9NU0ciIHZhbHVlPSLQodC+0YXRgNCw0L3QuNGC0Ywg0LIg0L/QsNC/0LrRgyAmcXVvdDvQnNC+0Lkg0LrQvtC80L/RjNGO0YLQtdGAJnF1b3Q7Ii8+DQoJCTx1aXRleHQgbmFtZT0iRE9DV1JBUF9QUk9NUFQiIHZhbHVlPSLQqdC10LvQutC90YPRgtGMINC00LvRjyDQt9Cw0LPRgNGD0LfQutC4Ii8+DQoJPC9sYW5ndWFnZT4NCjwvY29uZmlndXJhdGlvbj4NCiAg"/>
  <p:tag name="MMPROD_UIDATA" val="&lt;database version=&quot;10.0&quot;&gt;&lt;object type=&quot;1&quot; unique_id=&quot;10001&quot;&gt;&lt;property id=&quot;20141&quot; value=&quot;cycle3_SeT&quot;/&gt;&lt;object type=&quot;2&quot; unique_id=&quot;10002&quot;&gt;&lt;object type=&quot;3&quot; unique_id=&quot;10324&quot;&gt;&lt;property id=&quot;20148&quot; value=&quot;5&quot;/&gt;&lt;property id=&quot;20300&quot; value=&quot;Diapositive 1&quot;/&gt;&lt;property id=&quot;20307&quot; value=&quot;267&quot;/&gt;&lt;property id=&quot;20309&quot; value=&quot;-1&quot;/&gt;&lt;/object&gt;&lt;object type=&quot;3&quot; unique_id=&quot;11941&quot;&gt;&lt;property id=&quot;20148&quot; value=&quot;5&quot;/&gt;&lt;property id=&quot;20300&quot; value=&quot;Diapositive 2&quot;/&gt;&lt;property id=&quot;20307&quot; value=&quot;271&quot;/&gt;&lt;property id=&quot;20309&quot; value=&quot;-1&quot;/&gt;&lt;/object&gt;&lt;object type=&quot;3&quot; unique_id=&quot;12918&quot;&gt;&lt;property id=&quot;20148&quot; value=&quot;5&quot;/&gt;&lt;property id=&quot;20300&quot; value=&quot;Diapositive 7&quot;/&gt;&lt;property id=&quot;20307&quot; value=&quot;275&quot;/&gt;&lt;property id=&quot;20309&quot; value=&quot;-1&quot;/&gt;&lt;/object&gt;&lt;object type=&quot;3&quot; unique_id=&quot;14124&quot;&gt;&lt;property id=&quot;20148&quot; value=&quot;5&quot;/&gt;&lt;property id=&quot;20300&quot; value=&quot;Diapositive 12&quot;/&gt;&lt;property id=&quot;20307&quot; value=&quot;283&quot;/&gt;&lt;/object&gt;&lt;object type=&quot;3&quot; unique_id=&quot;14177&quot;&gt;&lt;property id=&quot;20148&quot; value=&quot;5&quot;/&gt;&lt;property id=&quot;20300&quot; value=&quot;Diapositive 17&quot;/&gt;&lt;property id=&quot;20307&quot; value=&quot;284&quot;/&gt;&lt;/object&gt;&lt;object type=&quot;3&quot; unique_id=&quot;14331&quot;&gt;&lt;property id=&quot;20148&quot; value=&quot;5&quot;/&gt;&lt;property id=&quot;20300&quot; value=&quot;Diapositive 23&quot;/&gt;&lt;property id=&quot;20307&quot; value=&quot;285&quot;/&gt;&lt;/object&gt;&lt;object type=&quot;3&quot; unique_id=&quot;14386&quot;&gt;&lt;property id=&quot;20148&quot; value=&quot;5&quot;/&gt;&lt;property id=&quot;20300&quot; value=&quot;Diapositive 4&quot;/&gt;&lt;property id=&quot;20307&quot; value=&quot;286&quot;/&gt;&lt;/object&gt;&lt;object type=&quot;3&quot; unique_id=&quot;14588&quot;&gt;&lt;property id=&quot;20148&quot; value=&quot;5&quot;/&gt;&lt;property id=&quot;20300&quot; value=&quot;Diapositive 6&quot;/&gt;&lt;property id=&quot;20307&quot; value=&quot;287&quot;/&gt;&lt;/object&gt;&lt;object type=&quot;3&quot; unique_id=&quot;14589&quot;&gt;&lt;property id=&quot;20148&quot; value=&quot;5&quot;/&gt;&lt;property id=&quot;20300&quot; value=&quot;Diapositive 8&quot;/&gt;&lt;property id=&quot;20307&quot; value=&quot;288&quot;/&gt;&lt;/object&gt;&lt;object type=&quot;3&quot; unique_id=&quot;14590&quot;&gt;&lt;property id=&quot;20148&quot; value=&quot;5&quot;/&gt;&lt;property id=&quot;20300&quot; value=&quot;Diapositive 9&quot;/&gt;&lt;property id=&quot;20307&quot; value=&quot;290&quot;/&gt;&lt;/object&gt;&lt;object type=&quot;3&quot; unique_id=&quot;14591&quot;&gt;&lt;property id=&quot;20148&quot; value=&quot;5&quot;/&gt;&lt;property id=&quot;20300&quot; value=&quot;Diapositive 10&quot;/&gt;&lt;property id=&quot;20307&quot; value=&quot;291&quot;/&gt;&lt;/object&gt;&lt;object type=&quot;3&quot; unique_id=&quot;14592&quot;&gt;&lt;property id=&quot;20148&quot; value=&quot;5&quot;/&gt;&lt;property id=&quot;20300&quot; value=&quot;Diapositive 11&quot;/&gt;&lt;property id=&quot;20307&quot; value=&quot;289&quot;/&gt;&lt;/object&gt;&lt;object type=&quot;3&quot; unique_id=&quot;14896&quot;&gt;&lt;property id=&quot;20148&quot; value=&quot;5&quot;/&gt;&lt;property id=&quot;20300&quot; value=&quot;Diapositive 13&quot;/&gt;&lt;property id=&quot;20307&quot; value=&quot;292&quot;/&gt;&lt;/object&gt;&lt;object type=&quot;3&quot; unique_id=&quot;14897&quot;&gt;&lt;property id=&quot;20148&quot; value=&quot;5&quot;/&gt;&lt;property id=&quot;20300&quot; value=&quot;Diapositive 14&quot;/&gt;&lt;property id=&quot;20307&quot; value=&quot;293&quot;/&gt;&lt;/object&gt;&lt;object type=&quot;3&quot; unique_id=&quot;14898&quot;&gt;&lt;property id=&quot;20148&quot; value=&quot;5&quot;/&gt;&lt;property id=&quot;20300&quot; value=&quot;Diapositive 15&quot;/&gt;&lt;property id=&quot;20307&quot; value=&quot;294&quot;/&gt;&lt;/object&gt;&lt;object type=&quot;3&quot; unique_id=&quot;14899&quot;&gt;&lt;property id=&quot;20148&quot; value=&quot;5&quot;/&gt;&lt;property id=&quot;20300&quot; value=&quot;Diapositive 16&quot;/&gt;&lt;property id=&quot;20307&quot; value=&quot;295&quot;/&gt;&lt;/object&gt;&lt;object type=&quot;3&quot; unique_id=&quot;14900&quot;&gt;&lt;property id=&quot;20148&quot; value=&quot;5&quot;/&gt;&lt;property id=&quot;20300&quot; value=&quot;Diapositive 18&quot;/&gt;&lt;property id=&quot;20307&quot; value=&quot;296&quot;/&gt;&lt;/object&gt;&lt;object type=&quot;3&quot; unique_id=&quot;14901&quot;&gt;&lt;property id=&quot;20148&quot; value=&quot;5&quot;/&gt;&lt;property id=&quot;20300&quot; value=&quot;Diapositive 19&quot;/&gt;&lt;property id=&quot;20307&quot; value=&quot;297&quot;/&gt;&lt;/object&gt;&lt;object type=&quot;3&quot; unique_id=&quot;14902&quot;&gt;&lt;property id=&quot;20148&quot; value=&quot;5&quot;/&gt;&lt;property id=&quot;20300&quot; value=&quot;Diapositive 20&quot;/&gt;&lt;property id=&quot;20307&quot; value=&quot;298&quot;/&gt;&lt;/object&gt;&lt;object type=&quot;3&quot; unique_id=&quot;14903&quot;&gt;&lt;property id=&quot;20148&quot; value=&quot;5&quot;/&gt;&lt;property id=&quot;20300&quot; value=&quot;Diapositive 21&quot;/&gt;&lt;property id=&quot;20307&quot; value=&quot;299&quot;/&gt;&lt;/object&gt;&lt;object type=&quot;3&quot; unique_id=&quot;14904&quot;&gt;&lt;property id=&quot;20148&quot; value=&quot;5&quot;/&gt;&lt;property id=&quot;20300&quot; value=&quot;Diapositive 22&quot;/&gt;&lt;property id=&quot;20307&quot; value=&quot;300&quot;/&gt;&lt;/object&gt;&lt;object type=&quot;3&quot; unique_id=&quot;14905&quot;&gt;&lt;property id=&quot;20148&quot; value=&quot;5&quot;/&gt;&lt;property id=&quot;20300&quot; value=&quot;Diapositive 24&quot;/&gt;&lt;property id=&quot;20307&quot; value=&quot;301&quot;/&gt;&lt;/object&gt;&lt;object type=&quot;3&quot; unique_id=&quot;14906&quot;&gt;&lt;property id=&quot;20148&quot; value=&quot;5&quot;/&gt;&lt;property id=&quot;20300&quot; value=&quot;Diapositive 25&quot;/&gt;&lt;property id=&quot;20307&quot; value=&quot;302&quot;/&gt;&lt;/object&gt;&lt;object type=&quot;3&quot; unique_id=&quot;15284&quot;&gt;&lt;property id=&quot;20148&quot; value=&quot;5&quot;/&gt;&lt;property id=&quot;20300&quot; value=&quot;Diapositive 3&quot;/&gt;&lt;property id=&quot;20307&quot; value=&quot;304&quot;/&gt;&lt;/object&gt;&lt;object type=&quot;3&quot; unique_id=&quot;15285&quot;&gt;&lt;property id=&quot;20148&quot; value=&quot;5&quot;/&gt;&lt;property id=&quot;20300&quot; value=&quot;Diapositive 5&quot;/&gt;&lt;property id=&quot;20307&quot; value=&quot;305&quot;/&gt;&lt;/object&gt;&lt;/object&gt;&lt;object type=&quot;8&quot; unique_id=&quot;10016&quot;&gt;&lt;/object&gt;&lt;object type=&quot;4&quot; unique_id=&quot;13231&quot;&gt;&lt;/object&gt;&lt;object type=&quot;10&quot; unique_id=&quot;13232&quot;&gt;&lt;object type=&quot;11&quot; unique_id=&quot;13233&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10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102.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10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10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5&quot;/&gt;&lt;lineCharCount val=&quot;1&quot;/&gt;&lt;lineCharCount val=&quot;2&quot;/&gt;&lt;lineCharCount val=&quot;1&quot;/&gt;&lt;lineCharCount val=&quot;1&quot;/&gt;&lt;/TableIndex&gt;&lt;/ShapeTextInfo&gt;"/>
  <p:tag name="HTML_SHAPEINFO" val="&lt;ThreeDShapeInfo&gt;&lt;uuid val=&quot;&quot;/&gt;&lt;isInvalidForFieldText val=&quot;0&quot;/&gt;&lt;Image&gt;&lt;filename val=&quot;C:\Users\elias\AppData\Local\Temp\~Ca21AB\data\asimages\{5678F17E-0BDD-4961-9384-421AF1674FF3}_1.png&quot;/&gt;&lt;left val=&quot;89&quot;/&gt;&lt;top val=&quot;78&quot;/&gt;&lt;width val=&quot;742&quot;/&gt;&lt;height val=&quot;141&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1&quot;/&gt;&lt;lineCharCount val=&quot;18&quot;/&gt;&lt;/TableIndex&gt;&lt;/ShapeTextInfo&gt;"/>
  <p:tag name="PRESENTER_SHAPEINFO" val="&lt;ThreeDShapeInfo&gt;&lt;uuid val=&quot;{706879BA-2A54-492C-BFE3-4F72A86420B5}&quot;/&gt;&lt;isInvalidForFieldText val=&quot;0&quot;/&gt;&lt;Image&gt;&lt;filename val=&quot;C:\Users\elias\AppData\Local\Temp\~Ca21AB\data\asimages\{706879BA-2A54-492C-BFE3-4F72A86420B5}_4.png&quot;/&gt;&lt;left val=&quot;684&quot;/&gt;&lt;top val=&quot;196&quot;/&gt;&lt;width val=&quot;167&quot;/&gt;&lt;height val=&quot;191&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16&quot;/&gt;&lt;lineCharCount val=&quot;10&quot;/&gt;&lt;lineCharCount val=&quot;10&quot;/&gt;&lt;lineCharCount val=&quot;15&quot;/&gt;&lt;lineCharCount val=&quot;14&quot;/&gt;&lt;lineCharCount val=&quot;13&quot;/&gt;&lt;lineCharCount val=&quot;13&quot;/&gt;&lt;/TableIndex&gt;&lt;/ShapeTextInfo&gt;"/>
  <p:tag name="PRESENTER_SHAPEINFO" val="&lt;ThreeDShapeInfo&gt;&lt;uuid val=&quot;{3CA5ABAF-1EB4-4A53-8D11-DE1ED45770D7}&quot;/&gt;&lt;isInvalidForFieldText val=&quot;0&quot;/&gt;&lt;Image&gt;&lt;filename val=&quot;C:\Users\elias\AppData\Local\Temp\~Ca21AB\data\asimages\{3CA5ABAF-1EB4-4A53-8D11-DE1ED45770D7}_4.png&quot;/&gt;&lt;left val=&quot;108&quot;/&gt;&lt;top val=&quot;196&quot;/&gt;&lt;width val=&quot;160&quot;/&gt;&lt;height val=&quot;192&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1&quot;/&gt;&lt;lineCharCount val=&quot;18&quot;/&gt;&lt;/TableIndex&gt;&lt;/ShapeTextInfo&gt;"/>
  <p:tag name="PRESENTER_SHAPEINFO" val="&lt;ThreeDShapeInfo&gt;&lt;uuid val=&quot;{706879BA-2A54-492C-BFE3-4F72A86420B5}&quot;/&gt;&lt;isInvalidForFieldText val=&quot;0&quot;/&gt;&lt;Image&gt;&lt;filename val=&quot;C:\Users\elias\AppData\Local\Temp\~Ca21AB\data\asimages\{706879BA-2A54-492C-BFE3-4F72A86420B5}_4.png&quot;/&gt;&lt;left val=&quot;684&quot;/&gt;&lt;top val=&quot;196&quot;/&gt;&lt;width val=&quot;167&quot;/&gt;&lt;height val=&quot;191&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16&quot;/&gt;&lt;lineCharCount val=&quot;10&quot;/&gt;&lt;lineCharCount val=&quot;10&quot;/&gt;&lt;lineCharCount val=&quot;15&quot;/&gt;&lt;lineCharCount val=&quot;14&quot;/&gt;&lt;lineCharCount val=&quot;13&quot;/&gt;&lt;lineCharCount val=&quot;13&quot;/&gt;&lt;/TableIndex&gt;&lt;/ShapeTextInfo&gt;"/>
  <p:tag name="PRESENTER_SHAPEINFO" val="&lt;ThreeDShapeInfo&gt;&lt;uuid val=&quot;{3CA5ABAF-1EB4-4A53-8D11-DE1ED45770D7}&quot;/&gt;&lt;isInvalidForFieldText val=&quot;0&quot;/&gt;&lt;Image&gt;&lt;filename val=&quot;C:\Users\elias\AppData\Local\Temp\~Ca21AB\data\asimages\{3CA5ABAF-1EB4-4A53-8D11-DE1ED45770D7}_4.png&quot;/&gt;&lt;left val=&quot;108&quot;/&gt;&lt;top val=&quot;196&quot;/&gt;&lt;width val=&quot;160&quot;/&gt;&lt;height val=&quot;192&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16&quot;/&gt;&lt;lineCharCount val=&quot;10&quot;/&gt;&lt;lineCharCount val=&quot;10&quot;/&gt;&lt;lineCharCount val=&quot;15&quot;/&gt;&lt;lineCharCount val=&quot;14&quot;/&gt;&lt;lineCharCount val=&quot;13&quot;/&gt;&lt;lineCharCount val=&quot;13&quot;/&gt;&lt;/TableIndex&gt;&lt;/ShapeTextInfo&gt;"/>
  <p:tag name="PRESENTER_SHAPEINFO" val="&lt;ThreeDShapeInfo&gt;&lt;uuid val=&quot;{3CA5ABAF-1EB4-4A53-8D11-DE1ED45770D7}&quot;/&gt;&lt;isInvalidForFieldText val=&quot;0&quot;/&gt;&lt;Image&gt;&lt;filename val=&quot;C:\Users\elias\AppData\Local\Temp\~Ca21AB\data\asimages\{3CA5ABAF-1EB4-4A53-8D11-DE1ED45770D7}_4.png&quot;/&gt;&lt;left val=&quot;108&quot;/&gt;&lt;top val=&quot;196&quot;/&gt;&lt;width val=&quot;160&quot;/&gt;&lt;height val=&quot;192&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16&quot;/&gt;&lt;lineCharCount val=&quot;10&quot;/&gt;&lt;lineCharCount val=&quot;10&quot;/&gt;&lt;lineCharCount val=&quot;15&quot;/&gt;&lt;lineCharCount val=&quot;14&quot;/&gt;&lt;lineCharCount val=&quot;13&quot;/&gt;&lt;lineCharCount val=&quot;13&quot;/&gt;&lt;/TableIndex&gt;&lt;/ShapeTextInfo&gt;"/>
  <p:tag name="PRESENTER_SHAPEINFO" val="&lt;ThreeDShapeInfo&gt;&lt;uuid val=&quot;{3CA5ABAF-1EB4-4A53-8D11-DE1ED45770D7}&quot;/&gt;&lt;isInvalidForFieldText val=&quot;0&quot;/&gt;&lt;Image&gt;&lt;filename val=&quot;C:\Users\elias\AppData\Local\Temp\~Ca21AB\data\asimages\{3CA5ABAF-1EB4-4A53-8D11-DE1ED45770D7}_4.png&quot;/&gt;&lt;left val=&quot;108&quot;/&gt;&lt;top val=&quot;196&quot;/&gt;&lt;width val=&quot;160&quot;/&gt;&lt;height val=&quot;192&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1&quot;/&gt;&lt;lineCharCount val=&quot;18&quot;/&gt;&lt;/TableIndex&gt;&lt;/ShapeTextInfo&gt;"/>
  <p:tag name="PRESENTER_SHAPEINFO" val="&lt;ThreeDShapeInfo&gt;&lt;uuid val=&quot;{706879BA-2A54-492C-BFE3-4F72A86420B5}&quot;/&gt;&lt;isInvalidForFieldText val=&quot;0&quot;/&gt;&lt;Image&gt;&lt;filename val=&quot;C:\Users\elias\AppData\Local\Temp\~Ca21AB\data\asimages\{706879BA-2A54-492C-BFE3-4F72A86420B5}_4.png&quot;/&gt;&lt;left val=&quot;684&quot;/&gt;&lt;top val=&quot;196&quot;/&gt;&lt;width val=&quot;167&quot;/&gt;&lt;height val=&quot;191&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9&quot;/&gt;&lt;lineCharCount val=&quot;16&quot;/&gt;&lt;lineCharCount val=&quot;17&quot;/&gt;&lt;lineCharCount val=&quot;17&quot;/&gt;&lt;lineCharCount val=&quot;16&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1&quot;/&gt;&lt;lineCharCount val=&quot;17&quot;/&gt;&lt;lineCharCount val=&quot;15&quot;/&gt;&lt;lineCharCount val=&quot;13&quot;/&gt;&lt;/TableIndex&gt;&lt;/ShapeTextInfo&gt;"/>
  <p:tag name="PRESENTER_SHAPEINFO" val="&lt;ThreeDShapeInfo&gt;&lt;uuid val=&quot;{B5E00413-A9E0-4D48-BFF8-C7DFF913A9DF}&quot;/&gt;&lt;isInvalidForFieldText val=&quot;0&quot;/&gt;&lt;Image&gt;&lt;filename val=&quot;C:\Users\elias\AppData\Local\Temp\~Ca21AB\data\asimages\{B5E00413-A9E0-4D48-BFF8-C7DFF913A9DF}_4.png&quot;/&gt;&lt;left val=&quot;492&quot;/&gt;&lt;top val=&quot;198&quot;/&gt;&lt;width val=&quot;161&quot;/&gt;&lt;height val=&quot;190&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4&quot;/&gt;&lt;lineCharCount val=&quot;17&quot;/&gt;&lt;lineCharCount val=&quot;17&quot;/&gt;&lt;lineCharCount val=&quot;14&quot;/&gt;&lt;/TableIndex&gt;&lt;/ShapeTextInfo&gt;"/>
  <p:tag name="PRESENTER_SHAPEINFO" val="&lt;ThreeDShapeInfo&gt;&lt;uuid val=&quot;{017F1271-FF38-408C-AA7B-F3D6322C57F1}&quot;/&gt;&lt;isInvalidForFieldText val=&quot;0&quot;/&gt;&lt;Image&gt;&lt;filename val=&quot;C:\Users\elias\AppData\Local\Temp\~Ca21AB\data\asimages\{017F1271-FF38-408C-AA7B-F3D6322C57F1}_4.png&quot;/&gt;&lt;left val=&quot;302&quot;/&gt;&lt;top val=&quot;196&quot;/&gt;&lt;width val=&quot;167&quot;/&gt;&lt;height val=&quot;192&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16&quot;/&gt;&lt;lineCharCount val=&quot;10&quot;/&gt;&lt;lineCharCount val=&quot;10&quot;/&gt;&lt;lineCharCount val=&quot;15&quot;/&gt;&lt;lineCharCount val=&quot;14&quot;/&gt;&lt;lineCharCount val=&quot;13&quot;/&gt;&lt;lineCharCount val=&quot;13&quot;/&gt;&lt;/TableIndex&gt;&lt;/ShapeTextInfo&gt;"/>
  <p:tag name="PRESENTER_SHAPEINFO" val="&lt;ThreeDShapeInfo&gt;&lt;uuid val=&quot;{3CA5ABAF-1EB4-4A53-8D11-DE1ED45770D7}&quot;/&gt;&lt;isInvalidForFieldText val=&quot;0&quot;/&gt;&lt;Image&gt;&lt;filename val=&quot;C:\Users\elias\AppData\Local\Temp\~Ca21AB\data\asimages\{3CA5ABAF-1EB4-4A53-8D11-DE1ED45770D7}_4.png&quot;/&gt;&lt;left val=&quot;108&quot;/&gt;&lt;top val=&quot;196&quot;/&gt;&lt;width val=&quot;160&quot;/&gt;&lt;height val=&quot;192&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6&quot;/&gt;&lt;/TableIndex&gt;&lt;/ShapeTextInfo&gt;"/>
  <p:tag name="PRESENTER_SHAPEINFO" val="&lt;ThreeDShapeInfo&gt;&lt;uuid val=&quot;{13DF8F83-20DA-4F93-9245-86FACF0AD7E0}&quot;/&gt;&lt;isInvalidForFieldText val=&quot;0&quot;/&gt;&lt;Image&gt;&lt;filename val=&quot;C:\Users\elias\AppData\Local\Temp\~Ca21AB\data\asimages\{13DF8F83-20DA-4F93-9245-86FACF0AD7E0}_7.png&quot;/&gt;&lt;left val=&quot;63&quot;/&gt;&lt;top val=&quot;-10&quot;/&gt;&lt;width val=&quot;897&quot;/&gt;&lt;height val=&quot;81&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0&quot;/&gt;&lt;/TableIndex&gt;&lt;/ShapeTextInfo&gt;"/>
  <p:tag name="HTML_SHAPEINFO" val="&lt;ThreeDShapeInfo&gt;&lt;uuid val=&quot;&quot;/&gt;&lt;isInvalidForFieldText val=&quot;0&quot;/&gt;&lt;Image&gt;&lt;filename val=&quot;C:\Users\elias\AppData\Local\Temp\~Ca21AB\data\asimages\{36D69AF2-3C05-40B5-9696-CFC68EBAE3A6}_7.png&quot;/&gt;&lt;left val=&quot;52&quot;/&gt;&lt;top val=&quot;49&quot;/&gt;&lt;width val=&quot;343&quot;/&gt;&lt;height val=&quot;39&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54.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4&quot;/&gt;&lt;lineCharCount val=&quot;17&quot;/&gt;&lt;lineCharCount val=&quot;17&quot;/&gt;&lt;lineCharCount val=&quot;14&quot;/&gt;&lt;/TableIndex&gt;&lt;/ShapeTextInfo&gt;"/>
  <p:tag name="PRESENTER_SHAPEINFO" val="&lt;ThreeDShapeInfo&gt;&lt;uuid val=&quot;{017F1271-FF38-408C-AA7B-F3D6322C57F1}&quot;/&gt;&lt;isInvalidForFieldText val=&quot;0&quot;/&gt;&lt;Image&gt;&lt;filename val=&quot;C:\Users\elias\AppData\Local\Temp\~Ca21AB\data\asimages\{017F1271-FF38-408C-AA7B-F3D6322C57F1}_4.png&quot;/&gt;&lt;left val=&quot;302&quot;/&gt;&lt;top val=&quot;196&quot;/&gt;&lt;width val=&quot;167&quot;/&gt;&lt;height val=&quot;192&quot;/&gt;&lt;hasText val=&quot;1&quot;/&gt;&lt;/Image&gt;&lt;/ThreeDShapeInfo&gt;"/>
</p:tagLst>
</file>

<file path=ppt/tags/tag58.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6&quot;/&gt;&lt;/TableIndex&gt;&lt;/ShapeTextInfo&gt;"/>
  <p:tag name="PRESENTER_SHAPEINFO" val="&lt;ThreeDShapeInfo&gt;&lt;uuid val=&quot;{13DF8F83-20DA-4F93-9245-86FACF0AD7E0}&quot;/&gt;&lt;isInvalidForFieldText val=&quot;0&quot;/&gt;&lt;Image&gt;&lt;filename val=&quot;C:\Users\elias\AppData\Local\Temp\~Ca21AB\data\asimages\{13DF8F83-20DA-4F93-9245-86FACF0AD7E0}_7.png&quot;/&gt;&lt;left val=&quot;63&quot;/&gt;&lt;top val=&quot;-10&quot;/&gt;&lt;width val=&quot;897&quot;/&gt;&lt;height val=&quot;81&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6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0&quot;/&gt;&lt;/TableIndex&gt;&lt;/ShapeTextInfo&gt;"/>
  <p:tag name="HTML_SHAPEINFO" val="&lt;ThreeDShapeInfo&gt;&lt;uuid val=&quot;&quot;/&gt;&lt;isInvalidForFieldText val=&quot;0&quot;/&gt;&lt;Image&gt;&lt;filename val=&quot;C:\Users\elias\AppData\Local\Temp\~Ca21AB\data\asimages\{36D69AF2-3C05-40B5-9696-CFC68EBAE3A6}_7.png&quot;/&gt;&lt;left val=&quot;52&quot;/&gt;&lt;top val=&quot;49&quot;/&gt;&lt;width val=&quot;343&quot;/&gt;&lt;height val=&quot;39&quot;/&gt;&lt;hasText val=&quot;1&quot;/&gt;&lt;/Image&gt;&lt;/ThreeDShapeInfo&gt;"/>
</p:tagLst>
</file>

<file path=ppt/tags/tag62.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6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6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65.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6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6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68.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6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Lst>
</file>

<file path=ppt/tags/tag7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71.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7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7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7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1&quot;/&gt;&lt;lineCharCount val=&quot;17&quot;/&gt;&lt;lineCharCount val=&quot;15&quot;/&gt;&lt;lineCharCount val=&quot;13&quot;/&gt;&lt;/TableIndex&gt;&lt;/ShapeTextInfo&gt;"/>
  <p:tag name="PRESENTER_SHAPEINFO" val="&lt;ThreeDShapeInfo&gt;&lt;uuid val=&quot;{B5E00413-A9E0-4D48-BFF8-C7DFF913A9DF}&quot;/&gt;&lt;isInvalidForFieldText val=&quot;0&quot;/&gt;&lt;Image&gt;&lt;filename val=&quot;C:\Users\elias\AppData\Local\Temp\~Ca21AB\data\asimages\{B5E00413-A9E0-4D48-BFF8-C7DFF913A9DF}_4.png&quot;/&gt;&lt;left val=&quot;492&quot;/&gt;&lt;top val=&quot;198&quot;/&gt;&lt;width val=&quot;161&quot;/&gt;&lt;height val=&quot;190&quot;/&gt;&lt;hasText val=&quot;1&quot;/&gt;&lt;/Image&gt;&lt;/ThreeDShapeInfo&gt;"/>
</p:tagLst>
</file>

<file path=ppt/tags/tag75.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7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6&quot;/&gt;&lt;/TableIndex&gt;&lt;/ShapeTextInfo&gt;"/>
  <p:tag name="PRESENTER_SHAPEINFO" val="&lt;ThreeDShapeInfo&gt;&lt;uuid val=&quot;{13DF8F83-20DA-4F93-9245-86FACF0AD7E0}&quot;/&gt;&lt;isInvalidForFieldText val=&quot;0&quot;/&gt;&lt;Image&gt;&lt;filename val=&quot;C:\Users\elias\AppData\Local\Temp\~Ca21AB\data\asimages\{13DF8F83-20DA-4F93-9245-86FACF0AD7E0}_7.png&quot;/&gt;&lt;left val=&quot;63&quot;/&gt;&lt;top val=&quot;-10&quot;/&gt;&lt;width val=&quot;897&quot;/&gt;&lt;height val=&quot;81&quot;/&gt;&lt;hasText val=&quot;1&quot;/&gt;&lt;/Image&gt;&lt;/ThreeDShapeInfo&gt;"/>
</p:tagLst>
</file>

<file path=ppt/tags/tag7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7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0&quot;/&gt;&lt;/TableIndex&gt;&lt;/ShapeTextInfo&gt;"/>
  <p:tag name="HTML_SHAPEINFO" val="&lt;ThreeDShapeInfo&gt;&lt;uuid val=&quot;&quot;/&gt;&lt;isInvalidForFieldText val=&quot;0&quot;/&gt;&lt;Image&gt;&lt;filename val=&quot;C:\Users\elias\AppData\Local\Temp\~Ca21AB\data\asimages\{36D69AF2-3C05-40B5-9696-CFC68EBAE3A6}_7.png&quot;/&gt;&lt;left val=&quot;52&quot;/&gt;&lt;top val=&quot;49&quot;/&gt;&lt;width val=&quot;343&quot;/&gt;&lt;height val=&quot;39&quot;/&gt;&lt;hasText val=&quot;1&quot;/&gt;&lt;/Image&gt;&lt;/ThreeDShapeInfo&gt;"/>
</p:tagLst>
</file>

<file path=ppt/tags/tag79.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Lst>
</file>

<file path=ppt/tags/tag8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8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82.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8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8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85.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8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8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88.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8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9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91.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9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9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9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1&quot;/&gt;&lt;lineCharCount val=&quot;18&quot;/&gt;&lt;/TableIndex&gt;&lt;/ShapeTextInfo&gt;"/>
  <p:tag name="PRESENTER_SHAPEINFO" val="&lt;ThreeDShapeInfo&gt;&lt;uuid val=&quot;{706879BA-2A54-492C-BFE3-4F72A86420B5}&quot;/&gt;&lt;isInvalidForFieldText val=&quot;0&quot;/&gt;&lt;Image&gt;&lt;filename val=&quot;C:\Users\elias\AppData\Local\Temp\~Ca21AB\data\asimages\{706879BA-2A54-492C-BFE3-4F72A86420B5}_4.png&quot;/&gt;&lt;left val=&quot;684&quot;/&gt;&lt;top val=&quot;196&quot;/&gt;&lt;width val=&quot;167&quot;/&gt;&lt;height val=&quot;191&quot;/&gt;&lt;hasText val=&quot;1&quot;/&gt;&lt;/Image&gt;&lt;/ThreeDShapeInfo&gt;"/>
</p:tagLst>
</file>

<file path=ppt/tags/tag95.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9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6&quot;/&gt;&lt;/TableIndex&gt;&lt;/ShapeTextInfo&gt;"/>
  <p:tag name="PRESENTER_SHAPEINFO" val="&lt;ThreeDShapeInfo&gt;&lt;uuid val=&quot;{13DF8F83-20DA-4F93-9245-86FACF0AD7E0}&quot;/&gt;&lt;isInvalidForFieldText val=&quot;0&quot;/&gt;&lt;Image&gt;&lt;filename val=&quot;C:\Users\elias\AppData\Local\Temp\~Ca21AB\data\asimages\{13DF8F83-20DA-4F93-9245-86FACF0AD7E0}_7.png&quot;/&gt;&lt;left val=&quot;63&quot;/&gt;&lt;top val=&quot;-10&quot;/&gt;&lt;width val=&quot;897&quot;/&gt;&lt;height val=&quot;81&quot;/&gt;&lt;hasText val=&quot;1&quot;/&gt;&lt;/Image&gt;&lt;/ThreeDShapeInfo&gt;"/>
</p:tagLst>
</file>

<file path=ppt/tags/tag9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9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0&quot;/&gt;&lt;/TableIndex&gt;&lt;/ShapeTextInfo&gt;"/>
  <p:tag name="HTML_SHAPEINFO" val="&lt;ThreeDShapeInfo&gt;&lt;uuid val=&quot;&quot;/&gt;&lt;isInvalidForFieldText val=&quot;0&quot;/&gt;&lt;Image&gt;&lt;filename val=&quot;C:\Users\elias\AppData\Local\Temp\~Ca21AB\data\asimages\{36D69AF2-3C05-40B5-9696-CFC68EBAE3A6}_7.png&quot;/&gt;&lt;left val=&quot;52&quot;/&gt;&lt;top val=&quot;49&quot;/&gt;&lt;width val=&quot;343&quot;/&gt;&lt;height val=&quot;39&quot;/&gt;&lt;hasText val=&quot;1&quot;/&gt;&lt;/Image&gt;&lt;/ThreeDShapeInfo&gt;"/>
</p:tagLst>
</file>

<file path=ppt/tags/tag99.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10.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11.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12.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13.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14.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15.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16.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17.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18.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19.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2.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20.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21.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22.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23.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24.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25.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3.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4.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5.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6.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7.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8.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9.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Props1.xml><?xml version="1.0" encoding="utf-8"?>
<ds:datastoreItem xmlns:ds="http://schemas.openxmlformats.org/officeDocument/2006/customXml" ds:itemID="{BD35C2B3-2F3A-4CD2-AB29-23D6B1216E9E}">
  <ds:schemaRefs>
    <ds:schemaRef ds:uri="http://schemas.microsoft.com/edu/athena"/>
  </ds:schemaRefs>
</ds:datastoreItem>
</file>

<file path=customXml/itemProps10.xml><?xml version="1.0" encoding="utf-8"?>
<ds:datastoreItem xmlns:ds="http://schemas.openxmlformats.org/officeDocument/2006/customXml" ds:itemID="{3898AA55-ABBF-4EDD-BABD-419499D1F10A}">
  <ds:schemaRefs>
    <ds:schemaRef ds:uri="http://schemas.microsoft.com/edu/athena"/>
  </ds:schemaRefs>
</ds:datastoreItem>
</file>

<file path=customXml/itemProps11.xml><?xml version="1.0" encoding="utf-8"?>
<ds:datastoreItem xmlns:ds="http://schemas.openxmlformats.org/officeDocument/2006/customXml" ds:itemID="{C1FD4866-36AD-4DF6-A853-50B49653A718}">
  <ds:schemaRefs>
    <ds:schemaRef ds:uri="http://schemas.microsoft.com/edu/athena"/>
  </ds:schemaRefs>
</ds:datastoreItem>
</file>

<file path=customXml/itemProps12.xml><?xml version="1.0" encoding="utf-8"?>
<ds:datastoreItem xmlns:ds="http://schemas.openxmlformats.org/officeDocument/2006/customXml" ds:itemID="{446A440B-5FB9-45D4-B3DF-5EE8DDA0812B}">
  <ds:schemaRefs>
    <ds:schemaRef ds:uri="http://schemas.microsoft.com/edu/athena"/>
  </ds:schemaRefs>
</ds:datastoreItem>
</file>

<file path=customXml/itemProps13.xml><?xml version="1.0" encoding="utf-8"?>
<ds:datastoreItem xmlns:ds="http://schemas.openxmlformats.org/officeDocument/2006/customXml" ds:itemID="{348051B7-E09A-4B4E-98DC-AB523B70755E}">
  <ds:schemaRefs>
    <ds:schemaRef ds:uri="http://schemas.microsoft.com/edu/athena"/>
  </ds:schemaRefs>
</ds:datastoreItem>
</file>

<file path=customXml/itemProps14.xml><?xml version="1.0" encoding="utf-8"?>
<ds:datastoreItem xmlns:ds="http://schemas.openxmlformats.org/officeDocument/2006/customXml" ds:itemID="{EA5086C0-72EC-4990-89CD-3BD1BAA37872}">
  <ds:schemaRefs>
    <ds:schemaRef ds:uri="http://schemas.microsoft.com/edu/athena"/>
  </ds:schemaRefs>
</ds:datastoreItem>
</file>

<file path=customXml/itemProps15.xml><?xml version="1.0" encoding="utf-8"?>
<ds:datastoreItem xmlns:ds="http://schemas.openxmlformats.org/officeDocument/2006/customXml" ds:itemID="{F153EB7B-E21A-43E6-850C-A2E2D2644F20}">
  <ds:schemaRefs>
    <ds:schemaRef ds:uri="http://schemas.microsoft.com/edu/athena"/>
  </ds:schemaRefs>
</ds:datastoreItem>
</file>

<file path=customXml/itemProps16.xml><?xml version="1.0" encoding="utf-8"?>
<ds:datastoreItem xmlns:ds="http://schemas.openxmlformats.org/officeDocument/2006/customXml" ds:itemID="{C914A5D1-94BC-42E8-A2A4-22D3865251A7}">
  <ds:schemaRefs>
    <ds:schemaRef ds:uri="http://schemas.microsoft.com/edu/athena"/>
  </ds:schemaRefs>
</ds:datastoreItem>
</file>

<file path=customXml/itemProps17.xml><?xml version="1.0" encoding="utf-8"?>
<ds:datastoreItem xmlns:ds="http://schemas.openxmlformats.org/officeDocument/2006/customXml" ds:itemID="{F43A042D-4447-4777-B30E-C035853708C5}">
  <ds:schemaRefs>
    <ds:schemaRef ds:uri="http://schemas.microsoft.com/edu/athena"/>
  </ds:schemaRefs>
</ds:datastoreItem>
</file>

<file path=customXml/itemProps18.xml><?xml version="1.0" encoding="utf-8"?>
<ds:datastoreItem xmlns:ds="http://schemas.openxmlformats.org/officeDocument/2006/customXml" ds:itemID="{3BD676CC-4CF7-427F-AFA6-3720F3E646D9}">
  <ds:schemaRefs>
    <ds:schemaRef ds:uri="http://schemas.microsoft.com/edu/athena"/>
  </ds:schemaRefs>
</ds:datastoreItem>
</file>

<file path=customXml/itemProps19.xml><?xml version="1.0" encoding="utf-8"?>
<ds:datastoreItem xmlns:ds="http://schemas.openxmlformats.org/officeDocument/2006/customXml" ds:itemID="{F7E41E74-D2F4-41BD-9E6A-DDE703677C62}">
  <ds:schemaRefs>
    <ds:schemaRef ds:uri="http://schemas.microsoft.com/edu/athena"/>
  </ds:schemaRefs>
</ds:datastoreItem>
</file>

<file path=customXml/itemProps2.xml><?xml version="1.0" encoding="utf-8"?>
<ds:datastoreItem xmlns:ds="http://schemas.openxmlformats.org/officeDocument/2006/customXml" ds:itemID="{8B026F21-0406-4E81-8F54-C180A07CBCAC}">
  <ds:schemaRefs>
    <ds:schemaRef ds:uri="http://schemas.microsoft.com/edu/athena"/>
  </ds:schemaRefs>
</ds:datastoreItem>
</file>

<file path=customXml/itemProps20.xml><?xml version="1.0" encoding="utf-8"?>
<ds:datastoreItem xmlns:ds="http://schemas.openxmlformats.org/officeDocument/2006/customXml" ds:itemID="{86D42439-4197-40B8-9C90-D02250ACD140}">
  <ds:schemaRefs>
    <ds:schemaRef ds:uri="http://schemas.microsoft.com/edu/athena"/>
  </ds:schemaRefs>
</ds:datastoreItem>
</file>

<file path=customXml/itemProps21.xml><?xml version="1.0" encoding="utf-8"?>
<ds:datastoreItem xmlns:ds="http://schemas.openxmlformats.org/officeDocument/2006/customXml" ds:itemID="{A2EB20B3-F975-488C-8492-7C0EC5596923}">
  <ds:schemaRefs>
    <ds:schemaRef ds:uri="http://schemas.microsoft.com/edu/athena"/>
  </ds:schemaRefs>
</ds:datastoreItem>
</file>

<file path=customXml/itemProps22.xml><?xml version="1.0" encoding="utf-8"?>
<ds:datastoreItem xmlns:ds="http://schemas.openxmlformats.org/officeDocument/2006/customXml" ds:itemID="{BF6F6997-B453-42CC-AE15-95457E2901F3}">
  <ds:schemaRefs>
    <ds:schemaRef ds:uri="http://schemas.microsoft.com/edu/athena"/>
  </ds:schemaRefs>
</ds:datastoreItem>
</file>

<file path=customXml/itemProps23.xml><?xml version="1.0" encoding="utf-8"?>
<ds:datastoreItem xmlns:ds="http://schemas.openxmlformats.org/officeDocument/2006/customXml" ds:itemID="{3844D0FC-DACC-4924-B9B6-E8A83404F883}">
  <ds:schemaRefs>
    <ds:schemaRef ds:uri="http://schemas.microsoft.com/edu/athena"/>
  </ds:schemaRefs>
</ds:datastoreItem>
</file>

<file path=customXml/itemProps24.xml><?xml version="1.0" encoding="utf-8"?>
<ds:datastoreItem xmlns:ds="http://schemas.openxmlformats.org/officeDocument/2006/customXml" ds:itemID="{99E1F41E-EB94-468C-A350-64187D5D708D}">
  <ds:schemaRefs>
    <ds:schemaRef ds:uri="http://schemas.microsoft.com/edu/athena"/>
  </ds:schemaRefs>
</ds:datastoreItem>
</file>

<file path=customXml/itemProps25.xml><?xml version="1.0" encoding="utf-8"?>
<ds:datastoreItem xmlns:ds="http://schemas.openxmlformats.org/officeDocument/2006/customXml" ds:itemID="{4BBBC8E2-1992-4818-A2C7-C192E77CE4F3}">
  <ds:schemaRefs>
    <ds:schemaRef ds:uri="http://schemas.microsoft.com/edu/athena"/>
  </ds:schemaRefs>
</ds:datastoreItem>
</file>

<file path=customXml/itemProps3.xml><?xml version="1.0" encoding="utf-8"?>
<ds:datastoreItem xmlns:ds="http://schemas.openxmlformats.org/officeDocument/2006/customXml" ds:itemID="{94C67C51-1142-49AD-B73F-251453DB9206}">
  <ds:schemaRefs>
    <ds:schemaRef ds:uri="http://schemas.microsoft.com/edu/athena"/>
  </ds:schemaRefs>
</ds:datastoreItem>
</file>

<file path=customXml/itemProps4.xml><?xml version="1.0" encoding="utf-8"?>
<ds:datastoreItem xmlns:ds="http://schemas.openxmlformats.org/officeDocument/2006/customXml" ds:itemID="{59E32AE2-5BB2-4283-9D7C-2804C74765DC}">
  <ds:schemaRefs>
    <ds:schemaRef ds:uri="http://schemas.microsoft.com/edu/athena"/>
  </ds:schemaRefs>
</ds:datastoreItem>
</file>

<file path=customXml/itemProps5.xml><?xml version="1.0" encoding="utf-8"?>
<ds:datastoreItem xmlns:ds="http://schemas.openxmlformats.org/officeDocument/2006/customXml" ds:itemID="{5395BA77-A0B1-4DBE-93D9-23F198EAA5E6}">
  <ds:schemaRefs>
    <ds:schemaRef ds:uri="http://schemas.microsoft.com/edu/athena"/>
  </ds:schemaRefs>
</ds:datastoreItem>
</file>

<file path=customXml/itemProps6.xml><?xml version="1.0" encoding="utf-8"?>
<ds:datastoreItem xmlns:ds="http://schemas.openxmlformats.org/officeDocument/2006/customXml" ds:itemID="{D9034A02-3F6B-4ED9-B447-DB9305BA445E}">
  <ds:schemaRefs>
    <ds:schemaRef ds:uri="http://schemas.microsoft.com/edu/athena"/>
  </ds:schemaRefs>
</ds:datastoreItem>
</file>

<file path=customXml/itemProps7.xml><?xml version="1.0" encoding="utf-8"?>
<ds:datastoreItem xmlns:ds="http://schemas.openxmlformats.org/officeDocument/2006/customXml" ds:itemID="{F9FB1CAD-EB2E-4B60-9986-E6938EA34339}">
  <ds:schemaRefs>
    <ds:schemaRef ds:uri="http://schemas.microsoft.com/edu/athena"/>
  </ds:schemaRefs>
</ds:datastoreItem>
</file>

<file path=customXml/itemProps8.xml><?xml version="1.0" encoding="utf-8"?>
<ds:datastoreItem xmlns:ds="http://schemas.openxmlformats.org/officeDocument/2006/customXml" ds:itemID="{68316EDA-43FF-4F6C-B26C-CEC01D7DAC32}">
  <ds:schemaRefs>
    <ds:schemaRef ds:uri="http://schemas.microsoft.com/edu/athena"/>
  </ds:schemaRefs>
</ds:datastoreItem>
</file>

<file path=customXml/itemProps9.xml><?xml version="1.0" encoding="utf-8"?>
<ds:datastoreItem xmlns:ds="http://schemas.openxmlformats.org/officeDocument/2006/customXml" ds:itemID="{9B04E7FB-1A0B-489A-A365-346F3E49F06D}">
  <ds:schemaRefs>
    <ds:schemaRef ds:uri="http://schemas.microsoft.com/edu/athena"/>
  </ds:schemaRefs>
</ds:datastoreItem>
</file>

<file path=docProps/app.xml><?xml version="1.0" encoding="utf-8"?>
<Properties xmlns="http://schemas.openxmlformats.org/officeDocument/2006/extended-properties" xmlns:vt="http://schemas.openxmlformats.org/officeDocument/2006/docPropsVTypes">
  <Template/>
  <TotalTime>23597</TotalTime>
  <Words>4777</Words>
  <Application>Microsoft Office PowerPoint</Application>
  <PresentationFormat>Grand écran</PresentationFormat>
  <Paragraphs>607</Paragraphs>
  <Slides>25</Slides>
  <Notes>25</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25</vt:i4>
      </vt:variant>
    </vt:vector>
  </HeadingPairs>
  <TitlesOfParts>
    <vt:vector size="32" baseType="lpstr">
      <vt:lpstr>Arial</vt:lpstr>
      <vt:lpstr>Calibri</vt:lpstr>
      <vt:lpstr>Calibri Light</vt:lpstr>
      <vt:lpstr>Times New Roman</vt:lpstr>
      <vt:lpstr>Wingdings</vt:lpstr>
      <vt:lpstr>Wingdings 2</vt:lpstr>
      <vt:lpstr>HDOfficeLightV0</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Fiches connaissances</dc:title>
  <dc:creator>Elias BAZAH</dc:creator>
  <cp:lastModifiedBy>catice</cp:lastModifiedBy>
  <cp:revision>316</cp:revision>
  <dcterms:created xsi:type="dcterms:W3CDTF">2014-12-17T10:41:27Z</dcterms:created>
  <dcterms:modified xsi:type="dcterms:W3CDTF">2016-06-07T09:06:38Z</dcterms:modified>
</cp:coreProperties>
</file>