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ags/tag1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863" r:id="rId11"/>
  </p:sldMasterIdLst>
  <p:notesMasterIdLst>
    <p:notesMasterId r:id="rId19"/>
  </p:notesMasterIdLst>
  <p:sldIdLst>
    <p:sldId id="277" r:id="rId12"/>
    <p:sldId id="278" r:id="rId13"/>
    <p:sldId id="271" r:id="rId14"/>
    <p:sldId id="272" r:id="rId15"/>
    <p:sldId id="273" r:id="rId16"/>
    <p:sldId id="275" r:id="rId17"/>
    <p:sldId id="276" r:id="rId18"/>
  </p:sldIdLst>
  <p:sldSz cx="12192000" cy="6858000"/>
  <p:notesSz cx="6858000" cy="9144000"/>
  <p:custDataLst>
    <p:tags r:id="rId20"/>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nseigner la technologie" id="{AB05E03B-3FBC-497B-955A-020A13430859}">
          <p14:sldIdLst>
            <p14:sldId id="277"/>
            <p14:sldId id="278"/>
            <p14:sldId id="271"/>
            <p14:sldId id="272"/>
            <p14:sldId id="273"/>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 D" initials="CD" lastIdx="1" clrIdx="0">
    <p:extLst/>
  </p:cmAuthor>
  <p:cmAuthor id="2" name="Elias BAZAH" initials="EB"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1D9B1"/>
    <a:srgbClr val="A1B7E1"/>
    <a:srgbClr val="9FDDDB"/>
    <a:srgbClr val="F9DBEB"/>
    <a:srgbClr val="F9ADB1"/>
    <a:srgbClr val="F4823B"/>
    <a:srgbClr val="B2CF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20" autoAdjust="0"/>
    <p:restoredTop sz="94660"/>
  </p:normalViewPr>
  <p:slideViewPr>
    <p:cSldViewPr snapToGrid="0">
      <p:cViewPr>
        <p:scale>
          <a:sx n="100" d="100"/>
          <a:sy n="100" d="100"/>
        </p:scale>
        <p:origin x="324" y="72"/>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640"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2.xml"/><Relationship Id="rId18" Type="http://schemas.openxmlformats.org/officeDocument/2006/relationships/slide" Target="slides/slide7.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customXml" Target="../customXml/item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4.xml"/><Relationship Id="rId23" Type="http://schemas.openxmlformats.org/officeDocument/2006/relationships/viewProps" Target="viewProps.xml"/><Relationship Id="rId10" Type="http://schemas.openxmlformats.org/officeDocument/2006/relationships/customXml" Target="../customXml/item10.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D6AEE8-A636-43B1-A77F-9999259BCC0B}" type="doc">
      <dgm:prSet loTypeId="urn:microsoft.com/office/officeart/2005/8/layout/venn3" loCatId="relationship" qsTypeId="urn:microsoft.com/office/officeart/2005/8/quickstyle/3d1" qsCatId="3D" csTypeId="urn:microsoft.com/office/officeart/2005/8/colors/colorful5" csCatId="colorful" phldr="1"/>
      <dgm:spPr/>
      <dgm:t>
        <a:bodyPr/>
        <a:lstStyle/>
        <a:p>
          <a:endParaRPr lang="fr-FR"/>
        </a:p>
      </dgm:t>
    </dgm:pt>
    <dgm:pt modelId="{9EAAA0F3-0456-4F99-A69E-5024A33D9287}">
      <dgm:prSet phldrT="[Texte]"/>
      <dgm:spPr/>
      <dgm:t>
        <a:bodyPr/>
        <a:lstStyle/>
        <a:p>
          <a:pPr algn="ctr"/>
          <a:r>
            <a:rPr lang="fr-FR" b="1" dirty="0"/>
            <a:t>L’évaluation diagnostique</a:t>
          </a:r>
          <a:endParaRPr lang="fr-FR" b="1" dirty="0"/>
        </a:p>
      </dgm:t>
    </dgm:pt>
    <dgm:pt modelId="{465F8421-CF00-4B16-A1B8-8317F2A47E00}" type="parTrans" cxnId="{09F8F2BC-237A-4B84-A2B2-9281F426D8AA}">
      <dgm:prSet/>
      <dgm:spPr/>
      <dgm:t>
        <a:bodyPr/>
        <a:lstStyle/>
        <a:p>
          <a:pPr algn="ctr"/>
          <a:endParaRPr lang="fr-FR"/>
        </a:p>
      </dgm:t>
    </dgm:pt>
    <dgm:pt modelId="{EC42DC4A-0808-4F11-A22E-5A339693E716}" type="sibTrans" cxnId="{09F8F2BC-237A-4B84-A2B2-9281F426D8AA}">
      <dgm:prSet/>
      <dgm:spPr/>
      <dgm:t>
        <a:bodyPr/>
        <a:lstStyle/>
        <a:p>
          <a:pPr algn="ctr"/>
          <a:endParaRPr lang="fr-FR"/>
        </a:p>
      </dgm:t>
    </dgm:pt>
    <dgm:pt modelId="{5FD1673A-1C2B-403D-BA73-5157547CB10F}">
      <dgm:prSet phldrT="[Texte]"/>
      <dgm:spPr/>
      <dgm:t>
        <a:bodyPr/>
        <a:lstStyle/>
        <a:p>
          <a:pPr algn="ctr"/>
          <a:r>
            <a:rPr lang="fr-FR" b="1" dirty="0"/>
            <a:t>L’évaluation formative</a:t>
          </a:r>
          <a:endParaRPr lang="fr-FR" b="1" dirty="0"/>
        </a:p>
      </dgm:t>
    </dgm:pt>
    <dgm:pt modelId="{A92D768A-4014-49FA-9A42-CCEBF3936568}" type="parTrans" cxnId="{A0EF8A2B-C853-466D-B6F9-0E2D6813FBC8}">
      <dgm:prSet/>
      <dgm:spPr/>
      <dgm:t>
        <a:bodyPr/>
        <a:lstStyle/>
        <a:p>
          <a:pPr algn="ctr"/>
          <a:endParaRPr lang="fr-FR"/>
        </a:p>
      </dgm:t>
    </dgm:pt>
    <dgm:pt modelId="{1C7B6635-3F9A-4C82-8718-98D113987374}" type="sibTrans" cxnId="{A0EF8A2B-C853-466D-B6F9-0E2D6813FBC8}">
      <dgm:prSet/>
      <dgm:spPr/>
      <dgm:t>
        <a:bodyPr/>
        <a:lstStyle/>
        <a:p>
          <a:pPr algn="ctr"/>
          <a:endParaRPr lang="fr-FR"/>
        </a:p>
      </dgm:t>
    </dgm:pt>
    <dgm:pt modelId="{7AB5F469-27E0-49FD-8476-A8190761B4C8}">
      <dgm:prSet phldrT="[Texte]"/>
      <dgm:spPr/>
      <dgm:t>
        <a:bodyPr/>
        <a:lstStyle/>
        <a:p>
          <a:pPr algn="ctr"/>
          <a:r>
            <a:rPr lang="fr-FR" b="1" dirty="0"/>
            <a:t>L’évaluation sommative</a:t>
          </a:r>
          <a:endParaRPr lang="fr-FR" b="1" dirty="0"/>
        </a:p>
      </dgm:t>
    </dgm:pt>
    <dgm:pt modelId="{F7597E51-F4D8-4BC0-B1CD-F4BD12518C6B}" type="parTrans" cxnId="{80A34C87-C454-466B-B69E-26B73F5284A4}">
      <dgm:prSet/>
      <dgm:spPr/>
      <dgm:t>
        <a:bodyPr/>
        <a:lstStyle/>
        <a:p>
          <a:pPr algn="ctr"/>
          <a:endParaRPr lang="fr-FR"/>
        </a:p>
      </dgm:t>
    </dgm:pt>
    <dgm:pt modelId="{8A5458BE-F502-438A-94E8-7B9515FB1B9B}" type="sibTrans" cxnId="{80A34C87-C454-466B-B69E-26B73F5284A4}">
      <dgm:prSet/>
      <dgm:spPr/>
      <dgm:t>
        <a:bodyPr/>
        <a:lstStyle/>
        <a:p>
          <a:pPr algn="ctr"/>
          <a:endParaRPr lang="fr-FR"/>
        </a:p>
      </dgm:t>
    </dgm:pt>
    <dgm:pt modelId="{4D60CB44-EE61-4C64-9A7A-0170222DB2D2}">
      <dgm:prSet phldrT="[Texte]"/>
      <dgm:spPr/>
      <dgm:t>
        <a:bodyPr/>
        <a:lstStyle/>
        <a:p>
          <a:pPr algn="ctr"/>
          <a:r>
            <a:rPr lang="fr-FR" b="1" dirty="0"/>
            <a:t>L’évaluation certificative</a:t>
          </a:r>
          <a:endParaRPr lang="fr-FR" b="1" dirty="0"/>
        </a:p>
      </dgm:t>
    </dgm:pt>
    <dgm:pt modelId="{E7451E65-F887-498B-9E26-03EA5EF6A283}" type="parTrans" cxnId="{217E7D6C-9AB9-41E9-A4C8-07154BDFDE7D}">
      <dgm:prSet/>
      <dgm:spPr/>
      <dgm:t>
        <a:bodyPr/>
        <a:lstStyle/>
        <a:p>
          <a:pPr algn="ctr"/>
          <a:endParaRPr lang="fr-FR"/>
        </a:p>
      </dgm:t>
    </dgm:pt>
    <dgm:pt modelId="{AE1DE07B-CD06-4783-91A7-08C278AE9F54}" type="sibTrans" cxnId="{217E7D6C-9AB9-41E9-A4C8-07154BDFDE7D}">
      <dgm:prSet/>
      <dgm:spPr/>
      <dgm:t>
        <a:bodyPr/>
        <a:lstStyle/>
        <a:p>
          <a:pPr algn="ctr"/>
          <a:endParaRPr lang="fr-FR"/>
        </a:p>
      </dgm:t>
    </dgm:pt>
    <dgm:pt modelId="{1E5BCD66-EDF4-4414-8742-8241048762D9}" type="pres">
      <dgm:prSet presAssocID="{74D6AEE8-A636-43B1-A77F-9999259BCC0B}" presName="Name0" presStyleCnt="0">
        <dgm:presLayoutVars>
          <dgm:dir/>
          <dgm:resizeHandles val="exact"/>
        </dgm:presLayoutVars>
      </dgm:prSet>
      <dgm:spPr/>
    </dgm:pt>
    <dgm:pt modelId="{0A4D9B0D-FDE3-49E8-8164-0D17824AFB0A}" type="pres">
      <dgm:prSet presAssocID="{9EAAA0F3-0456-4F99-A69E-5024A33D9287}" presName="Name5" presStyleLbl="vennNode1" presStyleIdx="0" presStyleCnt="4" custLinFactX="-39113" custLinFactNeighborX="-100000">
        <dgm:presLayoutVars>
          <dgm:bulletEnabled val="1"/>
        </dgm:presLayoutVars>
      </dgm:prSet>
      <dgm:spPr/>
    </dgm:pt>
    <dgm:pt modelId="{8FA3F2F9-67A8-460D-85B6-9A7D7C4F7EE8}" type="pres">
      <dgm:prSet presAssocID="{EC42DC4A-0808-4F11-A22E-5A339693E716}" presName="space" presStyleCnt="0"/>
      <dgm:spPr/>
    </dgm:pt>
    <dgm:pt modelId="{9EF60832-B501-41F4-BD10-9C8E6090B02C}" type="pres">
      <dgm:prSet presAssocID="{5FD1673A-1C2B-403D-BA73-5157547CB10F}" presName="Name5" presStyleLbl="vennNode1" presStyleIdx="1" presStyleCnt="4" custLinFactX="-5036" custLinFactNeighborX="-100000" custLinFactNeighborY="-695">
        <dgm:presLayoutVars>
          <dgm:bulletEnabled val="1"/>
        </dgm:presLayoutVars>
      </dgm:prSet>
      <dgm:spPr/>
    </dgm:pt>
    <dgm:pt modelId="{AAC9ABC8-306C-43CF-BAD2-1C8FCEE56441}" type="pres">
      <dgm:prSet presAssocID="{1C7B6635-3F9A-4C82-8718-98D113987374}" presName="space" presStyleCnt="0"/>
      <dgm:spPr/>
    </dgm:pt>
    <dgm:pt modelId="{14BB650A-0508-4602-A40B-5762D6D2F2E4}" type="pres">
      <dgm:prSet presAssocID="{7AB5F469-27E0-49FD-8476-A8190761B4C8}" presName="Name5" presStyleLbl="vennNode1" presStyleIdx="2" presStyleCnt="4" custLinFactX="10600" custLinFactNeighborX="100000" custLinFactNeighborY="-702">
        <dgm:presLayoutVars>
          <dgm:bulletEnabled val="1"/>
        </dgm:presLayoutVars>
      </dgm:prSet>
      <dgm:spPr/>
    </dgm:pt>
    <dgm:pt modelId="{BEBA486E-37A3-4778-8E17-AAD95C7F1109}" type="pres">
      <dgm:prSet presAssocID="{8A5458BE-F502-438A-94E8-7B9515FB1B9B}" presName="space" presStyleCnt="0"/>
      <dgm:spPr/>
    </dgm:pt>
    <dgm:pt modelId="{ECD09907-2E3E-4B3A-92F0-9528F7789C7D}" type="pres">
      <dgm:prSet presAssocID="{4D60CB44-EE61-4C64-9A7A-0170222DB2D2}" presName="Name5" presStyleLbl="vennNode1" presStyleIdx="3" presStyleCnt="4" custLinFactX="96776" custLinFactNeighborX="100000" custLinFactNeighborY="1465">
        <dgm:presLayoutVars>
          <dgm:bulletEnabled val="1"/>
        </dgm:presLayoutVars>
      </dgm:prSet>
      <dgm:spPr/>
    </dgm:pt>
  </dgm:ptLst>
  <dgm:cxnLst>
    <dgm:cxn modelId="{217E7D6C-9AB9-41E9-A4C8-07154BDFDE7D}" srcId="{74D6AEE8-A636-43B1-A77F-9999259BCC0B}" destId="{4D60CB44-EE61-4C64-9A7A-0170222DB2D2}" srcOrd="3" destOrd="0" parTransId="{E7451E65-F887-498B-9E26-03EA5EF6A283}" sibTransId="{AE1DE07B-CD06-4783-91A7-08C278AE9F54}"/>
    <dgm:cxn modelId="{A0EF8A2B-C853-466D-B6F9-0E2D6813FBC8}" srcId="{74D6AEE8-A636-43B1-A77F-9999259BCC0B}" destId="{5FD1673A-1C2B-403D-BA73-5157547CB10F}" srcOrd="1" destOrd="0" parTransId="{A92D768A-4014-49FA-9A42-CCEBF3936568}" sibTransId="{1C7B6635-3F9A-4C82-8718-98D113987374}"/>
    <dgm:cxn modelId="{09F8F2BC-237A-4B84-A2B2-9281F426D8AA}" srcId="{74D6AEE8-A636-43B1-A77F-9999259BCC0B}" destId="{9EAAA0F3-0456-4F99-A69E-5024A33D9287}" srcOrd="0" destOrd="0" parTransId="{465F8421-CF00-4B16-A1B8-8317F2A47E00}" sibTransId="{EC42DC4A-0808-4F11-A22E-5A339693E716}"/>
    <dgm:cxn modelId="{7D044985-6E8F-44C3-8A70-610E3E07E22E}" type="presOf" srcId="{4D60CB44-EE61-4C64-9A7A-0170222DB2D2}" destId="{ECD09907-2E3E-4B3A-92F0-9528F7789C7D}" srcOrd="0" destOrd="0" presId="urn:microsoft.com/office/officeart/2005/8/layout/venn3"/>
    <dgm:cxn modelId="{7D18D63F-B8BA-4163-AEDA-CCD0DA6C6BDB}" type="presOf" srcId="{74D6AEE8-A636-43B1-A77F-9999259BCC0B}" destId="{1E5BCD66-EDF4-4414-8742-8241048762D9}" srcOrd="0" destOrd="0" presId="urn:microsoft.com/office/officeart/2005/8/layout/venn3"/>
    <dgm:cxn modelId="{80A34C87-C454-466B-B69E-26B73F5284A4}" srcId="{74D6AEE8-A636-43B1-A77F-9999259BCC0B}" destId="{7AB5F469-27E0-49FD-8476-A8190761B4C8}" srcOrd="2" destOrd="0" parTransId="{F7597E51-F4D8-4BC0-B1CD-F4BD12518C6B}" sibTransId="{8A5458BE-F502-438A-94E8-7B9515FB1B9B}"/>
    <dgm:cxn modelId="{496813CF-ADA7-4BFB-AF70-0EFD9643BD5D}" type="presOf" srcId="{9EAAA0F3-0456-4F99-A69E-5024A33D9287}" destId="{0A4D9B0D-FDE3-49E8-8164-0D17824AFB0A}" srcOrd="0" destOrd="0" presId="urn:microsoft.com/office/officeart/2005/8/layout/venn3"/>
    <dgm:cxn modelId="{C3CBB686-D63D-481A-95CD-0768D57F4195}" type="presOf" srcId="{7AB5F469-27E0-49FD-8476-A8190761B4C8}" destId="{14BB650A-0508-4602-A40B-5762D6D2F2E4}" srcOrd="0" destOrd="0" presId="urn:microsoft.com/office/officeart/2005/8/layout/venn3"/>
    <dgm:cxn modelId="{65952A24-4FEA-498B-AC1A-F191E8946B83}" type="presOf" srcId="{5FD1673A-1C2B-403D-BA73-5157547CB10F}" destId="{9EF60832-B501-41F4-BD10-9C8E6090B02C}" srcOrd="0" destOrd="0" presId="urn:microsoft.com/office/officeart/2005/8/layout/venn3"/>
    <dgm:cxn modelId="{6D7F01B0-4593-4DBF-ADF4-A3668EC1F0BC}" type="presParOf" srcId="{1E5BCD66-EDF4-4414-8742-8241048762D9}" destId="{0A4D9B0D-FDE3-49E8-8164-0D17824AFB0A}" srcOrd="0" destOrd="0" presId="urn:microsoft.com/office/officeart/2005/8/layout/venn3"/>
    <dgm:cxn modelId="{50645641-F3E5-454A-9835-C6B7ADAB5CBB}" type="presParOf" srcId="{1E5BCD66-EDF4-4414-8742-8241048762D9}" destId="{8FA3F2F9-67A8-460D-85B6-9A7D7C4F7EE8}" srcOrd="1" destOrd="0" presId="urn:microsoft.com/office/officeart/2005/8/layout/venn3"/>
    <dgm:cxn modelId="{94706CCB-3DE7-400E-A930-51BA6BB2B670}" type="presParOf" srcId="{1E5BCD66-EDF4-4414-8742-8241048762D9}" destId="{9EF60832-B501-41F4-BD10-9C8E6090B02C}" srcOrd="2" destOrd="0" presId="urn:microsoft.com/office/officeart/2005/8/layout/venn3"/>
    <dgm:cxn modelId="{F46950D1-00F3-4E06-980B-A11EB0C455BF}" type="presParOf" srcId="{1E5BCD66-EDF4-4414-8742-8241048762D9}" destId="{AAC9ABC8-306C-43CF-BAD2-1C8FCEE56441}" srcOrd="3" destOrd="0" presId="urn:microsoft.com/office/officeart/2005/8/layout/venn3"/>
    <dgm:cxn modelId="{71772F61-2DF8-4A38-8364-7C536DC79AC1}" type="presParOf" srcId="{1E5BCD66-EDF4-4414-8742-8241048762D9}" destId="{14BB650A-0508-4602-A40B-5762D6D2F2E4}" srcOrd="4" destOrd="0" presId="urn:microsoft.com/office/officeart/2005/8/layout/venn3"/>
    <dgm:cxn modelId="{9836C111-6A49-47A7-B06E-CFCA4C0C3579}" type="presParOf" srcId="{1E5BCD66-EDF4-4414-8742-8241048762D9}" destId="{BEBA486E-37A3-4778-8E17-AAD95C7F1109}" srcOrd="5" destOrd="0" presId="urn:microsoft.com/office/officeart/2005/8/layout/venn3"/>
    <dgm:cxn modelId="{5A7D5FEE-5BF6-421E-9C48-E3037D7DAD6A}" type="presParOf" srcId="{1E5BCD66-EDF4-4414-8742-8241048762D9}" destId="{ECD09907-2E3E-4B3A-92F0-9528F7789C7D}" srcOrd="6" destOrd="0" presId="urn:microsoft.com/office/officeart/2005/8/layout/venn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4D9B0D-FDE3-49E8-8164-0D17824AFB0A}">
      <dsp:nvSpPr>
        <dsp:cNvPr id="0" name=""/>
        <dsp:cNvSpPr/>
      </dsp:nvSpPr>
      <dsp:spPr>
        <a:xfrm>
          <a:off x="301686" y="96"/>
          <a:ext cx="1528869" cy="1528869"/>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4139" tIns="16510" rIns="84139" bIns="16510" numCol="1" spcCol="1270" anchor="ctr" anchorCtr="0">
          <a:noAutofit/>
        </a:bodyPr>
        <a:lstStyle/>
        <a:p>
          <a:pPr marL="0" lvl="0" indent="0" algn="ctr" defTabSz="577850">
            <a:lnSpc>
              <a:spcPct val="90000"/>
            </a:lnSpc>
            <a:spcBef>
              <a:spcPct val="0"/>
            </a:spcBef>
            <a:spcAft>
              <a:spcPct val="35000"/>
            </a:spcAft>
            <a:buNone/>
          </a:pPr>
          <a:r>
            <a:rPr lang="fr-FR" sz="1300" b="1" kern="1200" dirty="0"/>
            <a:t>L’évaluation diagnostique</a:t>
          </a:r>
          <a:endParaRPr lang="fr-FR" sz="1300" b="1" kern="1200" dirty="0"/>
        </a:p>
      </dsp:txBody>
      <dsp:txXfrm>
        <a:off x="525584" y="223994"/>
        <a:ext cx="1081073" cy="1081073"/>
      </dsp:txXfrm>
    </dsp:sp>
    <dsp:sp modelId="{9EF60832-B501-41F4-BD10-9C8E6090B02C}">
      <dsp:nvSpPr>
        <dsp:cNvPr id="0" name=""/>
        <dsp:cNvSpPr/>
      </dsp:nvSpPr>
      <dsp:spPr>
        <a:xfrm>
          <a:off x="2045775" y="0"/>
          <a:ext cx="1528869" cy="1528869"/>
        </a:xfrm>
        <a:prstGeom prst="ellipse">
          <a:avLst/>
        </a:prstGeom>
        <a:solidFill>
          <a:schemeClr val="accent5">
            <a:alpha val="50000"/>
            <a:hueOff val="-2451115"/>
            <a:satOff val="-3409"/>
            <a:lumOff val="-1307"/>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4139" tIns="16510" rIns="84139" bIns="16510" numCol="1" spcCol="1270" anchor="ctr" anchorCtr="0">
          <a:noAutofit/>
        </a:bodyPr>
        <a:lstStyle/>
        <a:p>
          <a:pPr marL="0" lvl="0" indent="0" algn="ctr" defTabSz="577850">
            <a:lnSpc>
              <a:spcPct val="90000"/>
            </a:lnSpc>
            <a:spcBef>
              <a:spcPct val="0"/>
            </a:spcBef>
            <a:spcAft>
              <a:spcPct val="35000"/>
            </a:spcAft>
            <a:buNone/>
          </a:pPr>
          <a:r>
            <a:rPr lang="fr-FR" sz="1300" b="1" kern="1200" dirty="0"/>
            <a:t>L’évaluation formative</a:t>
          </a:r>
          <a:endParaRPr lang="fr-FR" sz="1300" b="1" kern="1200" dirty="0"/>
        </a:p>
      </dsp:txBody>
      <dsp:txXfrm>
        <a:off x="2269673" y="223898"/>
        <a:ext cx="1081073" cy="1081073"/>
      </dsp:txXfrm>
    </dsp:sp>
    <dsp:sp modelId="{14BB650A-0508-4602-A40B-5762D6D2F2E4}">
      <dsp:nvSpPr>
        <dsp:cNvPr id="0" name=""/>
        <dsp:cNvSpPr/>
      </dsp:nvSpPr>
      <dsp:spPr>
        <a:xfrm>
          <a:off x="4119472" y="0"/>
          <a:ext cx="1528869" cy="1528869"/>
        </a:xfrm>
        <a:prstGeom prst="ellipse">
          <a:avLst/>
        </a:prstGeom>
        <a:solidFill>
          <a:schemeClr val="accent5">
            <a:alpha val="50000"/>
            <a:hueOff val="-4902230"/>
            <a:satOff val="-6819"/>
            <a:lumOff val="-2615"/>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4139" tIns="16510" rIns="84139" bIns="16510" numCol="1" spcCol="1270" anchor="ctr" anchorCtr="0">
          <a:noAutofit/>
        </a:bodyPr>
        <a:lstStyle/>
        <a:p>
          <a:pPr marL="0" lvl="0" indent="0" algn="ctr" defTabSz="577850">
            <a:lnSpc>
              <a:spcPct val="90000"/>
            </a:lnSpc>
            <a:spcBef>
              <a:spcPct val="0"/>
            </a:spcBef>
            <a:spcAft>
              <a:spcPct val="35000"/>
            </a:spcAft>
            <a:buNone/>
          </a:pPr>
          <a:r>
            <a:rPr lang="fr-FR" sz="1300" b="1" kern="1200" dirty="0"/>
            <a:t>L’évaluation sommative</a:t>
          </a:r>
          <a:endParaRPr lang="fr-FR" sz="1300" b="1" kern="1200" dirty="0"/>
        </a:p>
      </dsp:txBody>
      <dsp:txXfrm>
        <a:off x="4343370" y="223898"/>
        <a:ext cx="1081073" cy="1081073"/>
      </dsp:txXfrm>
    </dsp:sp>
    <dsp:sp modelId="{ECD09907-2E3E-4B3A-92F0-9528F7789C7D}">
      <dsp:nvSpPr>
        <dsp:cNvPr id="0" name=""/>
        <dsp:cNvSpPr/>
      </dsp:nvSpPr>
      <dsp:spPr>
        <a:xfrm>
          <a:off x="6080180" y="192"/>
          <a:ext cx="1528869" cy="1528869"/>
        </a:xfrm>
        <a:prstGeom prst="ellipse">
          <a:avLst/>
        </a:prstGeom>
        <a:solidFill>
          <a:schemeClr val="accent5">
            <a:alpha val="50000"/>
            <a:hueOff val="-7353344"/>
            <a:satOff val="-10228"/>
            <a:lumOff val="-3922"/>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4139" tIns="16510" rIns="84139" bIns="16510" numCol="1" spcCol="1270" anchor="ctr" anchorCtr="0">
          <a:noAutofit/>
        </a:bodyPr>
        <a:lstStyle/>
        <a:p>
          <a:pPr marL="0" lvl="0" indent="0" algn="ctr" defTabSz="577850">
            <a:lnSpc>
              <a:spcPct val="90000"/>
            </a:lnSpc>
            <a:spcBef>
              <a:spcPct val="0"/>
            </a:spcBef>
            <a:spcAft>
              <a:spcPct val="35000"/>
            </a:spcAft>
            <a:buNone/>
          </a:pPr>
          <a:r>
            <a:rPr lang="fr-FR" sz="1300" b="1" kern="1200" dirty="0"/>
            <a:t>L’évaluation certificative</a:t>
          </a:r>
          <a:endParaRPr lang="fr-FR" sz="1300" b="1" kern="1200" dirty="0"/>
        </a:p>
      </dsp:txBody>
      <dsp:txXfrm>
        <a:off x="6304078" y="224090"/>
        <a:ext cx="1081073" cy="1081073"/>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76BA4-CC61-4E52-9DF4-9D13B9A73144}" type="datetimeFigureOut">
              <a:rPr lang="fr-FR" smtClean="0"/>
              <a:t>19/12/2016</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EDF2D-88EC-41AB-B9EC-0C1B59EC40A3}" type="slidenum">
              <a:rPr lang="fr-FR" smtClean="0"/>
              <a:t>‹N°›</a:t>
            </a:fld>
            <a:endParaRPr lang="fr-FR" dirty="0"/>
          </a:p>
        </p:txBody>
      </p:sp>
    </p:spTree>
    <p:extLst>
      <p:ext uri="{BB962C8B-B14F-4D97-AF65-F5344CB8AC3E}">
        <p14:creationId xmlns:p14="http://schemas.microsoft.com/office/powerpoint/2010/main" val="416273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3</a:t>
            </a:fld>
            <a:endParaRPr lang="fr-FR" dirty="0"/>
          </a:p>
        </p:txBody>
      </p:sp>
    </p:spTree>
    <p:extLst>
      <p:ext uri="{BB962C8B-B14F-4D97-AF65-F5344CB8AC3E}">
        <p14:creationId xmlns:p14="http://schemas.microsoft.com/office/powerpoint/2010/main" val="11048715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Titre 1"/>
          <p:cNvSpPr txBox="1">
            <a:spLocks/>
          </p:cNvSpPr>
          <p:nvPr userDrawn="1">
            <p:custDataLst>
              <p:tags r:id="rId1"/>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800" dirty="0">
                <a:solidFill>
                  <a:schemeClr val="accent1">
                    <a:lumMod val="50000"/>
                  </a:schemeClr>
                </a:solidFill>
                <a:effectLst>
                  <a:outerShdw blurRad="50800" dist="38100" dir="5400000" algn="t" rotWithShape="0">
                    <a:prstClr val="black">
                      <a:alpha val="40000"/>
                    </a:prstClr>
                  </a:outerShdw>
                </a:effectLst>
              </a:rPr>
              <a:t>Évaluer</a:t>
            </a:r>
          </a:p>
        </p:txBody>
      </p:sp>
      <p:pic>
        <p:nvPicPr>
          <p:cNvPr id="8" name="Image 7"/>
          <p:cNvPicPr>
            <a:picLocks noChangeAspect="1"/>
          </p:cNvPicPr>
          <p:nvPr userDrawn="1"/>
        </p:nvPicPr>
        <p:blipFill>
          <a:blip r:embed="rId4"/>
          <a:stretch>
            <a:fillRect/>
          </a:stretch>
        </p:blipFill>
        <p:spPr>
          <a:xfrm>
            <a:off x="10291483" y="6006913"/>
            <a:ext cx="1828800" cy="752475"/>
          </a:xfrm>
          <a:prstGeom prst="rect">
            <a:avLst/>
          </a:prstGeom>
        </p:spPr>
      </p:pic>
      <p:sp>
        <p:nvSpPr>
          <p:cNvPr id="9" name="Titre 1"/>
          <p:cNvSpPr txBox="1">
            <a:spLocks/>
          </p:cNvSpPr>
          <p:nvPr userDrawn="1">
            <p:custDataLst>
              <p:tags r:id="rId2"/>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fr-FR" sz="3200" dirty="0">
                <a:solidFill>
                  <a:schemeClr val="accent1">
                    <a:lumMod val="50000"/>
                  </a:schemeClr>
                </a:solidFill>
                <a:effectLst>
                  <a:outerShdw blurRad="50800" dist="38100" dir="5400000" algn="t" rotWithShape="0">
                    <a:prstClr val="black">
                      <a:alpha val="40000"/>
                    </a:prstClr>
                  </a:outerShdw>
                </a:effectLst>
              </a:rPr>
              <a:t>L’essentiel </a:t>
            </a:r>
            <a:endParaRPr lang="fr-FR" sz="2800" dirty="0">
              <a:solidFill>
                <a:schemeClr val="accent1">
                  <a:lumMod val="50000"/>
                </a:schemeClr>
              </a:solidFill>
              <a:effectLst>
                <a:outerShdw blurRad="50800" dist="38100" dir="5400000" algn="t" rotWithShape="0">
                  <a:prstClr val="black">
                    <a:alpha val="40000"/>
                  </a:prstClr>
                </a:outerShdw>
              </a:effectLst>
            </a:endParaRPr>
          </a:p>
        </p:txBody>
      </p:sp>
      <p:pic>
        <p:nvPicPr>
          <p:cNvPr id="10" name="Image 9"/>
          <p:cNvPicPr>
            <a:picLocks noChangeAspect="1"/>
          </p:cNvPicPr>
          <p:nvPr userDrawn="1"/>
        </p:nvPicPr>
        <p:blipFill>
          <a:blip r:embed="rId5"/>
          <a:stretch>
            <a:fillRect/>
          </a:stretch>
        </p:blipFill>
        <p:spPr>
          <a:xfrm>
            <a:off x="22554" y="0"/>
            <a:ext cx="1773603" cy="656822"/>
          </a:xfrm>
          <a:prstGeom prst="rect">
            <a:avLst/>
          </a:prstGeom>
        </p:spPr>
      </p:pic>
    </p:spTree>
    <p:extLst>
      <p:ext uri="{BB962C8B-B14F-4D97-AF65-F5344CB8AC3E}">
        <p14:creationId xmlns:p14="http://schemas.microsoft.com/office/powerpoint/2010/main" val="283684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t>19/12/2016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39620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F1D37B8-B677-4826-901C-DF020591D9E0}" type="datetimeFigureOut">
              <a:rPr lang="fr-FR" smtClean="0"/>
              <a:t>19/12/2016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98670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t>19/12/2016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
        <p:nvSpPr>
          <p:cNvPr id="7" name="Titre 1"/>
          <p:cNvSpPr txBox="1">
            <a:spLocks/>
          </p:cNvSpPr>
          <p:nvPr userDrawn="1">
            <p:custDataLst>
              <p:tags r:id="rId1"/>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800" dirty="0">
                <a:solidFill>
                  <a:schemeClr val="accent1">
                    <a:lumMod val="50000"/>
                  </a:schemeClr>
                </a:solidFill>
                <a:effectLst>
                  <a:outerShdw blurRad="50800" dist="38100" dir="5400000" algn="t" rotWithShape="0">
                    <a:prstClr val="black">
                      <a:alpha val="40000"/>
                    </a:prstClr>
                  </a:outerShdw>
                </a:effectLst>
              </a:rPr>
              <a:t>Évaluer</a:t>
            </a:r>
          </a:p>
        </p:txBody>
      </p:sp>
      <p:pic>
        <p:nvPicPr>
          <p:cNvPr id="8" name="Image 7"/>
          <p:cNvPicPr>
            <a:picLocks noChangeAspect="1"/>
          </p:cNvPicPr>
          <p:nvPr userDrawn="1"/>
        </p:nvPicPr>
        <p:blipFill>
          <a:blip r:embed="rId4"/>
          <a:stretch>
            <a:fillRect/>
          </a:stretch>
        </p:blipFill>
        <p:spPr>
          <a:xfrm>
            <a:off x="10291483" y="6006913"/>
            <a:ext cx="1828800" cy="752475"/>
          </a:xfrm>
          <a:prstGeom prst="rect">
            <a:avLst/>
          </a:prstGeom>
        </p:spPr>
      </p:pic>
      <p:sp>
        <p:nvSpPr>
          <p:cNvPr id="9" name="Titre 1"/>
          <p:cNvSpPr txBox="1">
            <a:spLocks/>
          </p:cNvSpPr>
          <p:nvPr userDrawn="1">
            <p:custDataLst>
              <p:tags r:id="rId2"/>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L’essentiel </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0" name="Image 9"/>
          <p:cNvPicPr>
            <a:picLocks noChangeAspect="1"/>
          </p:cNvPicPr>
          <p:nvPr userDrawn="1"/>
        </p:nvPicPr>
        <p:blipFill>
          <a:blip r:embed="rId5"/>
          <a:stretch>
            <a:fillRect/>
          </a:stretch>
        </p:blipFill>
        <p:spPr>
          <a:xfrm>
            <a:off x="22554" y="0"/>
            <a:ext cx="1773603" cy="656822"/>
          </a:xfrm>
          <a:prstGeom prst="rect">
            <a:avLst/>
          </a:prstGeom>
        </p:spPr>
      </p:pic>
    </p:spTree>
    <p:extLst>
      <p:ext uri="{BB962C8B-B14F-4D97-AF65-F5344CB8AC3E}">
        <p14:creationId xmlns:p14="http://schemas.microsoft.com/office/powerpoint/2010/main" val="227147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F1D37B8-B677-4826-901C-DF020591D9E0}" type="datetimeFigureOut">
              <a:rPr lang="fr-FR" smtClean="0"/>
              <a:t>19/12/2016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64170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F1D37B8-B677-4826-901C-DF020591D9E0}" type="datetimeFigureOut">
              <a:rPr lang="fr-FR" smtClean="0"/>
              <a:t>19/12/2016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93364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BF1D37B8-B677-4826-901C-DF020591D9E0}" type="datetimeFigureOut">
              <a:rPr lang="fr-FR" smtClean="0"/>
              <a:t>19/12/2016</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7DCF6EDD-9295-40BE-9E76-19EFA79C8EA7}" type="slidenum">
              <a:rPr lang="fr-FR" smtClean="0"/>
              <a:t>‹N°›</a:t>
            </a:fld>
            <a:endParaRPr lang="fr-FR" dirty="0"/>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17799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1D37B8-B677-4826-901C-DF020591D9E0}" type="datetimeFigureOut">
              <a:rPr lang="fr-FR" smtClean="0"/>
              <a:t>19/12/2016</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DCF6EDD-9295-40BE-9E76-19EFA79C8EA7}" type="slidenum">
              <a:rPr lang="fr-FR" smtClean="0"/>
              <a:t>‹N°›</a:t>
            </a:fld>
            <a:endParaRPr lang="fr-FR" dirty="0"/>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201499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D37B8-B677-4826-901C-DF020591D9E0}" type="datetimeFigureOut">
              <a:rPr lang="fr-FR" smtClean="0"/>
              <a:t>19/12/2016</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168817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t>19/12/2016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93669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t>19/12/2016</a:t>
            </a:fld>
            <a:endParaRPr lang="fr-FR"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04908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custDataLst>
              <p:tags r:id="rId14"/>
            </p:custDataLst>
          </p:nvPr>
        </p:nvSpPr>
        <p:spPr>
          <a:xfrm>
            <a:off x="845127" y="1828800"/>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custDataLst>
              <p:tags r:id="rId15"/>
            </p:custDataLst>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F1D37B8-B677-4826-901C-DF020591D9E0}" type="datetimeFigureOut">
              <a:rPr lang="fr-FR" smtClean="0"/>
              <a:t>19/12/2016</a:t>
            </a:fld>
            <a:endParaRPr lang="fr-FR" dirty="0"/>
          </a:p>
        </p:txBody>
      </p:sp>
      <p:sp>
        <p:nvSpPr>
          <p:cNvPr id="5" name="Footer Placeholder 4"/>
          <p:cNvSpPr>
            <a:spLocks noGrp="1"/>
          </p:cNvSpPr>
          <p:nvPr>
            <p:ph type="ftr" sz="quarter" idx="3"/>
            <p:custDataLst>
              <p:tags r:id="rId16"/>
            </p:custDataLst>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r-FR" dirty="0"/>
          </a:p>
        </p:txBody>
      </p:sp>
      <p:sp>
        <p:nvSpPr>
          <p:cNvPr id="6" name="Slide Number Placeholder 5"/>
          <p:cNvSpPr>
            <a:spLocks noGrp="1"/>
          </p:cNvSpPr>
          <p:nvPr>
            <p:ph type="sldNum" sz="quarter" idx="4"/>
            <p:custDataLst>
              <p:tags r:id="rId17"/>
            </p:custDataLst>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DCF6EDD-9295-40BE-9E76-19EFA79C8EA7}" type="slidenum">
              <a:rPr lang="fr-FR" smtClean="0"/>
              <a:t>‹N°›</a:t>
            </a:fld>
            <a:endParaRPr lang="fr-FR" dirty="0"/>
          </a:p>
        </p:txBody>
      </p:sp>
    </p:spTree>
    <p:extLst>
      <p:ext uri="{BB962C8B-B14F-4D97-AF65-F5344CB8AC3E}">
        <p14:creationId xmlns:p14="http://schemas.microsoft.com/office/powerpoint/2010/main" val="2099225994"/>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slideLayout" Target="../slideLayouts/slideLayout1.xml"/><Relationship Id="rId7" Type="http://schemas.openxmlformats.org/officeDocument/2006/relationships/diagramLayout" Target="../diagrams/layout1.xml"/><Relationship Id="rId2" Type="http://schemas.openxmlformats.org/officeDocument/2006/relationships/tags" Target="../tags/tag11.xml"/><Relationship Id="rId1" Type="http://schemas.openxmlformats.org/officeDocument/2006/relationships/customXml" Target="../../customXml/item8.xml"/><Relationship Id="rId6" Type="http://schemas.openxmlformats.org/officeDocument/2006/relationships/diagramData" Target="../diagrams/data1.xml"/><Relationship Id="rId5" Type="http://schemas.openxmlformats.org/officeDocument/2006/relationships/image" Target="../media/image2.png"/><Relationship Id="rId10" Type="http://schemas.microsoft.com/office/2007/relationships/diagramDrawing" Target="../diagrams/drawing1.xml"/><Relationship Id="rId4" Type="http://schemas.openxmlformats.org/officeDocument/2006/relationships/notesSlide" Target="../notesSlides/notesSlide1.xml"/><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40820" y="2020186"/>
            <a:ext cx="10515600" cy="3104707"/>
          </a:xfrm>
        </p:spPr>
        <p:txBody>
          <a:bodyPr>
            <a:normAutofit/>
          </a:bodyPr>
          <a:lstStyle/>
          <a:p>
            <a:pPr marL="0" indent="0" algn="just">
              <a:buNone/>
            </a:pPr>
            <a:r>
              <a:rPr lang="fr-FR" sz="1800" dirty="0"/>
              <a:t>Les objectifs de chaque séance, clairement présentés par l’enseignant, permettent à l’élève de participer pleinement à l’évaluation du travail effectué et concourent à l’acquisition de l’autonomie et de l’esprit d’initiative. En cours de séance, l’élève doit être capable de répondre aux deux questions simples :</a:t>
            </a:r>
          </a:p>
          <a:p>
            <a:pPr marL="0" indent="0" algn="just">
              <a:buNone/>
            </a:pPr>
            <a:r>
              <a:rPr lang="fr-FR" sz="1800" dirty="0"/>
              <a:t>•	que fait-on?</a:t>
            </a:r>
          </a:p>
          <a:p>
            <a:pPr marL="0" indent="0" algn="just">
              <a:buNone/>
            </a:pPr>
            <a:r>
              <a:rPr lang="fr-FR" sz="1800" dirty="0"/>
              <a:t>•	pourquoi le fait-on ? </a:t>
            </a:r>
          </a:p>
          <a:p>
            <a:pPr marL="0" indent="0" algn="just">
              <a:buNone/>
            </a:pPr>
            <a:r>
              <a:rPr lang="fr-FR" sz="1800" dirty="0"/>
              <a:t>Grâce à l’observation, au questionnement et au recueil d’éléments qu’il juge significatifs (quand les élèves réalisent les tâches, s’organisent pour travailler en équipe…), l’enseignant mesure les progrès des élèves et évalue leur degré d’assimilation des connaissances et des capacités visées. Il propose, le cas échéant, des </a:t>
            </a:r>
            <a:r>
              <a:rPr lang="fr-FR" sz="1800" dirty="0">
                <a:solidFill>
                  <a:srgbClr val="7030A0"/>
                </a:solidFill>
              </a:rPr>
              <a:t>activités différenciées et de remédiation.</a:t>
            </a:r>
          </a:p>
        </p:txBody>
      </p:sp>
      <p:sp>
        <p:nvSpPr>
          <p:cNvPr id="3" name="Rectangle 2"/>
          <p:cNvSpPr/>
          <p:nvPr/>
        </p:nvSpPr>
        <p:spPr>
          <a:xfrm>
            <a:off x="940820" y="936793"/>
            <a:ext cx="10391554" cy="646331"/>
          </a:xfrm>
          <a:prstGeom prst="rect">
            <a:avLst/>
          </a:prstGeom>
        </p:spPr>
        <p:txBody>
          <a:bodyPr wrap="square">
            <a:spAutoFit/>
          </a:bodyPr>
          <a:lstStyle/>
          <a:p>
            <a:r>
              <a:rPr lang="fr-FR" dirty="0">
                <a:solidFill>
                  <a:srgbClr val="7030A0"/>
                </a:solidFill>
              </a:rPr>
              <a:t>L’évaluation concerne toutes les phases de l’enseignement, avant, pendant et après la situation d’apprentissage. </a:t>
            </a:r>
          </a:p>
        </p:txBody>
      </p:sp>
    </p:spTree>
    <p:extLst>
      <p:ext uri="{BB962C8B-B14F-4D97-AF65-F5344CB8AC3E}">
        <p14:creationId xmlns:p14="http://schemas.microsoft.com/office/powerpoint/2010/main" val="2505136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98290" y="1041991"/>
            <a:ext cx="10515600" cy="4351337"/>
          </a:xfrm>
        </p:spPr>
        <p:txBody>
          <a:bodyPr>
            <a:normAutofit/>
          </a:bodyPr>
          <a:lstStyle/>
          <a:p>
            <a:pPr marL="0" indent="0">
              <a:buNone/>
            </a:pPr>
            <a:r>
              <a:rPr lang="fr-FR" sz="1800" dirty="0">
                <a:solidFill>
                  <a:srgbClr val="7030A0"/>
                </a:solidFill>
              </a:rPr>
              <a:t>Comment évaluer ? Comment noter ? </a:t>
            </a:r>
          </a:p>
          <a:p>
            <a:pPr marL="0" indent="0">
              <a:buNone/>
            </a:pPr>
            <a:endParaRPr lang="fr-FR" sz="1800" dirty="0">
              <a:solidFill>
                <a:srgbClr val="7030A0"/>
              </a:solidFill>
            </a:endParaRPr>
          </a:p>
          <a:p>
            <a:pPr marL="0" indent="0">
              <a:buNone/>
            </a:pPr>
            <a:r>
              <a:rPr lang="fr-FR" sz="1800" dirty="0"/>
              <a:t>Il est recommandé de :</a:t>
            </a:r>
          </a:p>
          <a:p>
            <a:r>
              <a:rPr lang="fr-FR" sz="1800" dirty="0"/>
              <a:t>déterminer l’évaluation de tout ou partie des compétences </a:t>
            </a:r>
            <a:r>
              <a:rPr lang="fr-FR" sz="1800" dirty="0">
                <a:solidFill>
                  <a:srgbClr val="7030A0"/>
                </a:solidFill>
              </a:rPr>
              <a:t>dès la phase de préparation de la séquence</a:t>
            </a:r>
            <a:r>
              <a:rPr lang="fr-FR" sz="1800" dirty="0"/>
              <a:t> ; </a:t>
            </a:r>
          </a:p>
          <a:p>
            <a:r>
              <a:rPr lang="fr-FR" sz="1800" dirty="0"/>
              <a:t>se poser les questions sur la forme, les critères, le nombre et la fréquence des évaluations ; </a:t>
            </a:r>
          </a:p>
          <a:p>
            <a:r>
              <a:rPr lang="fr-FR" sz="1800" dirty="0">
                <a:solidFill>
                  <a:srgbClr val="7030A0"/>
                </a:solidFill>
              </a:rPr>
              <a:t>communiquer et expliciter</a:t>
            </a:r>
            <a:r>
              <a:rPr lang="fr-FR" sz="1800" dirty="0"/>
              <a:t> les choix ci-dessus aux élèves (informer les élèves contribue à leur adhésion, toute évaluation est le résultat d’un contrat implicite ou explicite passé entre le professeur et ses élèves, ces derniers y accordent toujours beaucoup d’importance) ; </a:t>
            </a:r>
          </a:p>
          <a:p>
            <a:r>
              <a:rPr lang="fr-FR" sz="1800" dirty="0"/>
              <a:t>respecter l’équilibre entre les temps d’apprentissage et ceux d’évaluation. </a:t>
            </a:r>
          </a:p>
          <a:p>
            <a:r>
              <a:rPr lang="fr-FR" sz="1800" dirty="0"/>
              <a:t>quelle que soit l’évaluation, elle doit être positive, c’est-à-dire qu’elle doit </a:t>
            </a:r>
            <a:r>
              <a:rPr lang="fr-FR" sz="1800" dirty="0">
                <a:solidFill>
                  <a:srgbClr val="7030A0"/>
                </a:solidFill>
              </a:rPr>
              <a:t>valoriser</a:t>
            </a:r>
            <a:r>
              <a:rPr lang="fr-FR" sz="1800" dirty="0"/>
              <a:t> tout  ce que l’élève sait plutôt que de lister ce qu’il ne sait pas. C’est ainsi que l’élève prendra confiance en lui.</a:t>
            </a:r>
          </a:p>
        </p:txBody>
      </p:sp>
    </p:spTree>
    <p:extLst>
      <p:ext uri="{BB962C8B-B14F-4D97-AF65-F5344CB8AC3E}">
        <p14:creationId xmlns:p14="http://schemas.microsoft.com/office/powerpoint/2010/main" val="28365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4" name="Image 33"/>
          <p:cNvPicPr>
            <a:picLocks noChangeAspect="1"/>
          </p:cNvPicPr>
          <p:nvPr/>
        </p:nvPicPr>
        <p:blipFill>
          <a:blip r:embed="rId5"/>
          <a:stretch>
            <a:fillRect/>
          </a:stretch>
        </p:blipFill>
        <p:spPr>
          <a:xfrm>
            <a:off x="20458" y="-3"/>
            <a:ext cx="1409475" cy="656825"/>
          </a:xfrm>
          <a:prstGeom prst="rect">
            <a:avLst/>
          </a:prstGeom>
        </p:spPr>
      </p:pic>
      <p:sp>
        <p:nvSpPr>
          <p:cNvPr id="2" name="Rectangle 1"/>
          <p:cNvSpPr/>
          <p:nvPr/>
        </p:nvSpPr>
        <p:spPr>
          <a:xfrm>
            <a:off x="3325553" y="1571432"/>
            <a:ext cx="6447098" cy="646331"/>
          </a:xfrm>
          <a:prstGeom prst="rect">
            <a:avLst/>
          </a:prstGeom>
        </p:spPr>
        <p:txBody>
          <a:bodyPr wrap="square">
            <a:spAutoFit/>
          </a:bodyPr>
          <a:lstStyle/>
          <a:p>
            <a:endParaRPr lang="fr-FR" dirty="0"/>
          </a:p>
          <a:p>
            <a:r>
              <a:rPr lang="fr-FR" dirty="0"/>
              <a:t>L’évaluation comporte quatre grands volets complémentaires</a:t>
            </a:r>
          </a:p>
        </p:txBody>
      </p:sp>
      <p:graphicFrame>
        <p:nvGraphicFramePr>
          <p:cNvPr id="12" name="Diagramme 11"/>
          <p:cNvGraphicFramePr/>
          <p:nvPr>
            <p:extLst>
              <p:ext uri="{D42A27DB-BD31-4B8C-83A1-F6EECF244321}">
                <p14:modId xmlns:p14="http://schemas.microsoft.com/office/powerpoint/2010/main" val="3156179529"/>
              </p:ext>
            </p:extLst>
          </p:nvPr>
        </p:nvGraphicFramePr>
        <p:xfrm>
          <a:off x="2353657" y="2576509"/>
          <a:ext cx="7609050" cy="15290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6" name="Connecteur droit 5"/>
          <p:cNvCxnSpPr/>
          <p:nvPr/>
        </p:nvCxnSpPr>
        <p:spPr>
          <a:xfrm>
            <a:off x="3402419" y="2217763"/>
            <a:ext cx="577215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H="1">
            <a:off x="3402419" y="2217763"/>
            <a:ext cx="1181" cy="358746"/>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flipH="1">
            <a:off x="5197881" y="2217763"/>
            <a:ext cx="1181" cy="358746"/>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flipH="1">
            <a:off x="7249769" y="2217763"/>
            <a:ext cx="1181" cy="358746"/>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H="1">
            <a:off x="9174569" y="2217763"/>
            <a:ext cx="1181" cy="358746"/>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custDataLst>
      <p:custData r:id="rId1"/>
      <p:tags r:id="rId2"/>
    </p:custDataLst>
    <p:extLst>
      <p:ext uri="{BB962C8B-B14F-4D97-AF65-F5344CB8AC3E}">
        <p14:creationId xmlns:p14="http://schemas.microsoft.com/office/powerpoint/2010/main" val="268784886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82995" y="1414152"/>
            <a:ext cx="9881191" cy="1754326"/>
          </a:xfrm>
          <a:prstGeom prst="rect">
            <a:avLst/>
          </a:prstGeom>
        </p:spPr>
        <p:txBody>
          <a:bodyPr wrap="square">
            <a:spAutoFit/>
          </a:bodyPr>
          <a:lstStyle/>
          <a:p>
            <a:r>
              <a:rPr lang="fr-FR" dirty="0">
                <a:solidFill>
                  <a:srgbClr val="7030A0"/>
                </a:solidFill>
              </a:rPr>
              <a:t>L’évaluation diagnostique : </a:t>
            </a:r>
          </a:p>
          <a:p>
            <a:endParaRPr lang="fr-FR" dirty="0"/>
          </a:p>
          <a:p>
            <a:r>
              <a:rPr lang="fr-FR" dirty="0"/>
              <a:t>Elle permet de tenir compte des acquis des élèves, de leurs lacunes, de leurs centres d’intérêt... Elle permet d’ajuster les contenus envisagés et leur progressivité. </a:t>
            </a:r>
          </a:p>
          <a:p>
            <a:endParaRPr lang="fr-FR" dirty="0"/>
          </a:p>
          <a:p>
            <a:r>
              <a:rPr lang="fr-FR" dirty="0"/>
              <a:t>Elle va avoir des conséquences directes sur la stratégie d’enseignement.</a:t>
            </a:r>
          </a:p>
        </p:txBody>
      </p:sp>
    </p:spTree>
    <p:extLst>
      <p:ext uri="{BB962C8B-B14F-4D97-AF65-F5344CB8AC3E}">
        <p14:creationId xmlns:p14="http://schemas.microsoft.com/office/powerpoint/2010/main" val="1771681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59710" y="1167119"/>
            <a:ext cx="9966251" cy="2862322"/>
          </a:xfrm>
          <a:prstGeom prst="rect">
            <a:avLst/>
          </a:prstGeom>
        </p:spPr>
        <p:txBody>
          <a:bodyPr wrap="square">
            <a:spAutoFit/>
          </a:bodyPr>
          <a:lstStyle/>
          <a:p>
            <a:r>
              <a:rPr lang="fr-FR" dirty="0">
                <a:solidFill>
                  <a:srgbClr val="7030A0"/>
                </a:solidFill>
              </a:rPr>
              <a:t>L’évaluation formative : </a:t>
            </a:r>
          </a:p>
          <a:p>
            <a:endParaRPr lang="fr-FR" dirty="0"/>
          </a:p>
          <a:p>
            <a:r>
              <a:rPr lang="fr-FR" dirty="0"/>
              <a:t>Elle sert à former ou à instruire et accompagne toutes les phases d’apprentissage. Elle se fonde sur la vérification de la compréhension des élèves et elle se saisit des erreurs et des difficultés pour les aider à progresser. Pour cela, l’enseignant vérifie constamment le niveau d’adhésion et de compréhension des élèves, identifie les erreurs et les difficultés. </a:t>
            </a:r>
          </a:p>
          <a:p>
            <a:endParaRPr lang="fr-FR" dirty="0"/>
          </a:p>
          <a:p>
            <a:r>
              <a:rPr lang="fr-FR" dirty="0"/>
              <a:t>Un document de suivi et d’évaluation formative est nécessaire, il permet d’informer l’élève et sa famille sur les compétences visées par les activités mises en œuvre et d’évaluer les acquis (auto-évaluation ou </a:t>
            </a:r>
            <a:r>
              <a:rPr lang="fr-FR" dirty="0" err="1"/>
              <a:t>co</a:t>
            </a:r>
            <a:r>
              <a:rPr lang="fr-FR" dirty="0"/>
              <a:t>-évaluation élève-professeur...). Elle n’est accompagnée d’aucune note chiffrée.</a:t>
            </a:r>
          </a:p>
        </p:txBody>
      </p:sp>
    </p:spTree>
    <p:extLst>
      <p:ext uri="{BB962C8B-B14F-4D97-AF65-F5344CB8AC3E}">
        <p14:creationId xmlns:p14="http://schemas.microsoft.com/office/powerpoint/2010/main" val="2356866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59710" y="1167119"/>
            <a:ext cx="9966251" cy="2585323"/>
          </a:xfrm>
          <a:prstGeom prst="rect">
            <a:avLst/>
          </a:prstGeom>
        </p:spPr>
        <p:txBody>
          <a:bodyPr wrap="square">
            <a:spAutoFit/>
          </a:bodyPr>
          <a:lstStyle/>
          <a:p>
            <a:r>
              <a:rPr lang="fr-FR" dirty="0">
                <a:solidFill>
                  <a:srgbClr val="7030A0"/>
                </a:solidFill>
              </a:rPr>
              <a:t>L’évaluation sommative : </a:t>
            </a:r>
          </a:p>
          <a:p>
            <a:endParaRPr lang="fr-FR" dirty="0">
              <a:solidFill>
                <a:srgbClr val="7030A0"/>
              </a:solidFill>
            </a:endParaRPr>
          </a:p>
          <a:p>
            <a:r>
              <a:rPr lang="fr-FR" dirty="0"/>
              <a:t>Elle s’inscrit le plus souvent à la fin d’une ou plusieurs phases d’apprentissage et elle vise à vérifier les compétences acquises.</a:t>
            </a:r>
          </a:p>
          <a:p>
            <a:endParaRPr lang="fr-FR" dirty="0"/>
          </a:p>
          <a:p>
            <a:r>
              <a:rPr lang="fr-FR" dirty="0"/>
              <a:t>L’évaluation sommative s’établit au regard des compétences que l’enseignant souhaite valider. </a:t>
            </a:r>
          </a:p>
          <a:p>
            <a:endParaRPr lang="fr-FR" dirty="0"/>
          </a:p>
          <a:p>
            <a:r>
              <a:rPr lang="fr-FR" dirty="0"/>
              <a:t>Ces contrôles sommatifs, programmés et répartis, sont de durée et de rythme variables selon le niveau de classe.</a:t>
            </a:r>
          </a:p>
        </p:txBody>
      </p:sp>
    </p:spTree>
    <p:extLst>
      <p:ext uri="{BB962C8B-B14F-4D97-AF65-F5344CB8AC3E}">
        <p14:creationId xmlns:p14="http://schemas.microsoft.com/office/powerpoint/2010/main" val="402992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59710" y="1167119"/>
            <a:ext cx="9966251" cy="1477328"/>
          </a:xfrm>
          <a:prstGeom prst="rect">
            <a:avLst/>
          </a:prstGeom>
        </p:spPr>
        <p:txBody>
          <a:bodyPr wrap="square">
            <a:spAutoFit/>
          </a:bodyPr>
          <a:lstStyle/>
          <a:p>
            <a:r>
              <a:rPr lang="fr-FR" dirty="0">
                <a:solidFill>
                  <a:srgbClr val="7030A0"/>
                </a:solidFill>
              </a:rPr>
              <a:t>L’évaluation certificative : </a:t>
            </a:r>
          </a:p>
          <a:p>
            <a:endParaRPr lang="fr-FR" dirty="0">
              <a:solidFill>
                <a:srgbClr val="7030A0"/>
              </a:solidFill>
            </a:endParaRPr>
          </a:p>
          <a:p>
            <a:r>
              <a:rPr lang="fr-FR" dirty="0">
                <a:solidFill>
                  <a:schemeClr val="tx1">
                    <a:lumMod val="95000"/>
                    <a:lumOff val="5000"/>
                  </a:schemeClr>
                </a:solidFill>
              </a:rPr>
              <a:t>Elle</a:t>
            </a:r>
            <a:r>
              <a:rPr lang="fr-FR" dirty="0">
                <a:solidFill>
                  <a:srgbClr val="7030A0"/>
                </a:solidFill>
              </a:rPr>
              <a:t> </a:t>
            </a:r>
            <a:r>
              <a:rPr lang="fr-FR" dirty="0"/>
              <a:t>sera formalisée par les modalités de l’épreuve du diplôme national du brevet.</a:t>
            </a:r>
          </a:p>
          <a:p>
            <a:endParaRPr lang="fr-FR" dirty="0"/>
          </a:p>
          <a:p>
            <a:endParaRPr lang="fr-FR" dirty="0"/>
          </a:p>
        </p:txBody>
      </p:sp>
    </p:spTree>
    <p:extLst>
      <p:ext uri="{BB962C8B-B14F-4D97-AF65-F5344CB8AC3E}">
        <p14:creationId xmlns:p14="http://schemas.microsoft.com/office/powerpoint/2010/main" val="28323347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DQoNCk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dWl0ZXh0IG5hbWU9IkNPVVJTRV9TVEFUVVMiIHZhbHVlPSJTdGF0dXQgZHUgbW9kdWxlIi8+DQoJCTx1aXRleHQgbmFtZT0iUEFTU0VEX1NUUklORyIgdmFsdWU9IlLDqXVzc2kiLz4NCgkJPHVpdGV4dCBuYW1lPSJGQUlMRURfU1RSSU5HIiB2YWx1ZT0iRWNob3XDqS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jgrkiLz4NCgkJPHVpdGV4dCBuYW1lPSJQQVNTRURfU1RSSU5HIiB2YWx1ZT0i5ZCI5qC8Ii8+DQoJCTx1aXRleHQgbmFtZT0iRkFJTEVEX1NUUklORyIgdmFsdWU9IuS4jeWQiOagv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NCg0K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DQoJCTx1aXRleHQgbmFtZT0iUEFTU0VEX1NUUklORyIgdmFsdWU9Iu2VqeqyqSIvPg0KCQk8dWl0ZXh0IG5hbWU9IkZBSUxFRF9TVFJJTkciIHZhbHVlPSLrtojtlanqsqk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dWl0ZXh0IG5hbWU9IkNPVVJTRV9TVEFUVVMiIHZhbHVlPSJFc3RhZG8gZGUgbW9kdWxvIi8+DQoJCTx1aXRleHQgbmFtZT0iUEFTU0VEX1NUUklORyIgdmFsdWU9IkFwcm9iYWRvIi8+DQoJCTx1aXRleHQgbmFtZT0iRkFJTEVEX1NUUklORyIgdmFsdWU9IlN1c3BlbnNv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x1aXRleHQgbmFtZT0iQ09VUlNFX1NUQVRVUyIgdmFsdWU9IlN0YXR1cyBkbyBtw7NkdWxvIi8+DQoJCTx1aXRleHQgbmFtZT0iUEFTU0VEX1NUUklORyIgdmFsdWU9IkFwcm92YWRvIi8+DQoJCTx1aXRleHQgbmFtZT0iRkFJTEVEX1NUUklORyIgdmFsdWU9IlJlcHJvdmFkby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g0KDQp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DQoNCu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iAg"/>
  <p:tag name="MMPROD_UIDATA" val="&lt;database version=&quot;10.0&quot;&gt;&lt;object type=&quot;1&quot; unique_id=&quot;10001&quot;&gt;&lt;property id=&quot;20141&quot; value=&quot;cycle3_SeT&quot;/&gt;&lt;object type=&quot;2&quot; unique_id=&quot;10002&quot;&gt;&lt;object type=&quot;3&quot; unique_id=&quot;11941&quot;&gt;&lt;property id=&quot;20148&quot; value=&quot;5&quot;/&gt;&lt;property id=&quot;20300&quot; value=&quot;Diapositive 1&quot;/&gt;&lt;property id=&quot;20307&quot; value=&quot;271&quot;/&gt;&lt;property id=&quot;20309&quot; value=&quot;-1&quot;/&gt;&lt;/object&gt;&lt;object type=&quot;3&quot; unique_id=&quot;15944&quot;&gt;&lt;property id=&quot;20148&quot; value=&quot;5&quot;/&gt;&lt;property id=&quot;20300&quot; value=&quot;Diapositive 2&quot;/&gt;&lt;property id=&quot;20307&quot; value=&quot;273&quot;/&gt;&lt;/object&gt;&lt;object type=&quot;3&quot; unique_id=&quot;16035&quot;&gt;&lt;property id=&quot;20148&quot; value=&quot;5&quot;/&gt;&lt;property id=&quot;20300&quot; value=&quot;Diapositive 3&quot;/&gt;&lt;property id=&quot;20307&quot; value=&quot;274&quot;/&gt;&lt;/object&gt;&lt;object type=&quot;3&quot; unique_id=&quot;16036&quot;&gt;&lt;property id=&quot;20148&quot; value=&quot;5&quot;/&gt;&lt;property id=&quot;20300&quot; value=&quot;Diapositive 4&quot;/&gt;&lt;property id=&quot;20307&quot; value=&quot;275&quot;/&gt;&lt;/object&gt;&lt;object type=&quot;3&quot; unique_id=&quot;16037&quot;&gt;&lt;property id=&quot;20148&quot; value=&quot;5&quot;/&gt;&lt;property id=&quot;20300&quot; value=&quot;Diapositive 5&quot;/&gt;&lt;property id=&quot;20307&quot; value=&quot;276&quot;/&gt;&lt;/object&gt;&lt;object type=&quot;3&quot; unique_id=&quot;16038&quot;&gt;&lt;property id=&quot;20148&quot; value=&quot;5&quot;/&gt;&lt;property id=&quot;20300&quot; value=&quot;Diapositive 6&quot;/&gt;&lt;property id=&quot;20307&quot; value=&quot;277&quot;/&gt;&lt;/object&gt;&lt;object type=&quot;3&quot; unique_id=&quot;16039&quot;&gt;&lt;property id=&quot;20148&quot; value=&quot;5&quot;/&gt;&lt;property id=&quot;20300&quot; value=&quot;Diapositive 7&quot;/&gt;&lt;property id=&quot;20307&quot; value=&quot;278&quot;/&gt;&lt;/object&gt;&lt;object type=&quot;3&quot; unique_id=&quot;16040&quot;&gt;&lt;property id=&quot;20148&quot; value=&quot;5&quot;/&gt;&lt;property id=&quot;20300&quot; value=&quot;Diapositive 8&quot;/&gt;&lt;property id=&quot;20307&quot; value=&quot;279&quot;/&gt;&lt;/object&gt;&lt;/object&gt;&lt;object type=&quot;8&quot; unique_id=&quot;10016&quot;&gt;&lt;/object&gt;&lt;object type=&quot;4&quot; unique_id=&quot;13231&quot;&gt;&lt;/object&gt;&lt;object type=&quot;10&quot; unique_id=&quot;13232&quot;&gt;&lt;object type=&quot;11&quot; unique_id=&quot;13233&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9&quot;/&gt;&lt;lineCharCount val=&quot;16&quot;/&gt;&lt;lineCharCount val=&quot;17&quot;/&gt;&lt;lineCharCount val=&quot;17&quot;/&gt;&lt;lineCharCount val=&quot;16&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0.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3.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4.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5.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6.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7.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8.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9.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Props1.xml><?xml version="1.0" encoding="utf-8"?>
<ds:datastoreItem xmlns:ds="http://schemas.openxmlformats.org/officeDocument/2006/customXml" ds:itemID="{0E1F295E-8088-42F2-B02C-0E31A72B3A06}">
  <ds:schemaRefs>
    <ds:schemaRef ds:uri="http://schemas.microsoft.com/edu/athena"/>
  </ds:schemaRefs>
</ds:datastoreItem>
</file>

<file path=customXml/itemProps10.xml><?xml version="1.0" encoding="utf-8"?>
<ds:datastoreItem xmlns:ds="http://schemas.openxmlformats.org/officeDocument/2006/customXml" ds:itemID="{41AA83B7-7F24-4F24-9207-78D768C6A34F}">
  <ds:schemaRefs>
    <ds:schemaRef ds:uri="http://schemas.microsoft.com/edu/athena"/>
  </ds:schemaRefs>
</ds:datastoreItem>
</file>

<file path=customXml/itemProps2.xml><?xml version="1.0" encoding="utf-8"?>
<ds:datastoreItem xmlns:ds="http://schemas.openxmlformats.org/officeDocument/2006/customXml" ds:itemID="{46048C5F-D41B-457A-9960-1EEAD3D38AA5}">
  <ds:schemaRefs>
    <ds:schemaRef ds:uri="http://schemas.microsoft.com/edu/athena"/>
  </ds:schemaRefs>
</ds:datastoreItem>
</file>

<file path=customXml/itemProps3.xml><?xml version="1.0" encoding="utf-8"?>
<ds:datastoreItem xmlns:ds="http://schemas.openxmlformats.org/officeDocument/2006/customXml" ds:itemID="{D830526C-AA2F-4F08-80BF-DFE38EAC85EB}">
  <ds:schemaRefs>
    <ds:schemaRef ds:uri="http://schemas.microsoft.com/edu/athena"/>
  </ds:schemaRefs>
</ds:datastoreItem>
</file>

<file path=customXml/itemProps4.xml><?xml version="1.0" encoding="utf-8"?>
<ds:datastoreItem xmlns:ds="http://schemas.openxmlformats.org/officeDocument/2006/customXml" ds:itemID="{E1544315-15DA-4051-9125-564C99195386}">
  <ds:schemaRefs>
    <ds:schemaRef ds:uri="http://schemas.microsoft.com/edu/athena"/>
  </ds:schemaRefs>
</ds:datastoreItem>
</file>

<file path=customXml/itemProps5.xml><?xml version="1.0" encoding="utf-8"?>
<ds:datastoreItem xmlns:ds="http://schemas.openxmlformats.org/officeDocument/2006/customXml" ds:itemID="{76594AA8-330B-48FC-B77A-708515CB19B3}">
  <ds:schemaRefs>
    <ds:schemaRef ds:uri="http://schemas.microsoft.com/edu/athena"/>
  </ds:schemaRefs>
</ds:datastoreItem>
</file>

<file path=customXml/itemProps6.xml><?xml version="1.0" encoding="utf-8"?>
<ds:datastoreItem xmlns:ds="http://schemas.openxmlformats.org/officeDocument/2006/customXml" ds:itemID="{56A82F42-E2EE-4DCB-8A1B-A4A3A01A2008}">
  <ds:schemaRefs>
    <ds:schemaRef ds:uri="http://schemas.microsoft.com/edu/athena"/>
  </ds:schemaRefs>
</ds:datastoreItem>
</file>

<file path=customXml/itemProps7.xml><?xml version="1.0" encoding="utf-8"?>
<ds:datastoreItem xmlns:ds="http://schemas.openxmlformats.org/officeDocument/2006/customXml" ds:itemID="{DF18B5BB-5F95-4913-9B5C-04DE5D006AF2}">
  <ds:schemaRefs>
    <ds:schemaRef ds:uri="http://schemas.microsoft.com/edu/athena"/>
  </ds:schemaRefs>
</ds:datastoreItem>
</file>

<file path=customXml/itemProps8.xml><?xml version="1.0" encoding="utf-8"?>
<ds:datastoreItem xmlns:ds="http://schemas.openxmlformats.org/officeDocument/2006/customXml" ds:itemID="{3BD676CC-4CF7-427F-AFA6-3720F3E646D9}">
  <ds:schemaRefs>
    <ds:schemaRef ds:uri="http://schemas.microsoft.com/edu/athena"/>
  </ds:schemaRefs>
</ds:datastoreItem>
</file>

<file path=customXml/itemProps9.xml><?xml version="1.0" encoding="utf-8"?>
<ds:datastoreItem xmlns:ds="http://schemas.openxmlformats.org/officeDocument/2006/customXml" ds:itemID="{D7DBAB6D-1D44-4337-A0E6-68A9277BE821}">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23830</TotalTime>
  <Words>448</Words>
  <Application>Microsoft Office PowerPoint</Application>
  <PresentationFormat>Grand écran</PresentationFormat>
  <Paragraphs>40</Paragraphs>
  <Slides>7</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Calibri</vt:lpstr>
      <vt:lpstr>Calibri Light</vt:lpstr>
      <vt:lpstr>Wingdings 2</vt:lpstr>
      <vt:lpstr>HDOfficeLightV0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Fiches connaissances</dc:title>
  <dc:creator>Elias BAZAH</dc:creator>
  <cp:lastModifiedBy>Elias</cp:lastModifiedBy>
  <cp:revision>338</cp:revision>
  <dcterms:created xsi:type="dcterms:W3CDTF">2014-12-17T10:41:27Z</dcterms:created>
  <dcterms:modified xsi:type="dcterms:W3CDTF">2016-12-19T07:02:38Z</dcterms:modified>
</cp:coreProperties>
</file>