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863" r:id="rId4"/>
  </p:sldMasterIdLst>
  <p:notesMasterIdLst>
    <p:notesMasterId r:id="rId15"/>
  </p:notesMasterIdLst>
  <p:sldIdLst>
    <p:sldId id="270" r:id="rId5"/>
    <p:sldId id="272" r:id="rId6"/>
    <p:sldId id="273" r:id="rId7"/>
    <p:sldId id="274" r:id="rId8"/>
    <p:sldId id="275" r:id="rId9"/>
    <p:sldId id="276" r:id="rId10"/>
    <p:sldId id="277" r:id="rId11"/>
    <p:sldId id="278" r:id="rId12"/>
    <p:sldId id="279" r:id="rId13"/>
    <p:sldId id="280" r:id="rId14"/>
  </p:sldIdLst>
  <p:sldSz cx="12192000" cy="6858000"/>
  <p:notesSz cx="6858000" cy="9144000"/>
  <p:custDataLst>
    <p:tags r:id="rId16"/>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nseigner la technologie" id="{AB05E03B-3FBC-497B-955A-020A13430859}">
          <p14:sldIdLst>
            <p14:sldId id="270"/>
            <p14:sldId id="272"/>
            <p14:sldId id="273"/>
            <p14:sldId id="274"/>
            <p14:sldId id="275"/>
            <p14:sldId id="276"/>
            <p14:sldId id="277"/>
            <p14:sldId id="278"/>
            <p14:sldId id="279"/>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D" initials="CD" lastIdx="1" clrIdx="0">
    <p:extLst>
      <p:ext uri="{19B8F6BF-5375-455C-9EA6-DF929625EA0E}">
        <p15:presenceInfo xmlns:p15="http://schemas.microsoft.com/office/powerpoint/2012/main" userId="925dab55d78c3a70" providerId="Windows Live"/>
      </p:ext>
    </p:extLst>
  </p:cmAuthor>
  <p:cmAuthor id="2" name="Elias BAZAH" initials="EB" lastIdx="3" clrIdx="1">
    <p:extLst>
      <p:ext uri="{19B8F6BF-5375-455C-9EA6-DF929625EA0E}">
        <p15:presenceInfo xmlns:p15="http://schemas.microsoft.com/office/powerpoint/2012/main" userId="cf321e29b41abc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3DBD"/>
    <a:srgbClr val="FF66CC"/>
    <a:srgbClr val="F4823B"/>
    <a:srgbClr val="FFFFFF"/>
    <a:srgbClr val="B2C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1134" y="402"/>
      </p:cViewPr>
      <p:guideLst/>
    </p:cSldViewPr>
  </p:slideViewPr>
  <p:notesTextViewPr>
    <p:cViewPr>
      <p:scale>
        <a:sx n="1" d="1"/>
        <a:sy n="1" d="1"/>
      </p:scale>
      <p:origin x="0" y="0"/>
    </p:cViewPr>
  </p:notesTextViewPr>
  <p:notesViewPr>
    <p:cSldViewPr snapToGrid="0">
      <p:cViewPr varScale="1">
        <p:scale>
          <a:sx n="54" d="100"/>
          <a:sy n="54" d="100"/>
        </p:scale>
        <p:origin x="264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076BA4-CC61-4E52-9DF4-9D13B9A73144}" type="datetimeFigureOut">
              <a:rPr lang="fr-FR" smtClean="0"/>
              <a:t>17/12/2016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EDF2D-88EC-41AB-B9EC-0C1B59EC40A3}" type="slidenum">
              <a:rPr lang="fr-FR" smtClean="0"/>
              <a:t>‹N°›</a:t>
            </a:fld>
            <a:endParaRPr lang="fr-FR" dirty="0"/>
          </a:p>
        </p:txBody>
      </p:sp>
    </p:spTree>
    <p:extLst>
      <p:ext uri="{BB962C8B-B14F-4D97-AF65-F5344CB8AC3E}">
        <p14:creationId xmlns:p14="http://schemas.microsoft.com/office/powerpoint/2010/main" val="41627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1</a:t>
            </a:fld>
            <a:endParaRPr lang="fr-FR" dirty="0"/>
          </a:p>
        </p:txBody>
      </p:sp>
    </p:spTree>
    <p:extLst>
      <p:ext uri="{BB962C8B-B14F-4D97-AF65-F5344CB8AC3E}">
        <p14:creationId xmlns:p14="http://schemas.microsoft.com/office/powerpoint/2010/main" val="317346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2</a:t>
            </a:fld>
            <a:endParaRPr lang="fr-FR" dirty="0"/>
          </a:p>
        </p:txBody>
      </p:sp>
    </p:spTree>
    <p:extLst>
      <p:ext uri="{BB962C8B-B14F-4D97-AF65-F5344CB8AC3E}">
        <p14:creationId xmlns:p14="http://schemas.microsoft.com/office/powerpoint/2010/main" val="3883232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FEDF2D-88EC-41AB-B9EC-0C1B59EC40A3}" type="slidenum">
              <a:rPr lang="fr-FR" smtClean="0"/>
              <a:t>3</a:t>
            </a:fld>
            <a:endParaRPr lang="fr-FR" dirty="0"/>
          </a:p>
        </p:txBody>
      </p:sp>
    </p:spTree>
    <p:extLst>
      <p:ext uri="{BB962C8B-B14F-4D97-AF65-F5344CB8AC3E}">
        <p14:creationId xmlns:p14="http://schemas.microsoft.com/office/powerpoint/2010/main" val="14356867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custDataLst>
              <p:tags r:id="rId2"/>
            </p:custDataLst>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custDataLst>
              <p:tags r:id="rId3"/>
            </p:custDataLst>
          </p:nvPr>
        </p:nvSpPr>
        <p:spPr/>
        <p:txBody>
          <a:bodyPr/>
          <a:lstStyle/>
          <a:p>
            <a:fld id="{BF1D37B8-B677-4826-901C-DF020591D9E0}" type="datetimeFigureOut">
              <a:rPr lang="fr-FR" smtClean="0"/>
              <a:t>17/12/2016</a:t>
            </a:fld>
            <a:endParaRPr lang="fr-FR" dirty="0"/>
          </a:p>
        </p:txBody>
      </p:sp>
      <p:sp>
        <p:nvSpPr>
          <p:cNvPr id="5" name="Footer Placeholder 4"/>
          <p:cNvSpPr>
            <a:spLocks noGrp="1"/>
          </p:cNvSpPr>
          <p:nvPr>
            <p:ph type="ftr" sz="quarter" idx="11"/>
            <p:custDataLst>
              <p:tags r:id="rId4"/>
            </p:custDataLst>
          </p:nvPr>
        </p:nvSpPr>
        <p:spPr/>
        <p:txBody>
          <a:bodyPr/>
          <a:lstStyle/>
          <a:p>
            <a:endParaRPr lang="fr-FR" dirty="0"/>
          </a:p>
        </p:txBody>
      </p:sp>
      <p:sp>
        <p:nvSpPr>
          <p:cNvPr id="6" name="Slide Number Placeholder 5"/>
          <p:cNvSpPr>
            <a:spLocks noGrp="1"/>
          </p:cNvSpPr>
          <p:nvPr>
            <p:ph type="sldNum" sz="quarter" idx="12"/>
            <p:custDataLst>
              <p:tags r:id="rId5"/>
            </p:custDataLst>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83684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396201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986703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7" name="Titre 1"/>
          <p:cNvSpPr txBox="1">
            <a:spLocks/>
          </p:cNvSpPr>
          <p:nvPr userDrawn="1">
            <p:custDataLst>
              <p:tags r:id="rId1"/>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Démarches pratiquées en technologie au collège</a:t>
            </a:r>
          </a:p>
        </p:txBody>
      </p:sp>
      <p:pic>
        <p:nvPicPr>
          <p:cNvPr id="8" name="Image 7"/>
          <p:cNvPicPr>
            <a:picLocks noChangeAspect="1"/>
          </p:cNvPicPr>
          <p:nvPr userDrawn="1"/>
        </p:nvPicPr>
        <p:blipFill>
          <a:blip r:embed="rId4"/>
          <a:stretch>
            <a:fillRect/>
          </a:stretch>
        </p:blipFill>
        <p:spPr>
          <a:xfrm>
            <a:off x="10291483" y="6006913"/>
            <a:ext cx="1828800" cy="752475"/>
          </a:xfrm>
          <a:prstGeom prst="rect">
            <a:avLst/>
          </a:prstGeom>
        </p:spPr>
      </p:pic>
      <p:sp>
        <p:nvSpPr>
          <p:cNvPr id="9" name="Titre 1"/>
          <p:cNvSpPr txBox="1">
            <a:spLocks/>
          </p:cNvSpPr>
          <p:nvPr userDrawn="1">
            <p:custDataLst>
              <p:tags r:id="rId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fr-FR" sz="3200" dirty="0">
                <a:solidFill>
                  <a:schemeClr val="accent1">
                    <a:lumMod val="50000"/>
                  </a:schemeClr>
                </a:solidFill>
                <a:effectLst>
                  <a:outerShdw blurRad="50800" dist="38100" dir="5400000" algn="t" rotWithShape="0">
                    <a:prstClr val="black">
                      <a:alpha val="40000"/>
                    </a:prstClr>
                  </a:outerShdw>
                </a:effectLst>
              </a:rPr>
              <a:t>L’essentiel </a:t>
            </a:r>
            <a:endParaRPr lang="fr-FR" sz="2800" dirty="0">
              <a:solidFill>
                <a:schemeClr val="accent1">
                  <a:lumMod val="50000"/>
                </a:schemeClr>
              </a:solidFill>
              <a:effectLst>
                <a:outerShdw blurRad="50800" dist="38100" dir="5400000" algn="t" rotWithShape="0">
                  <a:prstClr val="black">
                    <a:alpha val="40000"/>
                  </a:prstClr>
                </a:outerShdw>
              </a:effectLst>
            </a:endParaRPr>
          </a:p>
        </p:txBody>
      </p:sp>
      <p:pic>
        <p:nvPicPr>
          <p:cNvPr id="10" name="Image 9"/>
          <p:cNvPicPr>
            <a:picLocks noChangeAspect="1"/>
          </p:cNvPicPr>
          <p:nvPr userDrawn="1"/>
        </p:nvPicPr>
        <p:blipFill>
          <a:blip r:embed="rId5"/>
          <a:stretch>
            <a:fillRect/>
          </a:stretch>
        </p:blipFill>
        <p:spPr>
          <a:xfrm>
            <a:off x="22554" y="0"/>
            <a:ext cx="1773603" cy="656822"/>
          </a:xfrm>
          <a:prstGeom prst="rect">
            <a:avLst/>
          </a:prstGeom>
        </p:spPr>
      </p:pic>
    </p:spTree>
    <p:extLst>
      <p:ext uri="{BB962C8B-B14F-4D97-AF65-F5344CB8AC3E}">
        <p14:creationId xmlns:p14="http://schemas.microsoft.com/office/powerpoint/2010/main" val="269990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
        <p:nvSpPr>
          <p:cNvPr id="7" name="Titre 1"/>
          <p:cNvSpPr txBox="1">
            <a:spLocks/>
          </p:cNvSpPr>
          <p:nvPr userDrawn="1">
            <p:custDataLst>
              <p:tags r:id="rId1"/>
            </p:custDataLst>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2800" dirty="0">
                <a:solidFill>
                  <a:schemeClr val="accent1">
                    <a:lumMod val="50000"/>
                  </a:schemeClr>
                </a:solidFill>
                <a:effectLst>
                  <a:outerShdw blurRad="50800" dist="38100" dir="5400000" algn="t" rotWithShape="0">
                    <a:prstClr val="black">
                      <a:alpha val="40000"/>
                    </a:prstClr>
                  </a:outerShdw>
                </a:effectLst>
              </a:rPr>
              <a:t>La démarche d’investigation</a:t>
            </a:r>
          </a:p>
        </p:txBody>
      </p:sp>
      <p:pic>
        <p:nvPicPr>
          <p:cNvPr id="8" name="Image 7"/>
          <p:cNvPicPr>
            <a:picLocks noChangeAspect="1"/>
          </p:cNvPicPr>
          <p:nvPr userDrawn="1"/>
        </p:nvPicPr>
        <p:blipFill>
          <a:blip r:embed="rId4"/>
          <a:stretch>
            <a:fillRect/>
          </a:stretch>
        </p:blipFill>
        <p:spPr>
          <a:xfrm>
            <a:off x="10291483" y="6006913"/>
            <a:ext cx="1828800" cy="752475"/>
          </a:xfrm>
          <a:prstGeom prst="rect">
            <a:avLst/>
          </a:prstGeom>
        </p:spPr>
      </p:pic>
      <p:sp>
        <p:nvSpPr>
          <p:cNvPr id="9" name="Titre 1"/>
          <p:cNvSpPr txBox="1">
            <a:spLocks/>
          </p:cNvSpPr>
          <p:nvPr userDrawn="1">
            <p:custDataLst>
              <p:tags r:id="rId2"/>
            </p:custDataLst>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L’essentiel </a:t>
            </a:r>
            <a:endParaRPr lang="fr-FR" sz="3200" dirty="0">
              <a:solidFill>
                <a:schemeClr val="accent1">
                  <a:lumMod val="50000"/>
                </a:schemeClr>
              </a:solidFill>
              <a:effectLst>
                <a:outerShdw blurRad="50800" dist="38100" dir="5400000" algn="t" rotWithShape="0">
                  <a:prstClr val="black">
                    <a:alpha val="40000"/>
                  </a:prstClr>
                </a:outerShdw>
              </a:effectLst>
            </a:endParaRPr>
          </a:p>
        </p:txBody>
      </p:sp>
      <p:pic>
        <p:nvPicPr>
          <p:cNvPr id="10" name="Image 9"/>
          <p:cNvPicPr>
            <a:picLocks noChangeAspect="1"/>
          </p:cNvPicPr>
          <p:nvPr userDrawn="1"/>
        </p:nvPicPr>
        <p:blipFill>
          <a:blip r:embed="rId5"/>
          <a:stretch>
            <a:fillRect/>
          </a:stretch>
        </p:blipFill>
        <p:spPr>
          <a:xfrm>
            <a:off x="22554" y="0"/>
            <a:ext cx="1773603" cy="656822"/>
          </a:xfrm>
          <a:prstGeom prst="rect">
            <a:avLst/>
          </a:prstGeom>
        </p:spPr>
      </p:pic>
    </p:spTree>
    <p:extLst>
      <p:ext uri="{BB962C8B-B14F-4D97-AF65-F5344CB8AC3E}">
        <p14:creationId xmlns:p14="http://schemas.microsoft.com/office/powerpoint/2010/main" val="330861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27147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264170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93364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7DCF6EDD-9295-40BE-9E76-19EFA79C8EA7}" type="slidenum">
              <a:rPr lang="fr-FR" smtClean="0"/>
              <a:t>‹N°›</a:t>
            </a:fld>
            <a:endParaRPr lang="fr-FR"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17799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DCF6EDD-9295-40BE-9E76-19EFA79C8EA7}" type="slidenum">
              <a:rPr lang="fr-FR" smtClean="0"/>
              <a:t>‹N°›</a:t>
            </a:fld>
            <a:endParaRPr lang="fr-FR"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0149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168817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93669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1D37B8-B677-4826-901C-DF020591D9E0}" type="datetimeFigureOut">
              <a:rPr lang="fr-FR" smtClean="0"/>
              <a:t>17/12/2016</a:t>
            </a:fld>
            <a:endParaRPr lang="fr-F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F6EDD-9295-40BE-9E76-19EFA79C8EA7}" type="slidenum">
              <a:rPr lang="fr-FR" smtClean="0"/>
              <a:t>‹N°›</a:t>
            </a:fld>
            <a:endParaRPr lang="fr-FR" dirty="0"/>
          </a:p>
        </p:txBody>
      </p:sp>
    </p:spTree>
    <p:extLst>
      <p:ext uri="{BB962C8B-B14F-4D97-AF65-F5344CB8AC3E}">
        <p14:creationId xmlns:p14="http://schemas.microsoft.com/office/powerpoint/2010/main" val="304908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5"/>
            </p:custDataLst>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custDataLst>
              <p:tags r:id="rId16"/>
            </p:custDataLst>
          </p:nvPr>
        </p:nvSpPr>
        <p:spPr>
          <a:xfrm>
            <a:off x="845127" y="1828800"/>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custDataLst>
              <p:tags r:id="rId17"/>
            </p:custDataLst>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F1D37B8-B677-4826-901C-DF020591D9E0}" type="datetimeFigureOut">
              <a:rPr lang="fr-FR" smtClean="0"/>
              <a:t>17/12/2016</a:t>
            </a:fld>
            <a:endParaRPr lang="fr-FR" dirty="0"/>
          </a:p>
        </p:txBody>
      </p:sp>
      <p:sp>
        <p:nvSpPr>
          <p:cNvPr id="5" name="Footer Placeholder 4"/>
          <p:cNvSpPr>
            <a:spLocks noGrp="1"/>
          </p:cNvSpPr>
          <p:nvPr>
            <p:ph type="ftr" sz="quarter" idx="3"/>
            <p:custDataLst>
              <p:tags r:id="rId18"/>
            </p:custDataLst>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custDataLst>
              <p:tags r:id="rId19"/>
            </p:custDataLst>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DCF6EDD-9295-40BE-9E76-19EFA79C8EA7}" type="slidenum">
              <a:rPr lang="fr-FR" smtClean="0"/>
              <a:t>‹N°›</a:t>
            </a:fld>
            <a:endParaRPr lang="fr-FR" dirty="0"/>
          </a:p>
        </p:txBody>
      </p:sp>
    </p:spTree>
    <p:extLst>
      <p:ext uri="{BB962C8B-B14F-4D97-AF65-F5344CB8AC3E}">
        <p14:creationId xmlns:p14="http://schemas.microsoft.com/office/powerpoint/2010/main" val="209922599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3.png"/><Relationship Id="rId18" Type="http://schemas.openxmlformats.org/officeDocument/2006/relationships/hyperlink" Target="http://sti.ac-bordeaux.fr/site2016/index.html" TargetMode="External"/><Relationship Id="rId26" Type="http://schemas.openxmlformats.org/officeDocument/2006/relationships/image" Target="../media/image8.png"/><Relationship Id="rId3" Type="http://schemas.openxmlformats.org/officeDocument/2006/relationships/tags" Target="../tags/tag17.xml"/><Relationship Id="rId21" Type="http://schemas.openxmlformats.org/officeDocument/2006/relationships/image" Target="../media/image6.jpeg"/><Relationship Id="rId7" Type="http://schemas.openxmlformats.org/officeDocument/2006/relationships/tags" Target="../tags/tag21.xml"/><Relationship Id="rId12" Type="http://schemas.openxmlformats.org/officeDocument/2006/relationships/hyperlink" Target="http://sti.ac-bordeaux.fr/techno/j1j2prof/Programmes_technologie_Cycle4_CeE.pdf" TargetMode="External"/><Relationship Id="rId17" Type="http://schemas.openxmlformats.org/officeDocument/2006/relationships/image" Target="../media/image5.png"/><Relationship Id="rId25" Type="http://schemas.openxmlformats.org/officeDocument/2006/relationships/hyperlink" Target="https://ent2d.ac-bordeaux.fr/mediacad/m/2768" TargetMode="External"/><Relationship Id="rId2" Type="http://schemas.openxmlformats.org/officeDocument/2006/relationships/tags" Target="../tags/tag16.xml"/><Relationship Id="rId16" Type="http://schemas.openxmlformats.org/officeDocument/2006/relationships/hyperlink" Target="http://sti.ac-bordeaux.fr/techno/j8/pdg_classeur_cycle4.doc" TargetMode="External"/><Relationship Id="rId20" Type="http://schemas.openxmlformats.org/officeDocument/2006/relationships/hyperlink" Target="https://twitter.com/SiiBordeaux" TargetMode="External"/><Relationship Id="rId29" Type="http://schemas.openxmlformats.org/officeDocument/2006/relationships/image" Target="../media/image9.png"/><Relationship Id="rId1" Type="http://schemas.openxmlformats.org/officeDocument/2006/relationships/customXml" Target="../../customXml/item3.xml"/><Relationship Id="rId6" Type="http://schemas.openxmlformats.org/officeDocument/2006/relationships/tags" Target="../tags/tag20.xml"/><Relationship Id="rId11" Type="http://schemas.openxmlformats.org/officeDocument/2006/relationships/image" Target="../media/image2.png"/><Relationship Id="rId24" Type="http://schemas.openxmlformats.org/officeDocument/2006/relationships/hyperlink" Target="http://sti.ac-bordeaux.fr/techno/docsp2016/MCC.ods" TargetMode="External"/><Relationship Id="rId5" Type="http://schemas.openxmlformats.org/officeDocument/2006/relationships/tags" Target="../tags/tag19.xml"/><Relationship Id="rId15" Type="http://schemas.openxmlformats.org/officeDocument/2006/relationships/image" Target="../media/image4.png"/><Relationship Id="rId23" Type="http://schemas.openxmlformats.org/officeDocument/2006/relationships/image" Target="../media/image7.png"/><Relationship Id="rId28" Type="http://schemas.openxmlformats.org/officeDocument/2006/relationships/hyperlink" Target="http://sti.ac-bordeaux.fr/techno/j8/Grilles_Cycle-4-v12.xlsx" TargetMode="External"/><Relationship Id="rId10" Type="http://schemas.openxmlformats.org/officeDocument/2006/relationships/image" Target="../media/image1.png"/><Relationship Id="rId19" Type="http://schemas.openxmlformats.org/officeDocument/2006/relationships/hyperlink" Target="https://blogacabdx.ac-bordeaux.fr/ressii/" TargetMode="External"/><Relationship Id="rId31" Type="http://schemas.openxmlformats.org/officeDocument/2006/relationships/image" Target="../media/image10.jpeg"/><Relationship Id="rId4" Type="http://schemas.openxmlformats.org/officeDocument/2006/relationships/tags" Target="../tags/tag18.xml"/><Relationship Id="rId9" Type="http://schemas.openxmlformats.org/officeDocument/2006/relationships/notesSlide" Target="../notesSlides/notesSlide1.xml"/><Relationship Id="rId14" Type="http://schemas.openxmlformats.org/officeDocument/2006/relationships/slide" Target="slide2.xml"/><Relationship Id="rId22" Type="http://schemas.openxmlformats.org/officeDocument/2006/relationships/hyperlink" Target="http://sti.ac-bordeaux.fr/techno/docsp2016/MCC.xlsx" TargetMode="External"/><Relationship Id="rId27" Type="http://schemas.openxmlformats.org/officeDocument/2006/relationships/hyperlink" Target="http://sti.ac-bordeaux.fr/techno/j8/evaluer.pptx" TargetMode="External"/><Relationship Id="rId30" Type="http://schemas.openxmlformats.org/officeDocument/2006/relationships/hyperlink" Target="https://blogacabdx.ac-bordeaux.fr/ressii/exemples-de-fiches-de-structuration-des-connaissances-cycle-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12.png"/><Relationship Id="rId2" Type="http://schemas.openxmlformats.org/officeDocument/2006/relationships/tags" Target="../tags/tag22.xml"/><Relationship Id="rId1" Type="http://schemas.openxmlformats.org/officeDocument/2006/relationships/customXml" Target="../../customXml/item1.xml"/><Relationship Id="rId6" Type="http://schemas.openxmlformats.org/officeDocument/2006/relationships/image" Target="../media/image11.png"/><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customXml" Target="../../customXml/item2.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custDataLst>
              <p:tags r:id="rId3"/>
            </p:custDataLst>
          </p:nvPr>
        </p:nvSpPr>
        <p:spPr>
          <a:xfrm>
            <a:off x="609596" y="1699591"/>
            <a:ext cx="2017059" cy="298572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Connaître les programmes</a:t>
            </a:r>
          </a:p>
          <a:p>
            <a:pPr algn="ct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Finalité </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4 thématiques</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Compétences S4C</a:t>
            </a:r>
          </a:p>
        </p:txBody>
      </p:sp>
      <p:sp>
        <p:nvSpPr>
          <p:cNvPr id="27" name="Rectangle 26"/>
          <p:cNvSpPr/>
          <p:nvPr>
            <p:custDataLst>
              <p:tags r:id="rId4"/>
            </p:custDataLst>
          </p:nvPr>
        </p:nvSpPr>
        <p:spPr>
          <a:xfrm>
            <a:off x="2841637" y="1574427"/>
            <a:ext cx="2043953" cy="437017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Regroupe 1 ou plusieurs thèmes</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Traitent des compétences et connaissances du programmes</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Différenciation / AP</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Préparation collégiale</a:t>
            </a: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Logique du cycle</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Piloter</a:t>
            </a:r>
          </a:p>
        </p:txBody>
      </p:sp>
      <p:sp>
        <p:nvSpPr>
          <p:cNvPr id="16" name="Rogner un rectangle à un seul coin 15"/>
          <p:cNvSpPr/>
          <p:nvPr>
            <p:custDataLst>
              <p:tags r:id="rId5"/>
            </p:custDataLst>
          </p:nvPr>
        </p:nvSpPr>
        <p:spPr>
          <a:xfrm>
            <a:off x="5030624" y="1574427"/>
            <a:ext cx="1963271" cy="4617400"/>
          </a:xfrm>
          <a:prstGeom prst="snip1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endParaRPr lang="fr-FR" dirty="0">
              <a:ln w="0"/>
              <a:solidFill>
                <a:schemeClr val="tx1">
                  <a:lumMod val="95000"/>
                  <a:lumOff val="5000"/>
                </a:schemeClr>
              </a:solidFill>
              <a:effectLst>
                <a:outerShdw blurRad="38100" dist="19050" dir="2700000" algn="tl" rotWithShape="0">
                  <a:schemeClr val="dk1">
                    <a:alpha val="40000"/>
                  </a:schemeClr>
                </a:outerShdw>
              </a:effectLst>
            </a:endParaRP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sz="1600" dirty="0">
                <a:solidFill>
                  <a:schemeClr val="dk1"/>
                </a:solidFill>
                <a:latin typeface="Arial" panose="020B0604020202020204" pitchFamily="34" charset="0"/>
                <a:cs typeface="Arial" panose="020B0604020202020204" pitchFamily="34" charset="0"/>
              </a:rPr>
              <a:t>Cibler les connaissances / compétences à évaluer </a:t>
            </a:r>
          </a:p>
          <a:p>
            <a:pPr algn="ctr"/>
            <a:endParaRPr lang="fr-FR" sz="1000" dirty="0">
              <a:solidFill>
                <a:schemeClr val="dk1"/>
              </a:solidFill>
              <a:latin typeface="Arial" panose="020B0604020202020204" pitchFamily="34" charset="0"/>
              <a:cs typeface="Arial" panose="020B0604020202020204" pitchFamily="34" charset="0"/>
            </a:endParaRPr>
          </a:p>
          <a:p>
            <a:pPr algn="ctr"/>
            <a:r>
              <a:rPr lang="fr-FR" sz="1600" dirty="0">
                <a:solidFill>
                  <a:schemeClr val="dk1"/>
                </a:solidFill>
                <a:latin typeface="Arial" panose="020B0604020202020204" pitchFamily="34" charset="0"/>
                <a:cs typeface="Arial" panose="020B0604020202020204" pitchFamily="34" charset="0"/>
              </a:rPr>
              <a:t>Elaborer les problématiques / activités</a:t>
            </a:r>
          </a:p>
          <a:p>
            <a:pPr algn="ctr"/>
            <a:endParaRPr lang="fr-FR" sz="1000" dirty="0">
              <a:solidFill>
                <a:schemeClr val="dk1"/>
              </a:solidFill>
              <a:latin typeface="Arial" panose="020B0604020202020204" pitchFamily="34" charset="0"/>
              <a:cs typeface="Arial" panose="020B0604020202020204" pitchFamily="34" charset="0"/>
            </a:endParaRPr>
          </a:p>
          <a:p>
            <a:pPr algn="ctr"/>
            <a:r>
              <a:rPr lang="fr-FR" sz="1600" dirty="0">
                <a:solidFill>
                  <a:schemeClr val="dk1"/>
                </a:solidFill>
                <a:latin typeface="Arial" panose="020B0604020202020204" pitchFamily="34" charset="0"/>
                <a:cs typeface="Arial" panose="020B0604020202020204" pitchFamily="34" charset="0"/>
              </a:rPr>
              <a:t>Démarche d’investigation / résolution de </a:t>
            </a:r>
            <a:r>
              <a:rPr lang="fr-FR" sz="1600" dirty="0" err="1">
                <a:solidFill>
                  <a:schemeClr val="dk1"/>
                </a:solidFill>
                <a:latin typeface="Arial" panose="020B0604020202020204" pitchFamily="34" charset="0"/>
                <a:cs typeface="Arial" panose="020B0604020202020204" pitchFamily="34" charset="0"/>
              </a:rPr>
              <a:t>pb</a:t>
            </a:r>
            <a:endParaRPr lang="fr-FR" sz="1600" dirty="0">
              <a:solidFill>
                <a:schemeClr val="dk1"/>
              </a:solidFill>
              <a:latin typeface="Arial" panose="020B0604020202020204" pitchFamily="34" charset="0"/>
              <a:cs typeface="Arial" panose="020B0604020202020204" pitchFamily="34" charset="0"/>
            </a:endParaRPr>
          </a:p>
          <a:p>
            <a:pPr algn="ctr">
              <a:lnSpc>
                <a:spcPct val="50000"/>
              </a:lnSpc>
            </a:pPr>
            <a:endParaRPr lang="fr-FR" sz="1600" dirty="0">
              <a:solidFill>
                <a:schemeClr val="dk1"/>
              </a:solidFill>
              <a:latin typeface="Arial" panose="020B0604020202020204" pitchFamily="34" charset="0"/>
              <a:cs typeface="Arial" panose="020B0604020202020204" pitchFamily="34" charset="0"/>
            </a:endParaRPr>
          </a:p>
          <a:p>
            <a:pPr algn="ctr"/>
            <a:r>
              <a:rPr lang="fr-FR" sz="1600" dirty="0">
                <a:solidFill>
                  <a:schemeClr val="dk1"/>
                </a:solidFill>
                <a:latin typeface="Arial" panose="020B0604020202020204" pitchFamily="34" charset="0"/>
                <a:cs typeface="Arial" panose="020B0604020202020204" pitchFamily="34" charset="0"/>
              </a:rPr>
              <a:t>Essais / erreurs observations / constats</a:t>
            </a:r>
          </a:p>
          <a:p>
            <a:pPr algn="ctr">
              <a:lnSpc>
                <a:spcPct val="50000"/>
              </a:lnSpc>
            </a:pPr>
            <a:endParaRPr lang="fr-FR" sz="1600" dirty="0">
              <a:solidFill>
                <a:schemeClr val="dk1"/>
              </a:solidFill>
              <a:latin typeface="Arial" panose="020B0604020202020204" pitchFamily="34" charset="0"/>
              <a:cs typeface="Arial" panose="020B0604020202020204" pitchFamily="34" charset="0"/>
            </a:endParaRPr>
          </a:p>
          <a:p>
            <a:pPr algn="ctr"/>
            <a:r>
              <a:rPr lang="fr-FR" sz="1600" dirty="0">
                <a:solidFill>
                  <a:schemeClr val="dk1"/>
                </a:solidFill>
                <a:latin typeface="Arial" panose="020B0604020202020204" pitchFamily="34" charset="0"/>
                <a:cs typeface="Arial" panose="020B0604020202020204" pitchFamily="34" charset="0"/>
              </a:rPr>
              <a:t>Groupes</a:t>
            </a:r>
          </a:p>
          <a:p>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28" name="Rectangle 27"/>
          <p:cNvSpPr/>
          <p:nvPr>
            <p:custDataLst>
              <p:tags r:id="rId6"/>
            </p:custDataLst>
          </p:nvPr>
        </p:nvSpPr>
        <p:spPr>
          <a:xfrm>
            <a:off x="7157690" y="1634768"/>
            <a:ext cx="1737776" cy="28096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600" dirty="0">
                <a:latin typeface="Arial" panose="020B0604020202020204" pitchFamily="34" charset="0"/>
                <a:cs typeface="Arial" panose="020B0604020202020204" pitchFamily="34" charset="0"/>
              </a:rPr>
              <a:t>Trace écrite élève / groupe</a:t>
            </a:r>
          </a:p>
          <a:p>
            <a:pPr algn="ctr"/>
            <a:endParaRPr lang="fr-FR" sz="1600" dirty="0">
              <a:latin typeface="Arial" panose="020B0604020202020204" pitchFamily="34" charset="0"/>
              <a:cs typeface="Arial" panose="020B0604020202020204" pitchFamily="34" charset="0"/>
            </a:endParaRPr>
          </a:p>
          <a:p>
            <a:pPr algn="ctr"/>
            <a:r>
              <a:rPr lang="fr-FR" sz="1600" dirty="0">
                <a:latin typeface="Arial" panose="020B0604020202020204" pitchFamily="34" charset="0"/>
                <a:cs typeface="Arial" panose="020B0604020202020204" pitchFamily="34" charset="0"/>
              </a:rPr>
              <a:t>Fiches connaissances </a:t>
            </a:r>
          </a:p>
          <a:p>
            <a:pPr algn="ctr"/>
            <a:endParaRPr lang="fr-FR"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22" name="Rogner un rectangle à un seul coin 21"/>
          <p:cNvSpPr/>
          <p:nvPr>
            <p:custDataLst>
              <p:tags r:id="rId7"/>
            </p:custDataLst>
          </p:nvPr>
        </p:nvSpPr>
        <p:spPr>
          <a:xfrm>
            <a:off x="9058974" y="1671746"/>
            <a:ext cx="1965842" cy="3473272"/>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 compétences</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&amp;</a:t>
            </a: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Connaissances associées</a:t>
            </a:r>
          </a:p>
          <a:p>
            <a:pPr algn="ct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Graduation des niveaux d’acquisition</a:t>
            </a:r>
            <a:endParaRPr lang="fr-FR"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endParaRPr lang="fr-FR"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10"/>
          <a:stretch>
            <a:fillRect/>
          </a:stretch>
        </p:blipFill>
        <p:spPr>
          <a:xfrm>
            <a:off x="804008" y="156817"/>
            <a:ext cx="1828800" cy="752475"/>
          </a:xfrm>
          <a:prstGeom prst="rect">
            <a:avLst/>
          </a:prstGeom>
        </p:spPr>
      </p:pic>
      <p:sp>
        <p:nvSpPr>
          <p:cNvPr id="3" name="Rectangle 2"/>
          <p:cNvSpPr/>
          <p:nvPr/>
        </p:nvSpPr>
        <p:spPr>
          <a:xfrm>
            <a:off x="8159459" y="288317"/>
            <a:ext cx="3464952" cy="461665"/>
          </a:xfrm>
          <a:prstGeom prst="rect">
            <a:avLst/>
          </a:prstGeom>
        </p:spPr>
        <p:txBody>
          <a:bodyPr wrap="square">
            <a:spAutoFit/>
          </a:bodyPr>
          <a:lstStyle/>
          <a:p>
            <a:r>
              <a:rPr lang="fr-FR" sz="2400" b="1" dirty="0">
                <a:solidFill>
                  <a:schemeClr val="accent1">
                    <a:lumMod val="50000"/>
                  </a:schemeClr>
                </a:solidFill>
              </a:rPr>
              <a:t>Technologie – Cycle 4</a:t>
            </a:r>
          </a:p>
        </p:txBody>
      </p:sp>
      <p:cxnSp>
        <p:nvCxnSpPr>
          <p:cNvPr id="10" name="Connecteur droit avec flèche 9"/>
          <p:cNvCxnSpPr/>
          <p:nvPr/>
        </p:nvCxnSpPr>
        <p:spPr>
          <a:xfrm>
            <a:off x="199534" y="1875073"/>
            <a:ext cx="11939164" cy="0"/>
          </a:xfrm>
          <a:prstGeom prst="straightConnector1">
            <a:avLst/>
          </a:prstGeom>
          <a:ln w="317500">
            <a:solidFill>
              <a:schemeClr val="accent1">
                <a:lumMod val="75000"/>
              </a:schemeClr>
            </a:solidFill>
            <a:tailEnd type="triangle"/>
          </a:ln>
        </p:spPr>
        <p:style>
          <a:lnRef idx="1">
            <a:schemeClr val="accent5"/>
          </a:lnRef>
          <a:fillRef idx="0">
            <a:schemeClr val="accent5"/>
          </a:fillRef>
          <a:effectRef idx="0">
            <a:schemeClr val="accent5"/>
          </a:effectRef>
          <a:fontRef idx="minor">
            <a:schemeClr val="tx1"/>
          </a:fontRef>
        </p:style>
      </p:cxnSp>
      <p:sp>
        <p:nvSpPr>
          <p:cNvPr id="40" name="ZoneTexte 39"/>
          <p:cNvSpPr txBox="1"/>
          <p:nvPr/>
        </p:nvSpPr>
        <p:spPr>
          <a:xfrm>
            <a:off x="894499" y="1053259"/>
            <a:ext cx="1802104" cy="646331"/>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Compétences / Connaissances</a:t>
            </a:r>
          </a:p>
        </p:txBody>
      </p:sp>
      <p:sp>
        <p:nvSpPr>
          <p:cNvPr id="41" name="ZoneTexte 40"/>
          <p:cNvSpPr txBox="1"/>
          <p:nvPr/>
        </p:nvSpPr>
        <p:spPr>
          <a:xfrm>
            <a:off x="3250161" y="1147523"/>
            <a:ext cx="1351388" cy="369332"/>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Séquences</a:t>
            </a:r>
          </a:p>
        </p:txBody>
      </p:sp>
      <p:sp>
        <p:nvSpPr>
          <p:cNvPr id="42" name="ZoneTexte 41"/>
          <p:cNvSpPr txBox="1"/>
          <p:nvPr/>
        </p:nvSpPr>
        <p:spPr>
          <a:xfrm>
            <a:off x="5383113" y="1147523"/>
            <a:ext cx="1018155" cy="369332"/>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Séances</a:t>
            </a:r>
          </a:p>
        </p:txBody>
      </p:sp>
      <p:sp>
        <p:nvSpPr>
          <p:cNvPr id="43" name="ZoneTexte 42"/>
          <p:cNvSpPr txBox="1"/>
          <p:nvPr/>
        </p:nvSpPr>
        <p:spPr>
          <a:xfrm>
            <a:off x="7208877" y="1020110"/>
            <a:ext cx="1579243" cy="646331"/>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Synthèse et structuration</a:t>
            </a:r>
          </a:p>
        </p:txBody>
      </p:sp>
      <p:sp>
        <p:nvSpPr>
          <p:cNvPr id="24" name="ZoneTexte 23"/>
          <p:cNvSpPr txBox="1"/>
          <p:nvPr/>
        </p:nvSpPr>
        <p:spPr>
          <a:xfrm>
            <a:off x="9158812" y="987020"/>
            <a:ext cx="1466247" cy="646331"/>
          </a:xfrm>
          <a:prstGeom prst="rect">
            <a:avLst/>
          </a:prstGeom>
          <a:noFill/>
        </p:spPr>
        <p:txBody>
          <a:bodyPr wrap="square" rtlCol="0">
            <a:spAutoFit/>
          </a:bodyPr>
          <a:lstStyle/>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Evaluation</a:t>
            </a:r>
          </a:p>
          <a:p>
            <a:r>
              <a:rPr lang="fr-FR"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remédiation</a:t>
            </a:r>
          </a:p>
        </p:txBody>
      </p:sp>
      <p:pic>
        <p:nvPicPr>
          <p:cNvPr id="17" name="Image 16"/>
          <p:cNvPicPr>
            <a:picLocks noChangeAspect="1"/>
          </p:cNvPicPr>
          <p:nvPr/>
        </p:nvPicPr>
        <p:blipFill>
          <a:blip r:embed="rId11"/>
          <a:stretch>
            <a:fillRect/>
          </a:stretch>
        </p:blipFill>
        <p:spPr>
          <a:xfrm>
            <a:off x="9937162" y="6303690"/>
            <a:ext cx="2092910" cy="554310"/>
          </a:xfrm>
          <a:prstGeom prst="rect">
            <a:avLst/>
          </a:prstGeom>
        </p:spPr>
      </p:pic>
      <p:pic>
        <p:nvPicPr>
          <p:cNvPr id="2" name="Image 1">
            <a:hlinkClick r:id="rId12"/>
          </p:cNvPr>
          <p:cNvPicPr>
            <a:picLocks noChangeAspect="1"/>
          </p:cNvPicPr>
          <p:nvPr/>
        </p:nvPicPr>
        <p:blipFill>
          <a:blip r:embed="rId13"/>
          <a:stretch>
            <a:fillRect/>
          </a:stretch>
        </p:blipFill>
        <p:spPr>
          <a:xfrm>
            <a:off x="675668" y="4816681"/>
            <a:ext cx="509243" cy="498920"/>
          </a:xfrm>
          <a:prstGeom prst="rect">
            <a:avLst/>
          </a:prstGeom>
        </p:spPr>
      </p:pic>
      <p:pic>
        <p:nvPicPr>
          <p:cNvPr id="19" name="Image 18">
            <a:hlinkClick r:id="rId14" action="ppaction://hlinksldjump"/>
          </p:cNvPr>
          <p:cNvPicPr>
            <a:picLocks noChangeAspect="1"/>
          </p:cNvPicPr>
          <p:nvPr/>
        </p:nvPicPr>
        <p:blipFill>
          <a:blip r:embed="rId15"/>
          <a:stretch>
            <a:fillRect/>
          </a:stretch>
        </p:blipFill>
        <p:spPr>
          <a:xfrm>
            <a:off x="5727225" y="6323648"/>
            <a:ext cx="528902" cy="479882"/>
          </a:xfrm>
          <a:prstGeom prst="rect">
            <a:avLst/>
          </a:prstGeom>
        </p:spPr>
      </p:pic>
      <p:pic>
        <p:nvPicPr>
          <p:cNvPr id="7" name="Image 6">
            <a:hlinkClick r:id="rId16"/>
          </p:cNvPr>
          <p:cNvPicPr>
            <a:picLocks noChangeAspect="1"/>
          </p:cNvPicPr>
          <p:nvPr/>
        </p:nvPicPr>
        <p:blipFill>
          <a:blip r:embed="rId17"/>
          <a:stretch>
            <a:fillRect/>
          </a:stretch>
        </p:blipFill>
        <p:spPr>
          <a:xfrm>
            <a:off x="7499005" y="4523002"/>
            <a:ext cx="1085850" cy="847725"/>
          </a:xfrm>
          <a:prstGeom prst="rect">
            <a:avLst/>
          </a:prstGeom>
        </p:spPr>
      </p:pic>
      <p:sp>
        <p:nvSpPr>
          <p:cNvPr id="9" name="Rectangle 1"/>
          <p:cNvSpPr>
            <a:spLocks noChangeArrowheads="1"/>
          </p:cNvSpPr>
          <p:nvPr/>
        </p:nvSpPr>
        <p:spPr bwMode="auto">
          <a:xfrm>
            <a:off x="629875" y="5370727"/>
            <a:ext cx="137970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38565F"/>
                </a:solidFill>
                <a:effectLst/>
                <a:latin typeface="Calibri" panose="020F0502020204030204" pitchFamily="34" charset="0"/>
                <a:ea typeface="Calibri" panose="020F0502020204030204" pitchFamily="34" charset="0"/>
                <a:cs typeface="Segoe UI" panose="020B0502040204020203" pitchFamily="34" charset="0"/>
                <a:hlinkClick r:id="rId18"/>
              </a:rPr>
              <a:t>Portail académique</a:t>
            </a:r>
            <a:endParaRPr kumimoji="0" lang="fr-FR" altLang="fr-FR"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38565F"/>
                </a:solidFill>
                <a:effectLst/>
                <a:latin typeface="Calibri" panose="020F0502020204030204" pitchFamily="34" charset="0"/>
                <a:ea typeface="Calibri" panose="020F0502020204030204" pitchFamily="34" charset="0"/>
                <a:cs typeface="Segoe UI" panose="020B0502040204020203" pitchFamily="34" charset="0"/>
                <a:hlinkClick r:id="rId19"/>
              </a:rPr>
              <a:t>Blog académique</a:t>
            </a:r>
            <a:endParaRPr kumimoji="0" lang="fr-FR" altLang="fr-FR" sz="1000" b="0" i="0" u="none" strike="noStrike" cap="none" normalizeH="0" baseline="0" dirty="0">
              <a:ln>
                <a:noFill/>
              </a:ln>
              <a:solidFill>
                <a:schemeClr val="tx1"/>
              </a:solidFill>
              <a:effectLst/>
              <a:ea typeface="Calibri" panose="020F0502020204030204" pitchFamily="34" charset="0"/>
              <a:cs typeface="Segoe UI" panose="020B0502040204020203" pitchFamily="34" charset="0"/>
            </a:endParaRPr>
          </a:p>
        </p:txBody>
      </p:sp>
      <p:pic>
        <p:nvPicPr>
          <p:cNvPr id="25" name="Image 24" descr="TWITTER">
            <a:hlinkClick r:id="rId20"/>
          </p:cNvPr>
          <p:cNvPicPr/>
          <p:nvPr/>
        </p:nvPicPr>
        <p:blipFill>
          <a:blip r:embed="rId21">
            <a:extLst>
              <a:ext uri="{28A0092B-C50C-407E-A947-70E740481C1C}">
                <a14:useLocalDpi xmlns:a14="http://schemas.microsoft.com/office/drawing/2010/main" val="0"/>
              </a:ext>
            </a:extLst>
          </a:blip>
          <a:srcRect/>
          <a:stretch>
            <a:fillRect/>
          </a:stretch>
        </p:blipFill>
        <p:spPr bwMode="auto">
          <a:xfrm>
            <a:off x="727811" y="5867977"/>
            <a:ext cx="333375" cy="323850"/>
          </a:xfrm>
          <a:prstGeom prst="rect">
            <a:avLst/>
          </a:prstGeom>
          <a:noFill/>
          <a:ln>
            <a:noFill/>
          </a:ln>
        </p:spPr>
      </p:pic>
      <p:pic>
        <p:nvPicPr>
          <p:cNvPr id="31" name="Image 30">
            <a:hlinkClick r:id="rId22"/>
          </p:cNvPr>
          <p:cNvPicPr/>
          <p:nvPr/>
        </p:nvPicPr>
        <p:blipFill rotWithShape="1">
          <a:blip r:embed="rId23"/>
          <a:srcRect r="66624"/>
          <a:stretch/>
        </p:blipFill>
        <p:spPr bwMode="auto">
          <a:xfrm>
            <a:off x="3294009" y="5963768"/>
            <a:ext cx="439454" cy="485578"/>
          </a:xfrm>
          <a:prstGeom prst="rect">
            <a:avLst/>
          </a:prstGeom>
          <a:ln>
            <a:noFill/>
          </a:ln>
          <a:extLst>
            <a:ext uri="{53640926-AAD7-44D8-BBD7-CCE9431645EC}">
              <a14:shadowObscured xmlns:a14="http://schemas.microsoft.com/office/drawing/2010/main"/>
            </a:ext>
          </a:extLst>
        </p:spPr>
      </p:pic>
      <p:pic>
        <p:nvPicPr>
          <p:cNvPr id="32" name="Image 31">
            <a:hlinkClick r:id="rId24"/>
          </p:cNvPr>
          <p:cNvPicPr/>
          <p:nvPr/>
        </p:nvPicPr>
        <p:blipFill rotWithShape="1">
          <a:blip r:embed="rId23"/>
          <a:srcRect l="62473"/>
          <a:stretch/>
        </p:blipFill>
        <p:spPr bwMode="auto">
          <a:xfrm>
            <a:off x="3862148" y="5980284"/>
            <a:ext cx="437874" cy="504744"/>
          </a:xfrm>
          <a:prstGeom prst="rect">
            <a:avLst/>
          </a:prstGeom>
          <a:ln>
            <a:noFill/>
          </a:ln>
          <a:extLst>
            <a:ext uri="{53640926-AAD7-44D8-BBD7-CCE9431645EC}">
              <a14:shadowObscured xmlns:a14="http://schemas.microsoft.com/office/drawing/2010/main"/>
            </a:ext>
          </a:extLst>
        </p:spPr>
      </p:pic>
      <p:pic>
        <p:nvPicPr>
          <p:cNvPr id="33" name="Image 32">
            <a:hlinkClick r:id="rId25"/>
          </p:cNvPr>
          <p:cNvPicPr/>
          <p:nvPr/>
        </p:nvPicPr>
        <p:blipFill rotWithShape="1">
          <a:blip r:embed="rId26"/>
          <a:srcRect t="10091" b="-1"/>
          <a:stretch/>
        </p:blipFill>
        <p:spPr bwMode="auto">
          <a:xfrm>
            <a:off x="3400941" y="6506918"/>
            <a:ext cx="762000" cy="316865"/>
          </a:xfrm>
          <a:prstGeom prst="rect">
            <a:avLst/>
          </a:prstGeom>
          <a:ln>
            <a:noFill/>
          </a:ln>
          <a:extLst>
            <a:ext uri="{53640926-AAD7-44D8-BBD7-CCE9431645EC}">
              <a14:shadowObscured xmlns:a14="http://schemas.microsoft.com/office/drawing/2010/main"/>
            </a:ext>
          </a:extLst>
        </p:spPr>
      </p:pic>
      <p:sp>
        <p:nvSpPr>
          <p:cNvPr id="6" name="Rectangle 5"/>
          <p:cNvSpPr/>
          <p:nvPr/>
        </p:nvSpPr>
        <p:spPr>
          <a:xfrm>
            <a:off x="9264663" y="5139077"/>
            <a:ext cx="1905843" cy="304699"/>
          </a:xfrm>
          <a:prstGeom prst="rect">
            <a:avLst/>
          </a:prstGeom>
        </p:spPr>
        <p:txBody>
          <a:bodyPr wrap="none">
            <a:spAutoFit/>
          </a:bodyPr>
          <a:lstStyle/>
          <a:p>
            <a:pPr>
              <a:lnSpc>
                <a:spcPct val="115000"/>
              </a:lnSpc>
              <a:spcAft>
                <a:spcPts val="1000"/>
              </a:spcAft>
            </a:pPr>
            <a:r>
              <a:rPr lang="fr-FR" sz="1200" u="sng" dirty="0">
                <a:solidFill>
                  <a:srgbClr val="000000"/>
                </a:solidFill>
                <a:latin typeface="Calibri" panose="020F0502020204030204" pitchFamily="34" charset="0"/>
                <a:ea typeface="Calibri" panose="020F0502020204030204" pitchFamily="34" charset="0"/>
                <a:cs typeface="Segoe UI" panose="020B0502040204020203" pitchFamily="34" charset="0"/>
                <a:hlinkClick r:id="rId27"/>
              </a:rPr>
              <a:t>Les différentes évaluations</a:t>
            </a:r>
            <a:endPar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34" name="Image 33">
            <a:hlinkClick r:id="rId28"/>
          </p:cNvPr>
          <p:cNvPicPr/>
          <p:nvPr/>
        </p:nvPicPr>
        <p:blipFill>
          <a:blip r:embed="rId29"/>
          <a:stretch>
            <a:fillRect/>
          </a:stretch>
        </p:blipFill>
        <p:spPr>
          <a:xfrm>
            <a:off x="9958037" y="5523920"/>
            <a:ext cx="519094" cy="493834"/>
          </a:xfrm>
          <a:prstGeom prst="rect">
            <a:avLst/>
          </a:prstGeom>
        </p:spPr>
      </p:pic>
      <p:pic>
        <p:nvPicPr>
          <p:cNvPr id="35" name="Image 34" descr="FCC4">
            <a:hlinkClick r:id="rId30"/>
          </p:cNvPr>
          <p:cNvPicPr/>
          <p:nvPr/>
        </p:nvPicPr>
        <p:blipFill>
          <a:blip r:embed="rId31">
            <a:extLst>
              <a:ext uri="{28A0092B-C50C-407E-A947-70E740481C1C}">
                <a14:useLocalDpi xmlns:a14="http://schemas.microsoft.com/office/drawing/2010/main" val="0"/>
              </a:ext>
            </a:extLst>
          </a:blip>
          <a:srcRect/>
          <a:stretch>
            <a:fillRect/>
          </a:stretch>
        </p:blipFill>
        <p:spPr bwMode="auto">
          <a:xfrm>
            <a:off x="7604730" y="5586000"/>
            <a:ext cx="953449" cy="788567"/>
          </a:xfrm>
          <a:prstGeom prst="rect">
            <a:avLst/>
          </a:prstGeom>
          <a:noFill/>
          <a:ln>
            <a:noFill/>
          </a:ln>
        </p:spPr>
      </p:pic>
      <p:sp>
        <p:nvSpPr>
          <p:cNvPr id="11" name="ZoneTexte 10"/>
          <p:cNvSpPr txBox="1"/>
          <p:nvPr/>
        </p:nvSpPr>
        <p:spPr>
          <a:xfrm>
            <a:off x="3400941" y="776260"/>
            <a:ext cx="2882901" cy="276999"/>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rtlCol="0">
            <a:spAutoFit/>
          </a:bodyPr>
          <a:lstStyle/>
          <a:p>
            <a:pPr algn="ctr"/>
            <a:r>
              <a:rPr lang="fr-FR" sz="1200" b="1" dirty="0"/>
              <a:t>Voir séquences académiques</a:t>
            </a:r>
          </a:p>
        </p:txBody>
      </p:sp>
    </p:spTree>
    <p:custDataLst>
      <p:custData r:id="rId1"/>
      <p:tags r:id="rId2"/>
    </p:custDataLst>
    <p:extLst>
      <p:ext uri="{BB962C8B-B14F-4D97-AF65-F5344CB8AC3E}">
        <p14:creationId xmlns:p14="http://schemas.microsoft.com/office/powerpoint/2010/main" val="233529637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0"/>
            <a:r>
              <a:rPr lang="fr-FR" dirty="0"/>
              <a:t>L’organisation du classeur : </a:t>
            </a:r>
          </a:p>
          <a:p>
            <a:pPr marL="0" lvl="0" indent="0">
              <a:buNone/>
            </a:pPr>
            <a:endParaRPr lang="fr-FR" dirty="0"/>
          </a:p>
          <a:p>
            <a:pPr marL="457200" lvl="1" indent="0">
              <a:buNone/>
            </a:pPr>
            <a:r>
              <a:rPr lang="fr-FR" dirty="0"/>
              <a:t>Le classeur est organisé en logique de cycle, les traces écrites « investigations, activités » sont clairement séparées et facilement identifiables. Les connaissances structurées sont organisées suivants les 4 thématiques (le design, l’innovation, la créativité ; Les objets et systèmes techniques et les changements induits dans la société ; La modélisation et la simulation des objets et systèmes techniques ; L’informatique et la programmation) et sont cumulées sur les 3 années du cycle 4.</a:t>
            </a:r>
          </a:p>
        </p:txBody>
      </p:sp>
    </p:spTree>
    <p:extLst>
      <p:ext uri="{BB962C8B-B14F-4D97-AF65-F5344CB8AC3E}">
        <p14:creationId xmlns:p14="http://schemas.microsoft.com/office/powerpoint/2010/main" val="154851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rot="16200000">
            <a:off x="6173273" y="-5361907"/>
            <a:ext cx="656823" cy="11380633"/>
          </a:xfrm>
          <a:prstGeom prst="rect">
            <a:avLst/>
          </a:prstGeom>
        </p:spPr>
        <p:style>
          <a:lnRef idx="1">
            <a:schemeClr val="accent1"/>
          </a:lnRef>
          <a:fillRef idx="2">
            <a:schemeClr val="accent1"/>
          </a:fillRef>
          <a:effectRef idx="1">
            <a:schemeClr val="accent1"/>
          </a:effectRef>
          <a:fontRef idx="minor">
            <a:schemeClr val="dk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Construction de séances par l’enseignant</a:t>
            </a:r>
          </a:p>
        </p:txBody>
      </p:sp>
      <p:pic>
        <p:nvPicPr>
          <p:cNvPr id="4" name="Image 3"/>
          <p:cNvPicPr>
            <a:picLocks noChangeAspect="1"/>
          </p:cNvPicPr>
          <p:nvPr/>
        </p:nvPicPr>
        <p:blipFill>
          <a:blip r:embed="rId5"/>
          <a:stretch>
            <a:fillRect/>
          </a:stretch>
        </p:blipFill>
        <p:spPr>
          <a:xfrm>
            <a:off x="10363200" y="6105525"/>
            <a:ext cx="1828800" cy="752475"/>
          </a:xfrm>
          <a:prstGeom prst="rect">
            <a:avLst/>
          </a:prstGeom>
        </p:spPr>
      </p:pic>
      <p:sp>
        <p:nvSpPr>
          <p:cNvPr id="5" name="Titre 1"/>
          <p:cNvSpPr txBox="1">
            <a:spLocks/>
          </p:cNvSpPr>
          <p:nvPr/>
        </p:nvSpPr>
        <p:spPr>
          <a:xfrm>
            <a:off x="0" y="656822"/>
            <a:ext cx="710390" cy="6201178"/>
          </a:xfrm>
          <a:prstGeom prst="rect">
            <a:avLst/>
          </a:prstGeom>
        </p:spPr>
        <p:style>
          <a:lnRef idx="0">
            <a:schemeClr val="accent4"/>
          </a:lnRef>
          <a:fillRef idx="3">
            <a:schemeClr val="accent4"/>
          </a:fillRef>
          <a:effectRef idx="3">
            <a:schemeClr val="accent4"/>
          </a:effectRef>
          <a:fontRef idx="minor">
            <a:schemeClr val="lt1"/>
          </a:fontRef>
        </p:style>
        <p:txBody>
          <a:bodyPr vert="vert"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3600" dirty="0">
                <a:solidFill>
                  <a:schemeClr val="accent1">
                    <a:lumMod val="50000"/>
                  </a:schemeClr>
                </a:solidFill>
                <a:effectLst>
                  <a:outerShdw blurRad="50800" dist="38100" dir="5400000" algn="t" rotWithShape="0">
                    <a:prstClr val="black">
                      <a:alpha val="40000"/>
                    </a:prstClr>
                  </a:outerShdw>
                </a:effectLst>
              </a:rPr>
              <a:t> </a:t>
            </a:r>
            <a:r>
              <a:rPr lang="fr-FR" sz="3200" dirty="0">
                <a:solidFill>
                  <a:schemeClr val="accent1">
                    <a:lumMod val="50000"/>
                  </a:schemeClr>
                </a:solidFill>
                <a:effectLst>
                  <a:outerShdw blurRad="50800" dist="38100" dir="5400000" algn="t" rotWithShape="0">
                    <a:prstClr val="black">
                      <a:alpha val="40000"/>
                    </a:prstClr>
                  </a:outerShdw>
                </a:effectLst>
              </a:rPr>
              <a:t>Enseigner la Technologie au collège</a:t>
            </a:r>
          </a:p>
        </p:txBody>
      </p:sp>
      <p:pic>
        <p:nvPicPr>
          <p:cNvPr id="3" name="Image 2"/>
          <p:cNvPicPr>
            <a:picLocks noChangeAspect="1"/>
          </p:cNvPicPr>
          <p:nvPr/>
        </p:nvPicPr>
        <p:blipFill>
          <a:blip r:embed="rId6"/>
          <a:stretch>
            <a:fillRect/>
          </a:stretch>
        </p:blipFill>
        <p:spPr>
          <a:xfrm>
            <a:off x="0" y="62014"/>
            <a:ext cx="710388" cy="532791"/>
          </a:xfrm>
          <a:prstGeom prst="rect">
            <a:avLst/>
          </a:prstGeom>
        </p:spPr>
      </p:pic>
      <p:sp>
        <p:nvSpPr>
          <p:cNvPr id="44" name="Rectangle à coins arrondis 43"/>
          <p:cNvSpPr/>
          <p:nvPr/>
        </p:nvSpPr>
        <p:spPr>
          <a:xfrm>
            <a:off x="811368" y="815926"/>
            <a:ext cx="11380632" cy="592139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noFill/>
            </a:endParaRPr>
          </a:p>
        </p:txBody>
      </p:sp>
      <p:pic>
        <p:nvPicPr>
          <p:cNvPr id="2" name="Image 1"/>
          <p:cNvPicPr>
            <a:picLocks noChangeAspect="1"/>
          </p:cNvPicPr>
          <p:nvPr/>
        </p:nvPicPr>
        <p:blipFill>
          <a:blip r:embed="rId7"/>
          <a:stretch>
            <a:fillRect/>
          </a:stretch>
        </p:blipFill>
        <p:spPr>
          <a:xfrm>
            <a:off x="2576095" y="956572"/>
            <a:ext cx="6799018" cy="5601678"/>
          </a:xfrm>
          <a:prstGeom prst="rect">
            <a:avLst/>
          </a:prstGeom>
        </p:spPr>
      </p:pic>
    </p:spTree>
    <p:custDataLst>
      <p:custData r:id="rId1"/>
      <p:tags r:id="rId2"/>
    </p:custDataLst>
    <p:extLst>
      <p:ext uri="{BB962C8B-B14F-4D97-AF65-F5344CB8AC3E}">
        <p14:creationId xmlns:p14="http://schemas.microsoft.com/office/powerpoint/2010/main" val="41876028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èche : bas 17"/>
          <p:cNvSpPr/>
          <p:nvPr/>
        </p:nvSpPr>
        <p:spPr>
          <a:xfrm>
            <a:off x="9278468" y="3435757"/>
            <a:ext cx="537883" cy="105279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Flèche : bas 15"/>
          <p:cNvSpPr/>
          <p:nvPr/>
        </p:nvSpPr>
        <p:spPr>
          <a:xfrm>
            <a:off x="6109446" y="3227294"/>
            <a:ext cx="537883" cy="139919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9" name="Flèche : bas 8"/>
          <p:cNvSpPr/>
          <p:nvPr/>
        </p:nvSpPr>
        <p:spPr>
          <a:xfrm>
            <a:off x="2671482" y="2850776"/>
            <a:ext cx="537883" cy="177570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dirty="0"/>
          </a:p>
        </p:txBody>
      </p:sp>
      <p:sp>
        <p:nvSpPr>
          <p:cNvPr id="12" name="Rectangle : coins arrondis 11"/>
          <p:cNvSpPr/>
          <p:nvPr/>
        </p:nvSpPr>
        <p:spPr>
          <a:xfrm>
            <a:off x="6813176" y="2175220"/>
            <a:ext cx="3863788" cy="142487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Démarche de </a:t>
            </a:r>
          </a:p>
          <a:p>
            <a:pPr algn="ctr"/>
            <a:r>
              <a:rPr lang="fr-FR" dirty="0"/>
              <a:t>projet </a:t>
            </a:r>
          </a:p>
        </p:txBody>
      </p:sp>
      <p:sp>
        <p:nvSpPr>
          <p:cNvPr id="10" name="Rectangle : coins arrondis 9"/>
          <p:cNvSpPr/>
          <p:nvPr/>
        </p:nvSpPr>
        <p:spPr>
          <a:xfrm>
            <a:off x="3541059" y="1939020"/>
            <a:ext cx="3863788" cy="141488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dirty="0"/>
              <a:t>Démarche de </a:t>
            </a:r>
          </a:p>
          <a:p>
            <a:pPr algn="ctr"/>
            <a:r>
              <a:rPr lang="fr-FR" dirty="0"/>
              <a:t>résolution d’un </a:t>
            </a:r>
          </a:p>
          <a:p>
            <a:pPr algn="ctr"/>
            <a:r>
              <a:rPr lang="fr-FR" dirty="0"/>
              <a:t>problème </a:t>
            </a:r>
          </a:p>
        </p:txBody>
      </p:sp>
      <p:sp>
        <p:nvSpPr>
          <p:cNvPr id="17" name="AutoShape 2"/>
          <p:cNvSpPr>
            <a:spLocks noChangeArrowheads="1"/>
          </p:cNvSpPr>
          <p:nvPr/>
        </p:nvSpPr>
        <p:spPr bwMode="auto">
          <a:xfrm>
            <a:off x="2217534" y="656822"/>
            <a:ext cx="8145666" cy="787011"/>
          </a:xfrm>
          <a:custGeom>
            <a:avLst/>
            <a:gdLst>
              <a:gd name="G0" fmla="+- 21600 0 0"/>
              <a:gd name="G1" fmla="+- 1 0 0"/>
              <a:gd name="G2" fmla="+- 65535 0 0"/>
              <a:gd name="G3" fmla="*/ 1 16385 2"/>
              <a:gd name="G4" fmla="*/ 1 50009 48160"/>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w 21600"/>
              <a:gd name="T9" fmla="*/ 0 h 21600"/>
              <a:gd name="T10" fmla="*/ 21600 w 21600"/>
              <a:gd name="T11" fmla="*/ 21600 h 21600"/>
            </a:gdLst>
            <a:ahLst/>
            <a:cxnLst>
              <a:cxn ang="0">
                <a:pos x="T0" y="T1"/>
              </a:cxn>
              <a:cxn ang="0">
                <a:pos x="T2" y="T3"/>
              </a:cxn>
              <a:cxn ang="0">
                <a:pos x="T4" y="T5"/>
              </a:cxn>
              <a:cxn ang="0">
                <a:pos x="T6" y="T7"/>
              </a:cxn>
            </a:cxnLst>
            <a:rect l="T8" t="T9" r="T10" b="T11"/>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icrosoft YaHei" charset="-122"/>
              </a:defRPr>
            </a:lvl9pPr>
          </a:lstStyle>
          <a:p>
            <a:pPr eaLnBrk="1" hangingPunct="1"/>
            <a:endParaRPr lang="fr-FR" altLang="fr-FR" sz="2000" b="1" dirty="0">
              <a:solidFill>
                <a:srgbClr val="0070C0"/>
              </a:solidFill>
              <a:effectLst>
                <a:outerShdw blurRad="50800" dist="38100" dir="2700000" algn="tl" rotWithShape="0">
                  <a:prstClr val="black">
                    <a:alpha val="40000"/>
                  </a:prstClr>
                </a:outerShdw>
              </a:effectLst>
              <a:latin typeface="Arial" charset="0"/>
            </a:endParaRPr>
          </a:p>
          <a:p>
            <a:pPr lvl="1">
              <a:spcBef>
                <a:spcPts val="600"/>
              </a:spcBef>
              <a:spcAft>
                <a:spcPts val="600"/>
              </a:spcAft>
            </a:pPr>
            <a:r>
              <a:rPr lang="fr-FR" altLang="fr-FR" sz="2000" dirty="0">
                <a:effectLst>
                  <a:outerShdw blurRad="50800" dist="38100" dir="2700000" algn="tl" rotWithShape="0">
                    <a:prstClr val="black">
                      <a:alpha val="40000"/>
                    </a:prstClr>
                  </a:outerShdw>
                </a:effectLst>
                <a:latin typeface="Arial" charset="0"/>
              </a:rPr>
              <a:t>Trois démarches pédagogiques complémentaires et imbriquées </a:t>
            </a:r>
          </a:p>
        </p:txBody>
      </p:sp>
      <p:sp>
        <p:nvSpPr>
          <p:cNvPr id="3" name="Rectangle : coins arrondis 2"/>
          <p:cNvSpPr/>
          <p:nvPr/>
        </p:nvSpPr>
        <p:spPr>
          <a:xfrm>
            <a:off x="1586753" y="1677942"/>
            <a:ext cx="2886635" cy="124609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t>Démarche d’investigation</a:t>
            </a:r>
          </a:p>
        </p:txBody>
      </p:sp>
      <p:sp>
        <p:nvSpPr>
          <p:cNvPr id="6" name="Rectangle 5"/>
          <p:cNvSpPr/>
          <p:nvPr/>
        </p:nvSpPr>
        <p:spPr>
          <a:xfrm>
            <a:off x="1488139" y="4626484"/>
            <a:ext cx="287767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dirty="0"/>
              <a:t>Collective, induit des phases </a:t>
            </a:r>
          </a:p>
          <a:p>
            <a:pPr algn="ctr"/>
            <a:r>
              <a:rPr lang="fr-FR" dirty="0"/>
              <a:t>d’appropriation, </a:t>
            </a:r>
          </a:p>
          <a:p>
            <a:pPr algn="ctr"/>
            <a:r>
              <a:rPr lang="fr-FR" dirty="0"/>
              <a:t>de recherche, d’hypothèses et de vérifications.</a:t>
            </a:r>
          </a:p>
        </p:txBody>
      </p:sp>
      <p:sp>
        <p:nvSpPr>
          <p:cNvPr id="7" name="Rectangle 6"/>
          <p:cNvSpPr/>
          <p:nvPr/>
        </p:nvSpPr>
        <p:spPr>
          <a:xfrm>
            <a:off x="4625787" y="4626484"/>
            <a:ext cx="3325907"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fr-FR" dirty="0"/>
              <a:t>Individuelle ou collective, </a:t>
            </a:r>
          </a:p>
          <a:p>
            <a:pPr algn="ctr"/>
            <a:r>
              <a:rPr lang="fr-FR" dirty="0"/>
              <a:t>s’appuie sur un problème </a:t>
            </a:r>
          </a:p>
          <a:p>
            <a:pPr algn="ctr"/>
            <a:r>
              <a:rPr lang="fr-FR" dirty="0"/>
              <a:t>technique et exige l’application de méthodes formalisées</a:t>
            </a:r>
          </a:p>
        </p:txBody>
      </p:sp>
      <p:sp>
        <p:nvSpPr>
          <p:cNvPr id="8" name="Rectangle 7"/>
          <p:cNvSpPr/>
          <p:nvPr/>
        </p:nvSpPr>
        <p:spPr>
          <a:xfrm>
            <a:off x="8077201" y="4488553"/>
            <a:ext cx="3836893"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dirty="0"/>
              <a:t>Collective, s’appuyant sur un objectif partagé entre élèves et professeur, exigeant de définir des fonctions, une organisation, une planification et des étapes</a:t>
            </a:r>
          </a:p>
        </p:txBody>
      </p:sp>
    </p:spTree>
    <p:custDataLst>
      <p:custData r:id="rId1"/>
      <p:tags r:id="rId2"/>
    </p:custDataLst>
    <p:extLst>
      <p:ext uri="{BB962C8B-B14F-4D97-AF65-F5344CB8AC3E}">
        <p14:creationId xmlns:p14="http://schemas.microsoft.com/office/powerpoint/2010/main" val="25741677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r>
              <a:rPr lang="fr-FR" dirty="0"/>
              <a:t>La présentation du problème à résoudre : </a:t>
            </a:r>
          </a:p>
          <a:p>
            <a:pPr marL="0" lvl="0" indent="0">
              <a:buNone/>
            </a:pPr>
            <a:endParaRPr lang="fr-FR" dirty="0"/>
          </a:p>
          <a:p>
            <a:pPr marL="457200" lvl="1" indent="0">
              <a:buNone/>
            </a:pPr>
            <a:r>
              <a:rPr lang="fr-FR" dirty="0"/>
              <a:t>Le professeur choisit une situation problème correspondant à un « vrai » problème rencontré dans la vie courante (problème sociétal). Il illustre le problème par la projection d’une vidéo (extrait JT, publicité, extrait de documentaire), d’images juxtaposées suggérant un problème, d’articles de presse ou par une démonstration matérielle. </a:t>
            </a:r>
          </a:p>
        </p:txBody>
      </p:sp>
      <p:grpSp>
        <p:nvGrpSpPr>
          <p:cNvPr id="4" name="Groupe 3"/>
          <p:cNvGrpSpPr/>
          <p:nvPr/>
        </p:nvGrpSpPr>
        <p:grpSpPr>
          <a:xfrm>
            <a:off x="10628045" y="858495"/>
            <a:ext cx="824189" cy="824189"/>
            <a:chOff x="1762592" y="411"/>
            <a:chExt cx="824189" cy="824189"/>
          </a:xfrm>
          <a:scene3d>
            <a:camera prst="orthographicFront"/>
            <a:lightRig rig="flat" dir="t"/>
          </a:scene3d>
        </p:grpSpPr>
        <p:sp>
          <p:nvSpPr>
            <p:cNvPr id="5" name="Ellipse 4"/>
            <p:cNvSpPr/>
            <p:nvPr/>
          </p:nvSpPr>
          <p:spPr>
            <a:xfrm>
              <a:off x="1762592" y="411"/>
              <a:ext cx="824189" cy="824189"/>
            </a:xfrm>
            <a:prstGeom prst="ellipse">
              <a:avLst/>
            </a:prstGeom>
            <a:sp3d prstMaterial="plastic">
              <a:bevelT w="120900" h="88900"/>
              <a:bevelB w="88900" h="31750" prst="angle"/>
            </a:sp3d>
          </p:spPr>
          <p:style>
            <a:lnRef idx="0">
              <a:schemeClr val="lt1">
                <a:hueOff val="0"/>
                <a:satOff val="0"/>
                <a:lumOff val="0"/>
                <a:alphaOff val="0"/>
              </a:schemeClr>
            </a:lnRef>
            <a:fillRef idx="1">
              <a:schemeClr val="accent5">
                <a:alpha val="50000"/>
                <a:hueOff val="-2941338"/>
                <a:satOff val="-4091"/>
                <a:lumOff val="-1569"/>
                <a:alphaOff val="0"/>
              </a:schemeClr>
            </a:fillRef>
            <a:effectRef idx="1">
              <a:schemeClr val="accent5">
                <a:alpha val="50000"/>
                <a:hueOff val="-2941338"/>
                <a:satOff val="-4091"/>
                <a:lumOff val="-1569"/>
                <a:alphaOff val="0"/>
              </a:schemeClr>
            </a:effectRef>
            <a:fontRef idx="minor">
              <a:schemeClr val="tx1"/>
            </a:fontRef>
          </p:style>
        </p:sp>
        <p:sp>
          <p:nvSpPr>
            <p:cNvPr id="6" name="Ellipse 4"/>
            <p:cNvSpPr txBox="1"/>
            <p:nvPr/>
          </p:nvSpPr>
          <p:spPr>
            <a:xfrm>
              <a:off x="1883292" y="121111"/>
              <a:ext cx="582789" cy="582789"/>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45358" tIns="10160" rIns="45358" bIns="10160" numCol="1" spcCol="1270" anchor="ctr" anchorCtr="0">
              <a:noAutofit/>
            </a:bodyPr>
            <a:lstStyle/>
            <a:p>
              <a:pPr marL="0" lvl="0" indent="0" algn="ctr" defTabSz="355600">
                <a:lnSpc>
                  <a:spcPct val="90000"/>
                </a:lnSpc>
                <a:spcBef>
                  <a:spcPct val="0"/>
                </a:spcBef>
                <a:spcAft>
                  <a:spcPct val="35000"/>
                </a:spcAft>
                <a:buNone/>
              </a:pPr>
              <a:r>
                <a:rPr lang="fr-FR" sz="800" b="1" i="1" kern="1200"/>
                <a:t>Piloter</a:t>
              </a:r>
              <a:endParaRPr lang="fr-FR" sz="800" kern="1200"/>
            </a:p>
          </p:txBody>
        </p:sp>
      </p:grpSp>
    </p:spTree>
    <p:extLst>
      <p:ext uri="{BB962C8B-B14F-4D97-AF65-F5344CB8AC3E}">
        <p14:creationId xmlns:p14="http://schemas.microsoft.com/office/powerpoint/2010/main" val="181978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r>
              <a:rPr lang="fr-FR" dirty="0"/>
              <a:t>L’appropriation du problème à résoudre : </a:t>
            </a:r>
          </a:p>
          <a:p>
            <a:pPr marL="0" lvl="0" indent="0">
              <a:buNone/>
            </a:pPr>
            <a:endParaRPr lang="fr-FR" dirty="0"/>
          </a:p>
          <a:p>
            <a:pPr marL="457200" lvl="1" indent="0">
              <a:buNone/>
            </a:pPr>
            <a:r>
              <a:rPr lang="fr-FR" dirty="0"/>
              <a:t>En grand groupe les élèves décrivent la situation présentée, formulent le problème suggéré et conservent une trace écrite.</a:t>
            </a:r>
          </a:p>
          <a:p>
            <a:pPr marL="0" indent="0">
              <a:buNone/>
            </a:pPr>
            <a:endParaRPr lang="fr-FR" dirty="0"/>
          </a:p>
        </p:txBody>
      </p:sp>
    </p:spTree>
    <p:extLst>
      <p:ext uri="{BB962C8B-B14F-4D97-AF65-F5344CB8AC3E}">
        <p14:creationId xmlns:p14="http://schemas.microsoft.com/office/powerpoint/2010/main" val="3299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r>
              <a:rPr lang="fr-FR" dirty="0"/>
              <a:t>La formulation d’hypothèses : </a:t>
            </a:r>
          </a:p>
          <a:p>
            <a:pPr marL="0" lvl="0" indent="0">
              <a:buNone/>
            </a:pPr>
            <a:endParaRPr lang="fr-FR" dirty="0"/>
          </a:p>
          <a:p>
            <a:pPr marL="457200" lvl="1" indent="0">
              <a:buNone/>
            </a:pPr>
            <a:r>
              <a:rPr lang="fr-FR" dirty="0"/>
              <a:t>pour résoudre le problème se fait également en grand groupe. </a:t>
            </a:r>
          </a:p>
          <a:p>
            <a:pPr marL="457200" lvl="1" indent="0">
              <a:buNone/>
            </a:pPr>
            <a:r>
              <a:rPr lang="fr-FR" dirty="0"/>
              <a:t>Le professeur valide les plus pertinentes, il peut également en retenir certaines, non anticipées, pour une exploitation ultérieure. Il justifie l’élimination des autres. Les élèves conservent une trace écrite. La validation de ces hypothèses constitue le cœur des activités proposées sur les îlots.</a:t>
            </a:r>
          </a:p>
          <a:p>
            <a:pPr marL="0" indent="0">
              <a:buNone/>
            </a:pPr>
            <a:endParaRPr lang="fr-FR" dirty="0"/>
          </a:p>
        </p:txBody>
      </p:sp>
    </p:spTree>
    <p:extLst>
      <p:ext uri="{BB962C8B-B14F-4D97-AF65-F5344CB8AC3E}">
        <p14:creationId xmlns:p14="http://schemas.microsoft.com/office/powerpoint/2010/main" val="330392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r>
              <a:rPr lang="fr-FR" dirty="0"/>
              <a:t>L’activité en îlot, constitué de 5 élèves maximum disposant des ressources numériques (2 ordinateurs) et matérielles, doit permettre aux élèves de s’approprier les connaissances visées. </a:t>
            </a:r>
          </a:p>
          <a:p>
            <a:pPr marL="0" lvl="0" indent="0">
              <a:buNone/>
            </a:pPr>
            <a:endParaRPr lang="fr-FR" dirty="0"/>
          </a:p>
          <a:p>
            <a:pPr marL="457200" lvl="1" indent="0" algn="just">
              <a:buNone/>
            </a:pPr>
            <a:r>
              <a:rPr lang="fr-FR" dirty="0"/>
              <a:t>Les élèves effectuent les recherches et les manipulations nécessaires à la validation et rédigent une synthèse de leurs travaux. Le professeur doit être précis sur le résultat attendu, illustrations, croquis, vocabulaire à restituer … Cette activité doit être organisée avec des rôles identifiés dans le groupe ; l’implication de chacun évaluée.</a:t>
            </a:r>
          </a:p>
        </p:txBody>
      </p:sp>
    </p:spTree>
    <p:extLst>
      <p:ext uri="{BB962C8B-B14F-4D97-AF65-F5344CB8AC3E}">
        <p14:creationId xmlns:p14="http://schemas.microsoft.com/office/powerpoint/2010/main" val="208684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r>
              <a:rPr lang="fr-FR" dirty="0"/>
              <a:t>La restitution  : </a:t>
            </a:r>
          </a:p>
          <a:p>
            <a:pPr marL="0" lvl="0" indent="0">
              <a:buNone/>
            </a:pPr>
            <a:endParaRPr lang="fr-FR" dirty="0"/>
          </a:p>
          <a:p>
            <a:pPr marL="457200" lvl="1" indent="0">
              <a:buNone/>
            </a:pPr>
            <a:r>
              <a:rPr lang="fr-FR" dirty="0"/>
              <a:t>Elle est faite en grand groupe par un élève. Tous les îlots ne proposent pas forcément une restitution, sauf si elle est sensée fournir un complément ou un éclairage différent ouvrant un débat. La prise de parole est évaluée, présentation, pertinence des questions posées.</a:t>
            </a:r>
          </a:p>
        </p:txBody>
      </p:sp>
    </p:spTree>
    <p:extLst>
      <p:ext uri="{BB962C8B-B14F-4D97-AF65-F5344CB8AC3E}">
        <p14:creationId xmlns:p14="http://schemas.microsoft.com/office/powerpoint/2010/main" val="51304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lvl="0"/>
            <a:r>
              <a:rPr lang="fr-FR" dirty="0"/>
              <a:t>La structuration des connaissances : </a:t>
            </a:r>
          </a:p>
          <a:p>
            <a:pPr marL="0" lvl="0" indent="0">
              <a:buNone/>
            </a:pPr>
            <a:endParaRPr lang="fr-FR" dirty="0"/>
          </a:p>
          <a:p>
            <a:pPr marL="457200" lvl="1" indent="0">
              <a:buNone/>
            </a:pPr>
            <a:r>
              <a:rPr lang="fr-FR" dirty="0"/>
              <a:t>Elle est réalisée par le professeur, en grand groupe. Elle peut porter sur une ou plusieurs thématiques du programme.</a:t>
            </a:r>
          </a:p>
        </p:txBody>
      </p:sp>
    </p:spTree>
    <p:extLst>
      <p:ext uri="{BB962C8B-B14F-4D97-AF65-F5344CB8AC3E}">
        <p14:creationId xmlns:p14="http://schemas.microsoft.com/office/powerpoint/2010/main" val="16662837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DQoNCk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NCg0K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g0KDQp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DQoNCu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iAg"/>
  <p:tag name="MMPROD_UIDATA" val="&lt;database version=&quot;10.0&quot;&gt;&lt;object type=&quot;1&quot; unique_id=&quot;10001&quot;&gt;&lt;property id=&quot;20141&quot; value=&quot;cycle3_SeT&quot;/&gt;&lt;object type=&quot;2&quot; unique_id=&quot;10002&quot;&gt;&lt;object type=&quot;3&quot; unique_id=&quot;11916&quot;&gt;&lt;property id=&quot;20148&quot; value=&quot;5&quot;/&gt;&lt;property id=&quot;20300&quot; value=&quot;Diapositive 1&quot;/&gt;&lt;property id=&quot;20307&quot; value=&quot;270&quot;/&gt;&lt;property id=&quot;20309&quot; value=&quot;-1&quot;/&gt;&lt;/object&gt;&lt;/object&gt;&lt;object type=&quot;8&quot; unique_id=&quot;10016&quot;&gt;&lt;/object&gt;&lt;object type=&quot;4&quot; unique_id=&quot;13231&quot;&gt;&lt;/object&gt;&lt;object type=&quot;10&quot; unique_id=&quot;13232&quot;&gt;&lt;object type=&quot;11&quot; unique_id=&quot;1323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9C486E17-6EDE-4752-AC46-276253035AF6}&quot;/&gt;&lt;isInvalidForFieldText val=&quot;0&quot;/&gt;&lt;Image&gt;&lt;filename val=&quot;C:\Users\elias\AppData\Local\Temp\~Ca21AB\data\asimages\{9C486E17-6EDE-4752-AC46-276253035AF6}_5.png&quot;/&gt;&lt;left val=&quot;63&quot;/&gt;&lt;top val=&quot;-10&quot;/&gt;&lt;width val=&quot;897&quot;/&gt;&lt;height val=&quot;81&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3&quot;/&gt;&lt;/TableIndex&gt;&lt;/ShapeTextInfo&gt;"/>
  <p:tag name="PRESENTER_SHAPEINFO" val="&lt;ThreeDShapeInfo&gt;&lt;uuid val=&quot;{D1247661-61B4-42A5-AF48-1A0C280366F8}&quot;/&gt;&lt;isInvalidForFieldText val=&quot;0&quot;/&gt;&lt;Image&gt;&lt;filename val=&quot;C:\Users\elias\AppData\Local\Temp\~Ca21AB\data\asimages\{D1247661-61B4-42A5-AF48-1A0C280366F8}_3.png&quot;/&gt;&lt;left val=&quot;-23&quot;/&gt;&lt;top val=&quot;30&quot;/&gt;&lt;width val=&quot;90&quot;/&gt;&lt;height val=&quot;533&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16&quot;/&gt;&lt;lineCharCount val=&quot;10&quot;/&gt;&lt;lineCharCount val=&quot;10&quot;/&gt;&lt;lineCharCount val=&quot;15&quot;/&gt;&lt;lineCharCount val=&quot;14&quot;/&gt;&lt;lineCharCount val=&quot;13&quot;/&gt;&lt;lineCharCount val=&quot;13&quot;/&gt;&lt;/TableIndex&gt;&lt;/ShapeTextInfo&gt;"/>
  <p:tag name="PRESENTER_SHAPEINFO" val="&lt;ThreeDShapeInfo&gt;&lt;uuid val=&quot;{3CA5ABAF-1EB4-4A53-8D11-DE1ED45770D7}&quot;/&gt;&lt;isInvalidForFieldText val=&quot;0&quot;/&gt;&lt;Image&gt;&lt;filename val=&quot;C:\Users\elias\AppData\Local\Temp\~Ca21AB\data\asimages\{3CA5ABAF-1EB4-4A53-8D11-DE1ED45770D7}_4.png&quot;/&gt;&lt;left val=&quot;108&quot;/&gt;&lt;top val=&quot;196&quot;/&gt;&lt;width val=&quot;160&quot;/&gt;&lt;height val=&quot;192&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8&quot;/&gt;&lt;/TableIndex&gt;&lt;/ShapeTextInfo&gt;"/>
  <p:tag name="PRESENTER_SHAPEINFO" val="&lt;ThreeDShapeInfo&gt;&lt;uuid val=&quot;{706879BA-2A54-492C-BFE3-4F72A86420B5}&quot;/&gt;&lt;isInvalidForFieldText val=&quot;0&quot;/&gt;&lt;Image&gt;&lt;filename val=&quot;C:\Users\elias\AppData\Local\Temp\~Ca21AB\data\asimages\{706879BA-2A54-492C-BFE3-4F72A86420B5}_4.png&quot;/&gt;&lt;left val=&quot;684&quot;/&gt;&lt;top val=&quot;196&quot;/&gt;&lt;width val=&quot;167&quot;/&gt;&lt;height val=&quot;191&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23.xml><?xml version="1.0" encoding="utf-8"?>
<p:tagLst xmlns:a="http://schemas.openxmlformats.org/drawingml/2006/main" xmlns:r="http://schemas.openxmlformats.org/officeDocument/2006/relationships" xmlns:p="http://schemas.openxmlformats.org/presentationml/2006/main">
  <p:tag name="ATHENA.CUSTOMXMLID" val="{F7D5F2B4-271F-4B0B-BA1D-4797A9780536}"/>
  <p:tag name="ATHENA.CUSTOMXMLCONTENT" val="&lt;?xml version=&quot;1.0&quot;?&gt;&lt;athena xmlns=&quot;http://schemas.microsoft.com/edu/athena&quot; version=&quot;0.1.3209.0&quot;&gt;&lt;timings duration=&quot;16613&quot;&gt;&lt;event time=&quot;952&quot; type=&quot;OnNext&quot; clickIndex=&quot;1&quot; wacClickIndex=&quot;1&quot;/&gt;&lt;event time=&quot;2947&quot; type=&quot;OnNext&quot; clickIndex=&quot;2&quot; wacClickIndex=&quot;2&quot;/&gt;&lt;event time=&quot;4243&quot; type=&quot;OnNext&quot; clickIndex=&quot;3&quot; wacClickIndex=&quot;3&quot;/&gt;&lt;event time=&quot;6209&quot; type=&quot;OnNext&quot; clickIndex=&quot;4&quot; wacClickIndex=&quot;4&quot;/&gt;&lt;event time=&quot;8606&quot; type=&quot;OnNext&quot; clickIndex=&quot;5&quot; wacClickIndex=&quot;5&quot;/&gt;&lt;event time=&quot;11195&quot; type=&quot;OnNext&quot; clickIndex=&quot;6&quot; wacClickIndex=&quot;6&quot;/&gt;&lt;event time=&quot;13039&quot; type=&quot;OnNext&quot; clickIndex=&quot;7&quot; wacClickIndex=&quot;7&quot;/&gt;&lt;/timings&gt;&lt;/athena&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9&quot;/&gt;&lt;lineCharCount val=&quot;16&quot;/&gt;&lt;lineCharCount val=&quot;17&quot;/&gt;&lt;lineCharCount val=&quot;17&quot;/&gt;&lt;lineCharCount val=&quot;16&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2.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3.xml><?xml version="1.0" encoding="utf-8"?>
<athena xmlns="http://schemas.microsoft.com/edu/athena" version="0.1.3209.0">
  <timings duration="16613">
    <event time="952" type="OnNext" clickIndex="1" wacClickIndex="1"/>
    <event time="2947" type="OnNext" clickIndex="2" wacClickIndex="2"/>
    <event time="4243" type="OnNext" clickIndex="3" wacClickIndex="3"/>
    <event time="6209" type="OnNext" clickIndex="4" wacClickIndex="4"/>
    <event time="8606" type="OnNext" clickIndex="5" wacClickIndex="5"/>
    <event time="11195" type="OnNext" clickIndex="6" wacClickIndex="6"/>
    <event time="13039" type="OnNext" clickIndex="7" wacClickIndex="7"/>
  </timings>
</athena>
</file>

<file path=customXml/itemProps1.xml><?xml version="1.0" encoding="utf-8"?>
<ds:datastoreItem xmlns:ds="http://schemas.openxmlformats.org/officeDocument/2006/customXml" ds:itemID="{E8884244-2DFD-48D1-A322-C7FAC88A0E40}">
  <ds:schemaRefs>
    <ds:schemaRef ds:uri="http://schemas.microsoft.com/edu/athena"/>
  </ds:schemaRefs>
</ds:datastoreItem>
</file>

<file path=customXml/itemProps2.xml><?xml version="1.0" encoding="utf-8"?>
<ds:datastoreItem xmlns:ds="http://schemas.openxmlformats.org/officeDocument/2006/customXml" ds:itemID="{3BD676CC-4CF7-427F-AFA6-3720F3E646D9}">
  <ds:schemaRefs>
    <ds:schemaRef ds:uri="http://schemas.microsoft.com/edu/athena"/>
  </ds:schemaRefs>
</ds:datastoreItem>
</file>

<file path=customXml/itemProps3.xml><?xml version="1.0" encoding="utf-8"?>
<ds:datastoreItem xmlns:ds="http://schemas.openxmlformats.org/officeDocument/2006/customXml" ds:itemID="{11894D52-1A21-4D58-A798-6D524D8D0BAD}">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23854</TotalTime>
  <Words>434</Words>
  <Application>Microsoft Office PowerPoint</Application>
  <PresentationFormat>Grand écran</PresentationFormat>
  <Paragraphs>92</Paragraphs>
  <Slides>10</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Microsoft YaHei</vt:lpstr>
      <vt:lpstr>Arial</vt:lpstr>
      <vt:lpstr>Calibri</vt:lpstr>
      <vt:lpstr>Calibri Light</vt:lpstr>
      <vt:lpstr>Segoe UI</vt:lpstr>
      <vt:lpstr>Wingdings 2</vt:lpstr>
      <vt:lpstr>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 connaissances</dc:title>
  <dc:creator>Elias BAZAH</dc:creator>
  <cp:lastModifiedBy>Elias</cp:lastModifiedBy>
  <cp:revision>271</cp:revision>
  <dcterms:created xsi:type="dcterms:W3CDTF">2014-12-17T10:41:27Z</dcterms:created>
  <dcterms:modified xsi:type="dcterms:W3CDTF">2016-12-19T08:36:59Z</dcterms:modified>
</cp:coreProperties>
</file>