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7" r:id="rId1"/>
    <p:sldMasterId id="2147483700" r:id="rId2"/>
    <p:sldMasterId id="2147483712" r:id="rId3"/>
  </p:sldMasterIdLst>
  <p:notesMasterIdLst>
    <p:notesMasterId r:id="rId31"/>
  </p:notesMasterIdLst>
  <p:sldIdLst>
    <p:sldId id="256" r:id="rId4"/>
    <p:sldId id="258" r:id="rId5"/>
    <p:sldId id="281" r:id="rId6"/>
    <p:sldId id="259" r:id="rId7"/>
    <p:sldId id="283" r:id="rId8"/>
    <p:sldId id="284" r:id="rId9"/>
    <p:sldId id="285" r:id="rId10"/>
    <p:sldId id="286" r:id="rId11"/>
    <p:sldId id="287" r:id="rId12"/>
    <p:sldId id="288" r:id="rId13"/>
    <p:sldId id="289" r:id="rId14"/>
    <p:sldId id="271" r:id="rId15"/>
    <p:sldId id="290" r:id="rId16"/>
    <p:sldId id="267" r:id="rId17"/>
    <p:sldId id="292" r:id="rId18"/>
    <p:sldId id="296" r:id="rId19"/>
    <p:sldId id="265" r:id="rId20"/>
    <p:sldId id="294" r:id="rId21"/>
    <p:sldId id="274" r:id="rId22"/>
    <p:sldId id="295" r:id="rId23"/>
    <p:sldId id="268" r:id="rId24"/>
    <p:sldId id="280" r:id="rId25"/>
    <p:sldId id="275" r:id="rId26"/>
    <p:sldId id="272" r:id="rId27"/>
    <p:sldId id="273" r:id="rId28"/>
    <p:sldId id="298" r:id="rId29"/>
    <p:sldId id="300" r:id="rId30"/>
  </p:sldIdLst>
  <p:sldSz cx="12192000" cy="6858000"/>
  <p:notesSz cx="6877050" cy="10001250"/>
  <p:custDataLst>
    <p:tags r:id="rId32"/>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50">
          <p15:clr>
            <a:srgbClr val="A4A3A4"/>
          </p15:clr>
        </p15:guide>
        <p15:guide id="2" pos="216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437" autoAdjust="0"/>
  </p:normalViewPr>
  <p:slideViewPr>
    <p:cSldViewPr>
      <p:cViewPr varScale="1">
        <p:scale>
          <a:sx n="72" d="100"/>
          <a:sy n="72" d="100"/>
        </p:scale>
        <p:origin x="1075" y="58"/>
      </p:cViewPr>
      <p:guideLst>
        <p:guide orient="horz" pos="2160"/>
        <p:guide pos="3840"/>
      </p:guideLst>
    </p:cSldViewPr>
  </p:slideViewPr>
  <p:notesTextViewPr>
    <p:cViewPr>
      <p:scale>
        <a:sx n="100" d="100"/>
        <a:sy n="100" d="100"/>
      </p:scale>
      <p:origin x="0" y="0"/>
    </p:cViewPr>
  </p:notesTextViewPr>
  <p:notesViewPr>
    <p:cSldViewPr>
      <p:cViewPr varScale="1">
        <p:scale>
          <a:sx n="45" d="100"/>
          <a:sy n="45" d="100"/>
        </p:scale>
        <p:origin x="-1920" y="-108"/>
      </p:cViewPr>
      <p:guideLst>
        <p:guide orient="horz" pos="3150"/>
        <p:guide pos="216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2" name="PlaceHolder 1"/>
          <p:cNvSpPr>
            <a:spLocks noGrp="1"/>
          </p:cNvSpPr>
          <p:nvPr>
            <p:ph type="body"/>
          </p:nvPr>
        </p:nvSpPr>
        <p:spPr>
          <a:xfrm>
            <a:off x="758100" y="5554631"/>
            <a:ext cx="6064439" cy="5262075"/>
          </a:xfrm>
          <a:prstGeom prst="rect">
            <a:avLst/>
          </a:prstGeom>
        </p:spPr>
        <p:txBody>
          <a:bodyPr lIns="0" tIns="0" rIns="0" bIns="0"/>
          <a:lstStyle/>
          <a:p>
            <a:r>
              <a:rPr lang="fr-FR" sz="2100" dirty="0">
                <a:latin typeface="Arial"/>
              </a:rPr>
              <a:t>Cliquez pour modifier le format des notes</a:t>
            </a:r>
            <a:endParaRPr dirty="0"/>
          </a:p>
        </p:txBody>
      </p:sp>
      <p:sp>
        <p:nvSpPr>
          <p:cNvPr id="143" name="PlaceHolder 2"/>
          <p:cNvSpPr>
            <a:spLocks noGrp="1"/>
          </p:cNvSpPr>
          <p:nvPr>
            <p:ph type="hdr"/>
          </p:nvPr>
        </p:nvSpPr>
        <p:spPr>
          <a:xfrm>
            <a:off x="0" y="0"/>
            <a:ext cx="3289432" cy="584325"/>
          </a:xfrm>
          <a:prstGeom prst="rect">
            <a:avLst/>
          </a:prstGeom>
        </p:spPr>
        <p:txBody>
          <a:bodyPr lIns="0" tIns="0" rIns="0" bIns="0"/>
          <a:lstStyle/>
          <a:p>
            <a:r>
              <a:rPr lang="fr-FR" sz="1500" dirty="0">
                <a:latin typeface="Times New Roman"/>
              </a:rPr>
              <a:t>&lt;en-tête&gt;</a:t>
            </a:r>
            <a:endParaRPr dirty="0"/>
          </a:p>
        </p:txBody>
      </p:sp>
      <p:sp>
        <p:nvSpPr>
          <p:cNvPr id="144" name="PlaceHolder 3"/>
          <p:cNvSpPr>
            <a:spLocks noGrp="1"/>
          </p:cNvSpPr>
          <p:nvPr>
            <p:ph type="dt"/>
          </p:nvPr>
        </p:nvSpPr>
        <p:spPr>
          <a:xfrm>
            <a:off x="4291207" y="0"/>
            <a:ext cx="3289432" cy="584325"/>
          </a:xfrm>
          <a:prstGeom prst="rect">
            <a:avLst/>
          </a:prstGeom>
        </p:spPr>
        <p:txBody>
          <a:bodyPr lIns="0" tIns="0" rIns="0" bIns="0"/>
          <a:lstStyle/>
          <a:p>
            <a:pPr algn="r"/>
            <a:r>
              <a:rPr lang="fr-FR" sz="1500" dirty="0">
                <a:latin typeface="Times New Roman"/>
              </a:rPr>
              <a:t>&lt;date/heure&gt;</a:t>
            </a:r>
            <a:endParaRPr dirty="0"/>
          </a:p>
        </p:txBody>
      </p:sp>
      <p:sp>
        <p:nvSpPr>
          <p:cNvPr id="145" name="PlaceHolder 4"/>
          <p:cNvSpPr>
            <a:spLocks noGrp="1"/>
          </p:cNvSpPr>
          <p:nvPr>
            <p:ph type="ftr"/>
          </p:nvPr>
        </p:nvSpPr>
        <p:spPr>
          <a:xfrm>
            <a:off x="0" y="11109656"/>
            <a:ext cx="3289432" cy="584325"/>
          </a:xfrm>
          <a:prstGeom prst="rect">
            <a:avLst/>
          </a:prstGeom>
        </p:spPr>
        <p:txBody>
          <a:bodyPr lIns="0" tIns="0" rIns="0" bIns="0" anchor="b"/>
          <a:lstStyle/>
          <a:p>
            <a:r>
              <a:rPr lang="fr-FR" sz="1500" dirty="0">
                <a:latin typeface="Times New Roman"/>
              </a:rPr>
              <a:t>&lt;pied de page&gt;</a:t>
            </a:r>
            <a:endParaRPr dirty="0"/>
          </a:p>
        </p:txBody>
      </p:sp>
      <p:sp>
        <p:nvSpPr>
          <p:cNvPr id="146" name="PlaceHolder 5"/>
          <p:cNvSpPr>
            <a:spLocks noGrp="1"/>
          </p:cNvSpPr>
          <p:nvPr>
            <p:ph type="sldNum"/>
          </p:nvPr>
        </p:nvSpPr>
        <p:spPr>
          <a:xfrm>
            <a:off x="4291207" y="11109656"/>
            <a:ext cx="3289432" cy="584325"/>
          </a:xfrm>
          <a:prstGeom prst="rect">
            <a:avLst/>
          </a:prstGeom>
        </p:spPr>
        <p:txBody>
          <a:bodyPr lIns="0" tIns="0" rIns="0" bIns="0" anchor="b"/>
          <a:lstStyle/>
          <a:p>
            <a:pPr algn="r"/>
            <a:fld id="{BB04B714-699A-47ED-8E13-9804C7D34E32}" type="slidenum">
              <a:rPr lang="fr-FR" sz="1500">
                <a:latin typeface="Times New Roman"/>
              </a:rPr>
              <a:pPr algn="r"/>
              <a:t>‹N°›</a:t>
            </a:fld>
            <a:endParaRPr dirty="0"/>
          </a:p>
        </p:txBody>
      </p:sp>
    </p:spTree>
    <p:extLst>
      <p:ext uri="{BB962C8B-B14F-4D97-AF65-F5344CB8AC3E}">
        <p14:creationId xmlns:p14="http://schemas.microsoft.com/office/powerpoint/2010/main" val="2546456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06363" y="750888"/>
            <a:ext cx="6664325" cy="3749675"/>
          </a:xfrm>
          <a:prstGeom prst="rect">
            <a:avLst/>
          </a:prstGeom>
          <a:noFill/>
          <a:ln w="12700">
            <a:solidFill>
              <a:prstClr val="black"/>
            </a:solidFill>
          </a:ln>
        </p:spPr>
      </p:sp>
      <p:sp>
        <p:nvSpPr>
          <p:cNvPr id="3" name="Espace réservé des commentaires 2"/>
          <p:cNvSpPr>
            <a:spLocks noGrp="1"/>
          </p:cNvSpPr>
          <p:nvPr>
            <p:ph type="body" idx="1"/>
          </p:nvPr>
        </p:nvSpPr>
        <p:spPr/>
        <p:txBody>
          <a:bodyPr>
            <a:normAutofit fontScale="55000" lnSpcReduction="20000"/>
          </a:bodyPr>
          <a:lstStyle/>
          <a:p>
            <a:r>
              <a:rPr lang="fr-FR" baseline="0" dirty="0"/>
              <a:t>ICN</a:t>
            </a:r>
          </a:p>
          <a:p>
            <a:r>
              <a:rPr lang="fr-FR" sz="1200" baseline="0" dirty="0"/>
              <a:t>Pour qui?</a:t>
            </a:r>
          </a:p>
          <a:p>
            <a:r>
              <a:rPr lang="fr-FR" sz="1200" dirty="0"/>
              <a:t>L'enseignement d'exploration "informatique et création numérique" s'adresse à tous les élèves de 2nde, quels que soient leurs connaissances en informatique et leur projet d'orientation en 1re.</a:t>
            </a:r>
          </a:p>
          <a:p>
            <a:r>
              <a:rPr lang="fr-FR" sz="1200" dirty="0"/>
              <a:t>A la rentrée 2015, il n‘a été proposé que dans certains lycées qui l'expérimentaient</a:t>
            </a:r>
            <a:r>
              <a:rPr lang="fr-FR" sz="1200" baseline="0" dirty="0"/>
              <a:t> mais </a:t>
            </a:r>
            <a:r>
              <a:rPr lang="fr-FR" sz="1200" dirty="0"/>
              <a:t>devrait être mis en place plus largement à la rentrée 2016. </a:t>
            </a:r>
          </a:p>
          <a:p>
            <a:endParaRPr lang="fr-FR" sz="1200" baseline="0" dirty="0"/>
          </a:p>
          <a:p>
            <a:r>
              <a:rPr lang="fr-FR" baseline="0" dirty="0"/>
              <a:t>Quel programme?</a:t>
            </a:r>
          </a:p>
          <a:p>
            <a:r>
              <a:rPr lang="fr-FR" dirty="0"/>
              <a:t>L'objectif de l'enseignement ICN : faire découvrir aux élèves la science informatique qui se cache derrière leurs pratiques numériques quotidiennes.</a:t>
            </a:r>
          </a:p>
          <a:p>
            <a:r>
              <a:rPr lang="fr-FR" b="1" dirty="0"/>
              <a:t>Des repères sur l'informatique.</a:t>
            </a:r>
            <a:r>
              <a:rPr lang="fr-FR" dirty="0"/>
              <a:t> Il n'y a pas de programme imposé, mais parmi les thèmes abordés :</a:t>
            </a:r>
          </a:p>
          <a:p>
            <a:r>
              <a:rPr lang="fr-FR" dirty="0"/>
              <a:t>l'ordinateur : composants et architecture, articulation entre matériels et logiciels, les espaces mémoires et leurs organisations...;</a:t>
            </a:r>
          </a:p>
          <a:p>
            <a:r>
              <a:rPr lang="fr-FR" dirty="0"/>
              <a:t>la numérisation de l'information : codage des textes, des images et des sons...;</a:t>
            </a:r>
          </a:p>
          <a:p>
            <a:r>
              <a:rPr lang="fr-FR" dirty="0"/>
              <a:t>l'algorithmique et la programmation : méthode algorithmique de résolution d'un problème, programmation, jeu d'essai et test...;</a:t>
            </a:r>
          </a:p>
          <a:p>
            <a:r>
              <a:rPr lang="fr-FR" dirty="0"/>
              <a:t>la circulation de l'information sur les réseaux : composants d'un réseau, communication entre des machines connectées...</a:t>
            </a:r>
          </a:p>
          <a:p>
            <a:r>
              <a:rPr lang="fr-FR" b="1" dirty="0"/>
              <a:t>La place des applications du numérique dans la société.</a:t>
            </a:r>
            <a:r>
              <a:rPr lang="fr-FR" dirty="0"/>
              <a:t> Cette problématique est traitée au travers de questions telles que : quel degré de confiance accorder aux informations diffusées sur le Web ? Quels peuvent être les rôles des robots au sein de la société, dans les métiers de la santé ? Qui détient les droits sur les informations présentes sur le Web ? Comment protéger mes données personnelles sur Internet ?</a:t>
            </a:r>
          </a:p>
          <a:p>
            <a:endParaRPr lang="fr-FR" baseline="0" dirty="0"/>
          </a:p>
          <a:p>
            <a:r>
              <a:rPr lang="fr-FR" baseline="0" dirty="0"/>
              <a:t>Quelles méthodes d’apprentissage?</a:t>
            </a:r>
          </a:p>
          <a:p>
            <a:r>
              <a:rPr lang="fr-FR" dirty="0"/>
              <a:t>Ces thèmes seront abordés par des activités pratiques, menées en groupe par les élèves, qui permettront d'utiliser différents outils : éditeur de texte, navigateur web, logiciel de retouches d'images... Exemples de projets que les élèves seront amenés à réaliser :</a:t>
            </a:r>
          </a:p>
          <a:p>
            <a:r>
              <a:rPr lang="fr-FR" dirty="0"/>
              <a:t>- créer un site Internet ;</a:t>
            </a:r>
          </a:p>
          <a:p>
            <a:r>
              <a:rPr lang="fr-FR" dirty="0"/>
              <a:t>- réaliser un jeu sérieux pour réviser les mathématiques ;</a:t>
            </a:r>
          </a:p>
          <a:p>
            <a:r>
              <a:rPr lang="fr-FR" dirty="0"/>
              <a:t>- programmer un robot capable de sortir d'un labyrinthe ;</a:t>
            </a:r>
          </a:p>
          <a:p>
            <a:r>
              <a:rPr lang="fr-FR" dirty="0"/>
              <a:t>- développer une base de données (avec les performances sportives des élèves de la classe par exemple) et - - comprendre les enjeux de l'exploitation de grandes quantités de données...</a:t>
            </a:r>
          </a:p>
          <a:p>
            <a:r>
              <a:rPr lang="fr-FR" dirty="0"/>
              <a:t>L'accent sera mis sur différents domaines d'application : scientifiques, économiques, industriels, sociaux, artistiques...</a:t>
            </a:r>
          </a:p>
          <a:p>
            <a:endParaRPr lang="fr-FR" baseline="0" dirty="0"/>
          </a:p>
          <a:p>
            <a:endParaRPr lang="fr-FR" baseline="0" dirty="0"/>
          </a:p>
          <a:p>
            <a:r>
              <a:rPr lang="fr-FR" baseline="0" dirty="0"/>
              <a:t>ISN</a:t>
            </a:r>
          </a:p>
          <a:p>
            <a:endParaRPr lang="fr-FR" baseline="0" dirty="0"/>
          </a:p>
          <a:p>
            <a:r>
              <a:rPr lang="fr-FR" baseline="0" dirty="0"/>
              <a:t>Pour qui?</a:t>
            </a:r>
          </a:p>
          <a:p>
            <a:r>
              <a:rPr lang="fr-FR" dirty="0"/>
              <a:t>Depuis la rentrée 2012, un nouvel enseignement de spécialité « Informatique et Sciences du Numérique » (ISN ) peut être proposé aux élèves des classes Terminales de la série S au même titre que les enseignements de spécialité (mathématiques, sciences physiques et chimiques et sciences de la vie et de la terre).</a:t>
            </a:r>
          </a:p>
          <a:p>
            <a:endParaRPr lang="fr-FR" baseline="0" dirty="0"/>
          </a:p>
          <a:p>
            <a:r>
              <a:rPr lang="fr-FR" baseline="0" dirty="0"/>
              <a:t>Quel programme?</a:t>
            </a:r>
          </a:p>
          <a:p>
            <a:r>
              <a:rPr lang="fr-FR" dirty="0"/>
              <a:t>Cet enseignement propose une introduction à la science informatique : information numérique, algorithmes, langages, architectures. Il s’agit d’un enseignement de 2 heures par semaine, plus pratique que théorique (cours, travaux pratiques et activités de projet). Lors de ces activités, la créativité est valorisée.</a:t>
            </a:r>
          </a:p>
          <a:p>
            <a:r>
              <a:rPr lang="fr-FR" dirty="0"/>
              <a:t>Il n’est pas nécessaire d’avoir des connaissances particulières en informatique pour suivre l’enseignement ISN ; de la curiosité, une pratique des objets numériques et des bases de physique, de mathématiques acquises en seconde et en première S suffisent largement.</a:t>
            </a:r>
          </a:p>
          <a:p>
            <a:r>
              <a:rPr lang="fr-FR" dirty="0"/>
              <a:t>Les notions scientifiques enseignées permettront de comprendre les usages (internet, réseaux sociaux, ...), les créations (objets numériques, représentations 3D), les applications (logiciels) et les enjeux de l’informatique (sécurité, confidentialité, protection de la personne).</a:t>
            </a:r>
          </a:p>
          <a:p>
            <a:r>
              <a:rPr lang="fr-FR" dirty="0"/>
              <a:t>Dans le cadre de projets menés en équipe, de nombreux domaines d’application peuvent être abordés en lien avec la découverte des métiers et des entreprises du secteur du numérique : graphisme et images, sécurité, prise de décision, communication, robotique, etc... Des connaissances et des compétences en science de la vie et de la terre (code génétique, géosciences) peuvent également contribuer à l’élaboration de ces projets.</a:t>
            </a:r>
          </a:p>
          <a:p>
            <a:r>
              <a:rPr lang="fr-FR" dirty="0"/>
              <a:t>En se développant largement, la société numérique suscite de nouvelles questions éthiques et juridiques ; les projets conduits auront aussi pour objectif de mettre en lumière ces problématiques.</a:t>
            </a:r>
          </a:p>
          <a:p>
            <a:r>
              <a:rPr lang="fr-FR" dirty="0"/>
              <a:t>Au baccalauréat, l’enseignement de spécialité ISN sera évalué (avec un coefficient 2) au cours d’une épreuve orale fondée sur le projet mené, par un jury constitué de deux professeurs.</a:t>
            </a:r>
          </a:p>
          <a:p>
            <a:endParaRPr lang="fr-FR" baseline="0" dirty="0"/>
          </a:p>
          <a:p>
            <a:r>
              <a:rPr lang="fr-FR" baseline="0" dirty="0"/>
              <a:t>Quelles méthodes d’apprentissage?</a:t>
            </a:r>
          </a:p>
          <a:p>
            <a:r>
              <a:rPr lang="fr-FR" dirty="0"/>
              <a:t>Les contenus de l’enseignement de spécialité « ISN » sont suffisamment riches pour permettre à tout élève d’en tirer un profit quelle que soit son orientation future ; il prépare notamment à l’enseignement supérieur par le développement de plusieurs compétences telles que :</a:t>
            </a:r>
          </a:p>
          <a:p>
            <a:r>
              <a:rPr lang="fr-FR" dirty="0"/>
              <a:t>- maîtriser les outils et systèmes numériques ;</a:t>
            </a:r>
          </a:p>
          <a:p>
            <a:r>
              <a:rPr lang="fr-FR" dirty="0"/>
              <a:t>- mener un travail collaboratif ;</a:t>
            </a:r>
          </a:p>
          <a:p>
            <a:r>
              <a:rPr lang="fr-FR" dirty="0"/>
              <a:t>- conduire un projet en équipe ;</a:t>
            </a:r>
          </a:p>
          <a:p>
            <a:r>
              <a:rPr lang="fr-FR" dirty="0"/>
              <a:t>- présenter et justifier une démarche face à un jury.</a:t>
            </a:r>
          </a:p>
          <a:p>
            <a:endParaRPr lang="fr-FR" baseline="0" dirty="0"/>
          </a:p>
          <a:p>
            <a:endParaRPr lang="fr-FR" baseline="0" dirty="0"/>
          </a:p>
          <a:p>
            <a:endParaRPr lang="fr-FR" dirty="0"/>
          </a:p>
        </p:txBody>
      </p:sp>
      <p:sp>
        <p:nvSpPr>
          <p:cNvPr id="4" name="Espace réservé du numéro de diapositive 3"/>
          <p:cNvSpPr>
            <a:spLocks noGrp="1"/>
          </p:cNvSpPr>
          <p:nvPr>
            <p:ph type="sldNum" idx="10"/>
          </p:nvPr>
        </p:nvSpPr>
        <p:spPr/>
        <p:txBody>
          <a:bodyPr/>
          <a:lstStyle/>
          <a:p>
            <a:pPr algn="r"/>
            <a:fld id="{BB04B714-699A-47ED-8E13-9804C7D34E32}" type="slidenum">
              <a:rPr lang="fr-FR" sz="1500" smtClean="0">
                <a:latin typeface="Times New Roman"/>
              </a:rPr>
              <a:pPr algn="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PlaceHolder 1"/>
          <p:cNvSpPr>
            <a:spLocks noGrp="1"/>
          </p:cNvSpPr>
          <p:nvPr>
            <p:ph type="body"/>
          </p:nvPr>
        </p:nvSpPr>
        <p:spPr>
          <a:xfrm>
            <a:off x="687705" y="4750594"/>
            <a:ext cx="5500918" cy="4499775"/>
          </a:xfrm>
          <a:prstGeom prst="rect">
            <a:avLst/>
          </a:prstGeom>
        </p:spPr>
        <p:txBody>
          <a:bodyPr lIns="0" tIns="0" rIns="0" bIns="0"/>
          <a:lstStyle/>
          <a:p>
            <a:r>
              <a:rPr lang="fr-FR" dirty="0"/>
              <a:t>On n’évalue pas seulement la production mais aussi la démarche qui a amené à cette production.</a:t>
            </a:r>
            <a:endParaRPr dirty="0"/>
          </a:p>
        </p:txBody>
      </p:sp>
      <p:sp>
        <p:nvSpPr>
          <p:cNvPr id="191"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63E0A08E-8EB4-476B-96F3-527ECEF056AC}" type="slidenum">
              <a:rPr lang="fr-FR" sz="1300">
                <a:solidFill>
                  <a:srgbClr val="000000"/>
                </a:solidFill>
              </a:rPr>
              <a:pPr algn="r">
                <a:lnSpc>
                  <a:spcPct val="100000"/>
                </a:lnSpc>
              </a:pPr>
              <a:t>10</a:t>
            </a:fld>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PlaceHolder 1"/>
          <p:cNvSpPr>
            <a:spLocks noGrp="1"/>
          </p:cNvSpPr>
          <p:nvPr>
            <p:ph type="body"/>
          </p:nvPr>
        </p:nvSpPr>
        <p:spPr>
          <a:xfrm>
            <a:off x="687705" y="4750594"/>
            <a:ext cx="5500918" cy="4499775"/>
          </a:xfrm>
          <a:prstGeom prst="rect">
            <a:avLst/>
          </a:prstGeom>
        </p:spPr>
        <p:txBody>
          <a:bodyPr lIns="0" tIns="0" rIns="0" bIns="0"/>
          <a:lstStyle/>
          <a:p>
            <a:endParaRPr/>
          </a:p>
        </p:txBody>
      </p:sp>
      <p:sp>
        <p:nvSpPr>
          <p:cNvPr id="191"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63E0A08E-8EB4-476B-96F3-527ECEF056AC}" type="slidenum">
              <a:rPr lang="fr-FR" sz="1300">
                <a:solidFill>
                  <a:srgbClr val="000000"/>
                </a:solidFill>
              </a:rPr>
              <a:pPr algn="r">
                <a:lnSpc>
                  <a:spcPct val="100000"/>
                </a:lnSpc>
              </a:pPr>
              <a:t>11</a:t>
            </a:fld>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PlaceHolder 1"/>
          <p:cNvSpPr>
            <a:spLocks noGrp="1"/>
          </p:cNvSpPr>
          <p:nvPr>
            <p:ph type="body"/>
          </p:nvPr>
        </p:nvSpPr>
        <p:spPr>
          <a:xfrm>
            <a:off x="687705" y="4750594"/>
            <a:ext cx="5500918" cy="4499775"/>
          </a:xfrm>
          <a:prstGeom prst="rect">
            <a:avLst/>
          </a:prstGeom>
        </p:spPr>
        <p:txBody>
          <a:bodyPr lIns="0" tIns="0" rIns="0" bIns="0"/>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2000" dirty="0">
                <a:solidFill>
                  <a:srgbClr val="000000"/>
                </a:solidFill>
                <a:sym typeface="Raleway"/>
              </a:rPr>
              <a:t>Question : ne s’agit-il pas plutôt ici d’utilisation des outils numériques ? </a:t>
            </a:r>
            <a:endParaRPr lang="fr-FR" sz="2000" baseline="0" dirty="0">
              <a:solidFill>
                <a:srgbClr val="000000"/>
              </a:solidFill>
              <a:sym typeface="Raleway"/>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fr-FR" sz="2000" baseline="0" dirty="0">
                <a:solidFill>
                  <a:srgbClr val="000000"/>
                </a:solidFill>
                <a:sym typeface="Raleway"/>
              </a:rPr>
              <a:t>En maths : problème dans les programmes on ne voit pas la place de la programmation en classe de 6eme ?</a:t>
            </a:r>
            <a:endParaRPr lang="fr-FR" sz="2000" dirty="0">
              <a:solidFill>
                <a:srgbClr val="000000"/>
              </a:solidFill>
              <a:sym typeface="Raleway"/>
            </a:endParaRPr>
          </a:p>
          <a:p>
            <a:r>
              <a:rPr lang="fr-FR" dirty="0"/>
              <a:t>LGD = logiciel de géométrie dynamique</a:t>
            </a:r>
            <a:endParaRPr dirty="0"/>
          </a:p>
        </p:txBody>
      </p:sp>
      <p:sp>
        <p:nvSpPr>
          <p:cNvPr id="207"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9A7D0ADE-366E-4276-A393-6F0F6271A627}" type="slidenum">
              <a:rPr lang="fr-FR" sz="1300">
                <a:solidFill>
                  <a:srgbClr val="000000"/>
                </a:solidFill>
              </a:rPr>
              <a:pPr algn="r">
                <a:lnSpc>
                  <a:spcPct val="100000"/>
                </a:lnSpc>
              </a:pPr>
              <a:t>14</a:t>
            </a:fld>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06363" y="750888"/>
            <a:ext cx="6664325" cy="3749675"/>
          </a:xfrm>
          <a:prstGeom prst="rect">
            <a:avLst/>
          </a:prstGeom>
          <a:noFill/>
          <a:ln w="12700">
            <a:solidFill>
              <a:prstClr val="black"/>
            </a:solidFill>
          </a:ln>
        </p:spPr>
      </p:sp>
      <p:sp>
        <p:nvSpPr>
          <p:cNvPr id="3" name="Espace réservé des commentaires 2"/>
          <p:cNvSpPr>
            <a:spLocks noGrp="1"/>
          </p:cNvSpPr>
          <p:nvPr>
            <p:ph type="body" idx="1"/>
          </p:nvPr>
        </p:nvSpPr>
        <p:spPr/>
        <p:txBody>
          <a:bodyPr>
            <a:normAutofit/>
          </a:bodyPr>
          <a:lstStyle/>
          <a:p>
            <a:r>
              <a:rPr lang="fr-FR" dirty="0"/>
              <a:t>En rouge, ce qui est</a:t>
            </a:r>
            <a:r>
              <a:rPr lang="fr-FR" baseline="0" dirty="0"/>
              <a:t> </a:t>
            </a:r>
            <a:r>
              <a:rPr lang="fr-FR" dirty="0"/>
              <a:t>spécifique</a:t>
            </a:r>
            <a:r>
              <a:rPr lang="fr-FR" baseline="0" dirty="0"/>
              <a:t> à la techno.</a:t>
            </a:r>
            <a:endParaRPr lang="fr-FR" dirty="0"/>
          </a:p>
        </p:txBody>
      </p:sp>
      <p:sp>
        <p:nvSpPr>
          <p:cNvPr id="4" name="Espace réservé du numéro de diapositive 3"/>
          <p:cNvSpPr>
            <a:spLocks noGrp="1"/>
          </p:cNvSpPr>
          <p:nvPr>
            <p:ph type="sldNum" idx="10"/>
          </p:nvPr>
        </p:nvSpPr>
        <p:spPr/>
        <p:txBody>
          <a:bodyPr/>
          <a:lstStyle/>
          <a:p>
            <a:pPr algn="r"/>
            <a:fld id="{BB04B714-699A-47ED-8E13-9804C7D34E32}" type="slidenum">
              <a:rPr lang="fr-FR" sz="1500" smtClean="0">
                <a:latin typeface="Times New Roman"/>
              </a:rPr>
              <a:pPr algn="r"/>
              <a:t>15</a:t>
            </a:fld>
            <a:endParaRPr 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PlaceHolder 1"/>
          <p:cNvSpPr>
            <a:spLocks noGrp="1"/>
          </p:cNvSpPr>
          <p:nvPr>
            <p:ph type="body"/>
          </p:nvPr>
        </p:nvSpPr>
        <p:spPr>
          <a:xfrm>
            <a:off x="687705" y="4750594"/>
            <a:ext cx="5500918" cy="4499775"/>
          </a:xfrm>
          <a:prstGeom prst="rect">
            <a:avLst/>
          </a:prstGeom>
        </p:spPr>
        <p:txBody>
          <a:bodyPr lIns="0" tIns="0" rIns="0" bIns="0"/>
          <a:lstStyle/>
          <a:p>
            <a:pPr marL="0" marR="0" lvl="1" indent="0" algn="l" defTabSz="914400" rtl="0" eaLnBrk="1" fontAlgn="auto" latinLnBrk="0" hangingPunct="1">
              <a:lnSpc>
                <a:spcPct val="100000"/>
              </a:lnSpc>
              <a:spcBef>
                <a:spcPts val="0"/>
              </a:spcBef>
              <a:spcAft>
                <a:spcPts val="0"/>
              </a:spcAft>
              <a:buClrTx/>
              <a:buSzTx/>
              <a:buFontTx/>
              <a:buNone/>
              <a:tabLst/>
              <a:defRPr/>
            </a:pPr>
            <a:endParaRPr dirty="0"/>
          </a:p>
        </p:txBody>
      </p:sp>
      <p:sp>
        <p:nvSpPr>
          <p:cNvPr id="207"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9A7D0ADE-366E-4276-A393-6F0F6271A627}" type="slidenum">
              <a:rPr lang="fr-FR" sz="1300">
                <a:solidFill>
                  <a:srgbClr val="000000"/>
                </a:solidFill>
              </a:rPr>
              <a:pPr algn="r">
                <a:lnSpc>
                  <a:spcPct val="100000"/>
                </a:lnSpc>
              </a:pPr>
              <a:t>16</a:t>
            </a:fld>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PlaceHolder 1"/>
          <p:cNvSpPr>
            <a:spLocks noGrp="1"/>
          </p:cNvSpPr>
          <p:nvPr>
            <p:ph type="body"/>
          </p:nvPr>
        </p:nvSpPr>
        <p:spPr>
          <a:xfrm>
            <a:off x="687705" y="4750594"/>
            <a:ext cx="5500918" cy="4499775"/>
          </a:xfrm>
          <a:prstGeom prst="rect">
            <a:avLst/>
          </a:prstGeom>
        </p:spPr>
        <p:txBody>
          <a:bodyPr lIns="0" tIns="0" rIns="0" bIns="0"/>
          <a:lstStyle/>
          <a:p>
            <a:endParaRPr/>
          </a:p>
        </p:txBody>
      </p:sp>
      <p:sp>
        <p:nvSpPr>
          <p:cNvPr id="203"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ADD88C52-3EE2-463E-B061-0689901CDD9C}" type="slidenum">
              <a:rPr lang="fr-FR" sz="1300">
                <a:solidFill>
                  <a:srgbClr val="000000"/>
                </a:solidFill>
              </a:rPr>
              <a:pPr algn="r">
                <a:lnSpc>
                  <a:spcPct val="100000"/>
                </a:lnSpc>
              </a:pPr>
              <a:t>17</a:t>
            </a:fld>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PlaceHolder 1"/>
          <p:cNvSpPr>
            <a:spLocks noGrp="1"/>
          </p:cNvSpPr>
          <p:nvPr>
            <p:ph type="body"/>
          </p:nvPr>
        </p:nvSpPr>
        <p:spPr>
          <a:xfrm>
            <a:off x="687705" y="4750594"/>
            <a:ext cx="5500918" cy="4499775"/>
          </a:xfrm>
          <a:prstGeom prst="rect">
            <a:avLst/>
          </a:prstGeom>
        </p:spPr>
        <p:txBody>
          <a:bodyPr lIns="0" tIns="0" rIns="0" bIns="0"/>
          <a:lstStyle/>
          <a:p>
            <a:endParaRPr/>
          </a:p>
        </p:txBody>
      </p:sp>
      <p:sp>
        <p:nvSpPr>
          <p:cNvPr id="203"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ADD88C52-3EE2-463E-B061-0689901CDD9C}" type="slidenum">
              <a:rPr lang="fr-FR" sz="1300">
                <a:solidFill>
                  <a:srgbClr val="000000"/>
                </a:solidFill>
              </a:rPr>
              <a:pPr algn="r">
                <a:lnSpc>
                  <a:spcPct val="100000"/>
                </a:lnSpc>
              </a:pPr>
              <a:t>18</a:t>
            </a:fld>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06363" y="750888"/>
            <a:ext cx="6664325" cy="3749675"/>
          </a:xfrm>
          <a:prstGeom prst="rect">
            <a:avLst/>
          </a:prstGeom>
          <a:noFill/>
          <a:ln w="12700">
            <a:solidFill>
              <a:prstClr val="black"/>
            </a:solidFill>
          </a:ln>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idx="10"/>
          </p:nvPr>
        </p:nvSpPr>
        <p:spPr/>
        <p:txBody>
          <a:bodyPr/>
          <a:lstStyle/>
          <a:p>
            <a:pPr algn="r"/>
            <a:fld id="{BB04B714-699A-47ED-8E13-9804C7D34E32}" type="slidenum">
              <a:rPr lang="fr-FR" sz="1500" smtClean="0">
                <a:latin typeface="Times New Roman"/>
              </a:rPr>
              <a:pPr algn="r"/>
              <a:t>23</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87705" y="4750594"/>
            <a:ext cx="5500918" cy="4499775"/>
          </a:xfrm>
          <a:prstGeom prst="rect">
            <a:avLst/>
          </a:prstGeom>
        </p:spPr>
        <p:txBody>
          <a:bodyPr lIns="0" tIns="0" rIns="0" bIns="0"/>
          <a:lstStyle/>
          <a:p>
            <a:endParaRPr/>
          </a:p>
        </p:txBody>
      </p:sp>
      <p:sp>
        <p:nvSpPr>
          <p:cNvPr id="189"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90417588-6BF7-48FA-BB22-83CE42C55E96}" type="slidenum">
              <a:rPr lang="fr-FR" sz="1300">
                <a:solidFill>
                  <a:srgbClr val="000000"/>
                </a:solidFill>
              </a:rPr>
              <a:pPr algn="r">
                <a:lnSpc>
                  <a:spcPct val="100000"/>
                </a:lnSpc>
              </a:pPr>
              <a:t>2</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body"/>
          </p:nvPr>
        </p:nvSpPr>
        <p:spPr>
          <a:xfrm>
            <a:off x="687705" y="4750594"/>
            <a:ext cx="5500918" cy="4499775"/>
          </a:xfrm>
          <a:prstGeom prst="rect">
            <a:avLst/>
          </a:prstGeom>
        </p:spPr>
        <p:txBody>
          <a:bodyPr lIns="0" tIns="0" rIns="0" bIns="0"/>
          <a:lstStyle/>
          <a:p>
            <a:endParaRPr/>
          </a:p>
        </p:txBody>
      </p:sp>
      <p:sp>
        <p:nvSpPr>
          <p:cNvPr id="189"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90417588-6BF7-48FA-BB22-83CE42C55E96}" type="slidenum">
              <a:rPr lang="fr-FR" sz="1300">
                <a:solidFill>
                  <a:srgbClr val="000000"/>
                </a:solidFill>
              </a:rPr>
              <a:pPr algn="r">
                <a:lnSpc>
                  <a:spcPct val="100000"/>
                </a:lnSpc>
              </a:pPr>
              <a:t>3</a:t>
            </a:fld>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PlaceHolder 1"/>
          <p:cNvSpPr>
            <a:spLocks noGrp="1"/>
          </p:cNvSpPr>
          <p:nvPr>
            <p:ph type="body"/>
          </p:nvPr>
        </p:nvSpPr>
        <p:spPr>
          <a:xfrm>
            <a:off x="687705" y="4750594"/>
            <a:ext cx="5500918" cy="4499775"/>
          </a:xfrm>
          <a:prstGeom prst="rect">
            <a:avLst/>
          </a:prstGeom>
        </p:spPr>
        <p:txBody>
          <a:bodyPr lIns="0" tIns="0" rIns="0" bIns="0"/>
          <a:lstStyle/>
          <a:p>
            <a:endParaRPr/>
          </a:p>
        </p:txBody>
      </p:sp>
      <p:sp>
        <p:nvSpPr>
          <p:cNvPr id="191"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63E0A08E-8EB4-476B-96F3-527ECEF056AC}" type="slidenum">
              <a:rPr lang="fr-FR" sz="1300">
                <a:solidFill>
                  <a:srgbClr val="000000"/>
                </a:solidFill>
              </a:rPr>
              <a:pPr algn="r">
                <a:lnSpc>
                  <a:spcPct val="100000"/>
                </a:lnSpc>
              </a:pPr>
              <a:t>4</a:t>
            </a:fld>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PlaceHolder 1"/>
          <p:cNvSpPr>
            <a:spLocks noGrp="1"/>
          </p:cNvSpPr>
          <p:nvPr>
            <p:ph type="body"/>
          </p:nvPr>
        </p:nvSpPr>
        <p:spPr>
          <a:xfrm>
            <a:off x="687705" y="4750594"/>
            <a:ext cx="5500918" cy="4499775"/>
          </a:xfrm>
          <a:prstGeom prst="rect">
            <a:avLst/>
          </a:prstGeom>
        </p:spPr>
        <p:txBody>
          <a:bodyPr lIns="0" tIns="0" rIns="0" bIns="0"/>
          <a:lstStyle/>
          <a:p>
            <a:endParaRPr/>
          </a:p>
        </p:txBody>
      </p:sp>
      <p:sp>
        <p:nvSpPr>
          <p:cNvPr id="191"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63E0A08E-8EB4-476B-96F3-527ECEF056AC}" type="slidenum">
              <a:rPr lang="fr-FR" sz="1300">
                <a:solidFill>
                  <a:srgbClr val="000000"/>
                </a:solidFill>
              </a:rPr>
              <a:pPr algn="r">
                <a:lnSpc>
                  <a:spcPct val="100000"/>
                </a:lnSpc>
              </a:pPr>
              <a:t>5</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PlaceHolder 1"/>
          <p:cNvSpPr>
            <a:spLocks noGrp="1"/>
          </p:cNvSpPr>
          <p:nvPr>
            <p:ph type="body"/>
          </p:nvPr>
        </p:nvSpPr>
        <p:spPr>
          <a:xfrm>
            <a:off x="687705" y="4750594"/>
            <a:ext cx="5500918" cy="4499775"/>
          </a:xfrm>
          <a:prstGeom prst="rect">
            <a:avLst/>
          </a:prstGeom>
        </p:spPr>
        <p:txBody>
          <a:bodyPr lIns="0" tIns="0" rIns="0" bIns="0"/>
          <a:lstStyle/>
          <a:p>
            <a:endParaRPr/>
          </a:p>
        </p:txBody>
      </p:sp>
      <p:sp>
        <p:nvSpPr>
          <p:cNvPr id="191"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63E0A08E-8EB4-476B-96F3-527ECEF056AC}" type="slidenum">
              <a:rPr lang="fr-FR" sz="1300">
                <a:solidFill>
                  <a:srgbClr val="000000"/>
                </a:solidFill>
              </a:rPr>
              <a:pPr algn="r">
                <a:lnSpc>
                  <a:spcPct val="100000"/>
                </a:lnSpc>
              </a:pPr>
              <a:t>6</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PlaceHolder 1"/>
          <p:cNvSpPr>
            <a:spLocks noGrp="1"/>
          </p:cNvSpPr>
          <p:nvPr>
            <p:ph type="body"/>
          </p:nvPr>
        </p:nvSpPr>
        <p:spPr>
          <a:xfrm>
            <a:off x="687705" y="4750594"/>
            <a:ext cx="5500918" cy="4499775"/>
          </a:xfrm>
          <a:prstGeom prst="rect">
            <a:avLst/>
          </a:prstGeom>
        </p:spPr>
        <p:txBody>
          <a:bodyPr lIns="0" tIns="0" rIns="0" bIns="0"/>
          <a:lstStyle/>
          <a:p>
            <a:endParaRPr/>
          </a:p>
        </p:txBody>
      </p:sp>
      <p:sp>
        <p:nvSpPr>
          <p:cNvPr id="191"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63E0A08E-8EB4-476B-96F3-527ECEF056AC}" type="slidenum">
              <a:rPr lang="fr-FR" sz="1300">
                <a:solidFill>
                  <a:srgbClr val="000000"/>
                </a:solidFill>
              </a:rPr>
              <a:pPr algn="r">
                <a:lnSpc>
                  <a:spcPct val="100000"/>
                </a:lnSpc>
              </a:pPr>
              <a:t>7</a:t>
            </a:fld>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PlaceHolder 1"/>
          <p:cNvSpPr>
            <a:spLocks noGrp="1"/>
          </p:cNvSpPr>
          <p:nvPr>
            <p:ph type="body"/>
          </p:nvPr>
        </p:nvSpPr>
        <p:spPr>
          <a:xfrm>
            <a:off x="687705" y="4750594"/>
            <a:ext cx="5500918" cy="4499775"/>
          </a:xfrm>
          <a:prstGeom prst="rect">
            <a:avLst/>
          </a:prstGeom>
        </p:spPr>
        <p:txBody>
          <a:bodyPr lIns="0" tIns="0" rIns="0" bIns="0"/>
          <a:lstStyle/>
          <a:p>
            <a:endParaRPr/>
          </a:p>
        </p:txBody>
      </p:sp>
      <p:sp>
        <p:nvSpPr>
          <p:cNvPr id="191"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63E0A08E-8EB4-476B-96F3-527ECEF056AC}" type="slidenum">
              <a:rPr lang="fr-FR" sz="1300">
                <a:solidFill>
                  <a:srgbClr val="000000"/>
                </a:solidFill>
              </a:rPr>
              <a:pPr algn="r">
                <a:lnSpc>
                  <a:spcPct val="100000"/>
                </a:lnSpc>
              </a:pPr>
              <a:t>8</a:t>
            </a:fld>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PlaceHolder 1"/>
          <p:cNvSpPr>
            <a:spLocks noGrp="1"/>
          </p:cNvSpPr>
          <p:nvPr>
            <p:ph type="body"/>
          </p:nvPr>
        </p:nvSpPr>
        <p:spPr>
          <a:xfrm>
            <a:off x="687705" y="4750594"/>
            <a:ext cx="5500918" cy="4499775"/>
          </a:xfrm>
          <a:prstGeom prst="rect">
            <a:avLst/>
          </a:prstGeom>
        </p:spPr>
        <p:txBody>
          <a:bodyPr lIns="0" tIns="0" rIns="0" bIns="0"/>
          <a:lstStyle/>
          <a:p>
            <a:r>
              <a:rPr lang="fr-FR" dirty="0"/>
              <a:t>Remarque: L’institutionnalisation des concepts n’est pas obligatoire.</a:t>
            </a:r>
            <a:r>
              <a:rPr lang="fr-FR" baseline="0" dirty="0"/>
              <a:t> Il n’est pas nécessaire de la faire dans les deux disciplines.</a:t>
            </a:r>
            <a:endParaRPr dirty="0"/>
          </a:p>
        </p:txBody>
      </p:sp>
      <p:sp>
        <p:nvSpPr>
          <p:cNvPr id="191" name="CustomShape 2"/>
          <p:cNvSpPr/>
          <p:nvPr/>
        </p:nvSpPr>
        <p:spPr>
          <a:xfrm>
            <a:off x="3895551" y="9499613"/>
            <a:ext cx="2979333" cy="499275"/>
          </a:xfrm>
          <a:prstGeom prst="rect">
            <a:avLst/>
          </a:prstGeom>
          <a:noFill/>
          <a:ln>
            <a:noFill/>
          </a:ln>
        </p:spPr>
        <p:txBody>
          <a:bodyPr lIns="94923" tIns="47462" rIns="94923" bIns="47462" anchor="b"/>
          <a:lstStyle/>
          <a:p>
            <a:pPr algn="r">
              <a:lnSpc>
                <a:spcPct val="100000"/>
              </a:lnSpc>
            </a:pPr>
            <a:fld id="{63E0A08E-8EB4-476B-96F3-527ECEF056AC}" type="slidenum">
              <a:rPr lang="fr-FR" sz="1300">
                <a:solidFill>
                  <a:srgbClr val="000000"/>
                </a:solidFill>
              </a:rPr>
              <a:pPr algn="r">
                <a:lnSpc>
                  <a:spcPct val="100000"/>
                </a:lnSpc>
              </a:pPr>
              <a:t>9</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Espace réservé du contenu 2"/>
          <p:cNvSpPr txBox="1">
            <a:spLocks/>
          </p:cNvSpPr>
          <p:nvPr/>
        </p:nvSpPr>
        <p:spPr>
          <a:xfrm>
            <a:off x="1154114" y="3727452"/>
            <a:ext cx="4157663" cy="1419225"/>
          </a:xfrm>
          <a:prstGeom prst="rect">
            <a:avLst/>
          </a:prstGeom>
        </p:spPr>
        <p:txBody>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fontAlgn="auto">
              <a:spcBef>
                <a:spcPts val="450"/>
              </a:spcBef>
              <a:spcAft>
                <a:spcPts val="900"/>
              </a:spcAft>
              <a:defRPr/>
            </a:pPr>
            <a:endParaRPr lang="fr-FR" sz="1350" dirty="0">
              <a:solidFill>
                <a:schemeClr val="tx2"/>
              </a:solidFill>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1524000" y="1124530"/>
            <a:ext cx="9144000" cy="2387600"/>
          </a:xfrm>
          <a:prstGeom prst="rect">
            <a:avLst/>
          </a:prstGeom>
        </p:spPr>
        <p:txBody>
          <a:bodyPr anchor="b">
            <a:normAutofit/>
          </a:bodyPr>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a:t>Modifier le style des sous-titres du masque</a:t>
            </a:r>
            <a:endParaRPr lang="en-US" dirty="0"/>
          </a:p>
        </p:txBody>
      </p:sp>
      <p:sp>
        <p:nvSpPr>
          <p:cNvPr id="9" name="Date Placeholder 3"/>
          <p:cNvSpPr>
            <a:spLocks noGrp="1"/>
          </p:cNvSpPr>
          <p:nvPr>
            <p:ph type="dt" sz="half" idx="10"/>
          </p:nvPr>
        </p:nvSpPr>
        <p:spPr/>
        <p:txBody>
          <a:bodyPr/>
          <a:lstStyle>
            <a:lvl1pPr>
              <a:defRPr/>
            </a:lvl1pPr>
          </a:lstStyle>
          <a:p>
            <a:pPr>
              <a:defRPr/>
            </a:pPr>
            <a:fld id="{E2045173-7850-4AD9-A76F-C92A33BE30C2}" type="datetimeFigureOut">
              <a:rPr lang="fr-FR"/>
              <a:pPr>
                <a:defRPr/>
              </a:pPr>
              <a:t>09/02/2017</a:t>
            </a:fld>
            <a:endParaRPr lang="fr-FR" dirty="0"/>
          </a:p>
        </p:txBody>
      </p:sp>
      <p:sp>
        <p:nvSpPr>
          <p:cNvPr id="10" name="Footer Placeholder 4"/>
          <p:cNvSpPr>
            <a:spLocks noGrp="1"/>
          </p:cNvSpPr>
          <p:nvPr>
            <p:ph type="ftr" sz="quarter" idx="11"/>
          </p:nvPr>
        </p:nvSpPr>
        <p:spPr/>
        <p:txBody>
          <a:bodyPr/>
          <a:lstStyle>
            <a:lvl1pPr>
              <a:defRPr/>
            </a:lvl1pPr>
          </a:lstStyle>
          <a:p>
            <a:pPr>
              <a:defRPr/>
            </a:pPr>
            <a:r>
              <a:rPr lang="fr-FR"/>
              <a:t>Inspection pédagogique régionale</a:t>
            </a:r>
          </a:p>
        </p:txBody>
      </p:sp>
      <p:sp>
        <p:nvSpPr>
          <p:cNvPr id="11" name="Slide Number Placeholder 5"/>
          <p:cNvSpPr>
            <a:spLocks noGrp="1"/>
          </p:cNvSpPr>
          <p:nvPr>
            <p:ph type="sldNum" sz="quarter" idx="12"/>
          </p:nvPr>
        </p:nvSpPr>
        <p:spPr/>
        <p:txBody>
          <a:bodyPr/>
          <a:lstStyle>
            <a:lvl1pPr>
              <a:defRPr/>
            </a:lvl1pPr>
          </a:lstStyle>
          <a:p>
            <a:pPr>
              <a:defRPr/>
            </a:pPr>
            <a:fld id="{88732964-99B1-4F1D-A305-5145FCAB7F42}" type="slidenum">
              <a:rPr lang="fr-FR"/>
              <a:pPr>
                <a:defRPr/>
              </a:pPr>
              <a:t>‹N°›</a:t>
            </a:fld>
            <a:endParaRPr lang="fr-FR" dirty="0"/>
          </a:p>
        </p:txBody>
      </p:sp>
    </p:spTree>
    <p:extLst>
      <p:ext uri="{BB962C8B-B14F-4D97-AF65-F5344CB8AC3E}">
        <p14:creationId xmlns:p14="http://schemas.microsoft.com/office/powerpoint/2010/main" val="215586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1325562"/>
          </a:xfrm>
          <a:prstGeom prst="rect">
            <a:avLst/>
          </a:prstGeom>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A3F8A6D0-7F44-4F74-BFC3-A94F91919DC4}" type="datetimeFigureOut">
              <a:rPr lang="fr-FR"/>
              <a:pPr>
                <a:defRPr/>
              </a:pPr>
              <a:t>09/02/2017</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C0BD405B-E892-4E00-93B4-6DA3A47D2C3C}" type="slidenum">
              <a:rPr lang="fr-FR"/>
              <a:pPr>
                <a:defRPr/>
              </a:pPr>
              <a:t>‹N°›</a:t>
            </a:fld>
            <a:endParaRPr lang="fr-FR" dirty="0"/>
          </a:p>
        </p:txBody>
      </p:sp>
    </p:spTree>
    <p:extLst>
      <p:ext uri="{BB962C8B-B14F-4D97-AF65-F5344CB8AC3E}">
        <p14:creationId xmlns:p14="http://schemas.microsoft.com/office/powerpoint/2010/main" val="372648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628900" cy="5811838"/>
          </a:xfrm>
          <a:prstGeom prst="rect">
            <a:avLst/>
          </a:prstGeo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1" y="360364"/>
            <a:ext cx="7734300"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lvl1pPr>
              <a:defRPr/>
            </a:lvl1pPr>
          </a:lstStyle>
          <a:p>
            <a:pPr>
              <a:defRPr/>
            </a:pPr>
            <a:fld id="{48701FAC-4E7E-4661-9552-177C26DCECAA}" type="datetimeFigureOut">
              <a:rPr lang="fr-FR"/>
              <a:pPr>
                <a:defRPr/>
              </a:pPr>
              <a:t>09/02/2017</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897AF1E9-569E-4E67-8A26-BB9EAE5DAB0C}" type="slidenum">
              <a:rPr lang="fr-FR"/>
              <a:pPr>
                <a:defRPr/>
              </a:pPr>
              <a:t>‹N°›</a:t>
            </a:fld>
            <a:endParaRPr lang="fr-FR" dirty="0"/>
          </a:p>
        </p:txBody>
      </p:sp>
    </p:spTree>
    <p:extLst>
      <p:ext uri="{BB962C8B-B14F-4D97-AF65-F5344CB8AC3E}">
        <p14:creationId xmlns:p14="http://schemas.microsoft.com/office/powerpoint/2010/main" val="2216082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600" y="273600"/>
            <a:ext cx="10972320" cy="1145160"/>
          </a:xfrm>
          <a:prstGeom prst="rect">
            <a:avLst/>
          </a:prstGeom>
        </p:spPr>
        <p:txBody>
          <a:bodyPr lIns="0" tIns="0" rIns="0" bIns="0" anchor="ctr"/>
          <a:lstStyle/>
          <a:p>
            <a:pPr algn="ctr"/>
            <a:endParaRPr dirty="0"/>
          </a:p>
        </p:txBody>
      </p:sp>
      <p:sp>
        <p:nvSpPr>
          <p:cNvPr id="27" name="PlaceHolder 2"/>
          <p:cNvSpPr>
            <a:spLocks noGrp="1"/>
          </p:cNvSpPr>
          <p:nvPr>
            <p:ph type="body"/>
          </p:nvPr>
        </p:nvSpPr>
        <p:spPr>
          <a:xfrm>
            <a:off x="609600" y="1604520"/>
            <a:ext cx="10972320" cy="3976920"/>
          </a:xfrm>
          <a:prstGeom prst="rect">
            <a:avLst/>
          </a:prstGeom>
        </p:spPr>
        <p:txBody>
          <a:bodyPr lIns="0" tIns="0" rIns="0" bIns="0"/>
          <a:lstStyle/>
          <a:p>
            <a:endParaRPr/>
          </a:p>
        </p:txBody>
      </p:sp>
    </p:spTree>
    <p:extLst>
      <p:ext uri="{BB962C8B-B14F-4D97-AF65-F5344CB8AC3E}">
        <p14:creationId xmlns:p14="http://schemas.microsoft.com/office/powerpoint/2010/main" val="2166126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Espace réservé du contenu 2"/>
          <p:cNvSpPr txBox="1">
            <a:spLocks/>
          </p:cNvSpPr>
          <p:nvPr/>
        </p:nvSpPr>
        <p:spPr>
          <a:xfrm>
            <a:off x="1154114" y="3727452"/>
            <a:ext cx="4157663" cy="1419225"/>
          </a:xfrm>
          <a:prstGeom prst="rect">
            <a:avLst/>
          </a:prstGeom>
        </p:spPr>
        <p:txBody>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fontAlgn="auto">
              <a:spcBef>
                <a:spcPts val="450"/>
              </a:spcBef>
              <a:spcAft>
                <a:spcPts val="900"/>
              </a:spcAft>
              <a:defRPr/>
            </a:pPr>
            <a:endParaRPr lang="fr-FR" sz="1350" dirty="0">
              <a:solidFill>
                <a:schemeClr val="tx2"/>
              </a:solidFill>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1524000" y="1124530"/>
            <a:ext cx="9144000" cy="2387600"/>
          </a:xfrm>
          <a:prstGeom prst="rect">
            <a:avLst/>
          </a:prstGeom>
        </p:spPr>
        <p:txBody>
          <a:bodyPr anchor="b">
            <a:normAutofit/>
          </a:bodyPr>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a:t>Modifier le style des sous-titres du masque</a:t>
            </a:r>
            <a:endParaRPr lang="en-US" dirty="0"/>
          </a:p>
        </p:txBody>
      </p:sp>
      <p:sp>
        <p:nvSpPr>
          <p:cNvPr id="9" name="Date Placeholder 3"/>
          <p:cNvSpPr>
            <a:spLocks noGrp="1"/>
          </p:cNvSpPr>
          <p:nvPr>
            <p:ph type="dt" sz="half" idx="10"/>
          </p:nvPr>
        </p:nvSpPr>
        <p:spPr/>
        <p:txBody>
          <a:bodyPr/>
          <a:lstStyle>
            <a:lvl1pPr>
              <a:defRPr/>
            </a:lvl1pPr>
          </a:lstStyle>
          <a:p>
            <a:pPr>
              <a:defRPr/>
            </a:pPr>
            <a:fld id="{E2045173-7850-4AD9-A76F-C92A33BE30C2}" type="datetimeFigureOut">
              <a:rPr lang="fr-FR"/>
              <a:pPr>
                <a:defRPr/>
              </a:pPr>
              <a:t>09/02/2017</a:t>
            </a:fld>
            <a:endParaRPr lang="fr-FR" dirty="0"/>
          </a:p>
        </p:txBody>
      </p:sp>
      <p:sp>
        <p:nvSpPr>
          <p:cNvPr id="10" name="Footer Placeholder 4"/>
          <p:cNvSpPr>
            <a:spLocks noGrp="1"/>
          </p:cNvSpPr>
          <p:nvPr>
            <p:ph type="ftr" sz="quarter" idx="11"/>
          </p:nvPr>
        </p:nvSpPr>
        <p:spPr/>
        <p:txBody>
          <a:bodyPr/>
          <a:lstStyle>
            <a:lvl1pPr>
              <a:defRPr/>
            </a:lvl1pPr>
          </a:lstStyle>
          <a:p>
            <a:pPr>
              <a:defRPr/>
            </a:pPr>
            <a:r>
              <a:rPr lang="fr-FR"/>
              <a:t>Inspection pédagogique régionale</a:t>
            </a:r>
          </a:p>
        </p:txBody>
      </p:sp>
      <p:sp>
        <p:nvSpPr>
          <p:cNvPr id="11" name="Slide Number Placeholder 5"/>
          <p:cNvSpPr>
            <a:spLocks noGrp="1"/>
          </p:cNvSpPr>
          <p:nvPr>
            <p:ph type="sldNum" sz="quarter" idx="12"/>
          </p:nvPr>
        </p:nvSpPr>
        <p:spPr/>
        <p:txBody>
          <a:bodyPr/>
          <a:lstStyle>
            <a:lvl1pPr>
              <a:defRPr/>
            </a:lvl1pPr>
          </a:lstStyle>
          <a:p>
            <a:pPr>
              <a:defRPr/>
            </a:pPr>
            <a:fld id="{88732964-99B1-4F1D-A305-5145FCAB7F42}" type="slidenum">
              <a:rPr lang="fr-FR"/>
              <a:pPr>
                <a:defRPr/>
              </a:pPr>
              <a:t>‹N°›</a:t>
            </a:fld>
            <a:endParaRPr lang="fr-FR" dirty="0"/>
          </a:p>
        </p:txBody>
      </p:sp>
    </p:spTree>
    <p:extLst>
      <p:ext uri="{BB962C8B-B14F-4D97-AF65-F5344CB8AC3E}">
        <p14:creationId xmlns:p14="http://schemas.microsoft.com/office/powerpoint/2010/main" val="467191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1149" y="1408898"/>
            <a:ext cx="10658476" cy="4678139"/>
          </a:xfrm>
        </p:spPr>
        <p:txBody>
          <a:bodyPr/>
          <a:lstStyle>
            <a:lvl1pPr>
              <a:spcBef>
                <a:spcPts val="450"/>
              </a:spcBef>
              <a:spcAft>
                <a:spcPts val="450"/>
              </a:spcAft>
              <a:defRPr/>
            </a:lvl1pPr>
            <a:lvl2pPr>
              <a:spcBef>
                <a:spcPts val="450"/>
              </a:spcBef>
              <a:spcAft>
                <a:spcPts val="450"/>
              </a:spcAft>
              <a:defRPr/>
            </a:lvl2pPr>
            <a:lvl3pPr>
              <a:spcBef>
                <a:spcPts val="450"/>
              </a:spcBef>
              <a:spcAft>
                <a:spcPts val="450"/>
              </a:spcAft>
              <a:defRPr/>
            </a:lvl3pPr>
            <a:lvl4pPr marL="1028700" indent="0">
              <a:buNone/>
              <a:defRPr/>
            </a:lvl4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4" name="Date Placeholder 3"/>
          <p:cNvSpPr>
            <a:spLocks noGrp="1"/>
          </p:cNvSpPr>
          <p:nvPr>
            <p:ph type="dt" sz="half" idx="10"/>
          </p:nvPr>
        </p:nvSpPr>
        <p:spPr/>
        <p:txBody>
          <a:bodyPr/>
          <a:lstStyle>
            <a:lvl1pPr>
              <a:defRPr/>
            </a:lvl1pPr>
          </a:lstStyle>
          <a:p>
            <a:pPr>
              <a:defRPr/>
            </a:pPr>
            <a:fld id="{3C5DC2C0-C66F-4AEE-8DFC-DDE538BF8359}" type="datetimeFigureOut">
              <a:rPr lang="fr-FR"/>
              <a:pPr>
                <a:defRPr/>
              </a:pPr>
              <a:t>09/02/2017</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AD179118-DDA8-4A82-96AA-64985948C02C}" type="slidenum">
              <a:rPr lang="fr-FR"/>
              <a:pPr>
                <a:defRPr/>
              </a:pPr>
              <a:t>‹N°›</a:t>
            </a:fld>
            <a:endParaRPr lang="fr-FR" dirty="0"/>
          </a:p>
        </p:txBody>
      </p:sp>
    </p:spTree>
    <p:extLst>
      <p:ext uri="{BB962C8B-B14F-4D97-AF65-F5344CB8AC3E}">
        <p14:creationId xmlns:p14="http://schemas.microsoft.com/office/powerpoint/2010/main" val="3721527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a:prstGeom prst="rect">
            <a:avLst/>
          </a:prstGeom>
        </p:spPr>
        <p:txBody>
          <a:bodyPr anchor="b">
            <a:normAutofit/>
          </a:bodyPr>
          <a:lstStyle>
            <a:lvl1pPr>
              <a:defRPr sz="4500" b="0"/>
            </a:lvl1pPr>
          </a:lstStyle>
          <a:p>
            <a:r>
              <a:rPr lang="fr-FR"/>
              <a:t>Modifiez le style du titre</a:t>
            </a:r>
            <a:endParaRPr lang="en-US" dirty="0"/>
          </a:p>
        </p:txBody>
      </p:sp>
      <p:sp>
        <p:nvSpPr>
          <p:cNvPr id="3" name="Text Placeholder 2"/>
          <p:cNvSpPr>
            <a:spLocks noGrp="1"/>
          </p:cNvSpPr>
          <p:nvPr>
            <p:ph type="body" idx="1"/>
          </p:nvPr>
        </p:nvSpPr>
        <p:spPr>
          <a:xfrm>
            <a:off x="831851" y="4552635"/>
            <a:ext cx="10515600" cy="1500187"/>
          </a:xfrm>
        </p:spPr>
        <p:txBody>
          <a:bodyPr>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lvl1pPr>
          </a:lstStyle>
          <a:p>
            <a:pPr>
              <a:defRPr/>
            </a:pPr>
            <a:fld id="{780D64AE-0CCF-4A41-93AC-571D4D89B9D9}" type="datetimeFigureOut">
              <a:rPr lang="fr-FR"/>
              <a:pPr>
                <a:defRPr/>
              </a:pPr>
              <a:t>09/02/2017</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80D761BE-B1DF-4852-BCC2-303BE9B397AC}" type="slidenum">
              <a:rPr lang="fr-FR"/>
              <a:pPr>
                <a:defRPr/>
              </a:pPr>
              <a:t>‹N°›</a:t>
            </a:fld>
            <a:endParaRPr lang="fr-FR" dirty="0"/>
          </a:p>
        </p:txBody>
      </p:sp>
    </p:spTree>
    <p:extLst>
      <p:ext uri="{BB962C8B-B14F-4D97-AF65-F5344CB8AC3E}">
        <p14:creationId xmlns:p14="http://schemas.microsoft.com/office/powerpoint/2010/main" val="3296107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84080" y="796066"/>
            <a:ext cx="10515600" cy="1325562"/>
          </a:xfrm>
          <a:prstGeom prst="rect">
            <a:avLst/>
          </a:prstGeom>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p:cNvSpPr>
            <a:spLocks noGrp="1"/>
          </p:cNvSpPr>
          <p:nvPr>
            <p:ph type="dt" sz="half" idx="10"/>
          </p:nvPr>
        </p:nvSpPr>
        <p:spPr/>
        <p:txBody>
          <a:bodyPr/>
          <a:lstStyle>
            <a:lvl1pPr>
              <a:defRPr/>
            </a:lvl1pPr>
          </a:lstStyle>
          <a:p>
            <a:pPr>
              <a:defRPr/>
            </a:pPr>
            <a:fld id="{85CF3E77-2E9F-4867-9255-9181C87CA6A7}" type="datetimeFigureOut">
              <a:rPr lang="fr-FR"/>
              <a:pPr>
                <a:defRPr/>
              </a:pPr>
              <a:t>09/02/2017</a:t>
            </a:fld>
            <a:endParaRPr lang="fr-FR" dirty="0"/>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232AED64-B0BC-409C-9857-F8E1B7636983}" type="slidenum">
              <a:rPr lang="fr-FR"/>
              <a:pPr>
                <a:defRPr/>
              </a:pPr>
              <a:t>‹N°›</a:t>
            </a:fld>
            <a:endParaRPr lang="fr-FR" dirty="0"/>
          </a:p>
        </p:txBody>
      </p:sp>
    </p:spTree>
    <p:extLst>
      <p:ext uri="{BB962C8B-B14F-4D97-AF65-F5344CB8AC3E}">
        <p14:creationId xmlns:p14="http://schemas.microsoft.com/office/powerpoint/2010/main" val="2674443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30564" y="139498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845127" y="2507552"/>
            <a:ext cx="515620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9128" y="1394980"/>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6172201" y="2507552"/>
            <a:ext cx="51816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3"/>
          <p:cNvSpPr>
            <a:spLocks noGrp="1"/>
          </p:cNvSpPr>
          <p:nvPr>
            <p:ph type="dt" sz="half" idx="10"/>
          </p:nvPr>
        </p:nvSpPr>
        <p:spPr/>
        <p:txBody>
          <a:bodyPr/>
          <a:lstStyle>
            <a:lvl1pPr>
              <a:defRPr/>
            </a:lvl1pPr>
          </a:lstStyle>
          <a:p>
            <a:pPr>
              <a:defRPr/>
            </a:pPr>
            <a:fld id="{5C7F7E0F-B075-4840-9518-185011C656A5}" type="datetimeFigureOut">
              <a:rPr lang="fr-FR"/>
              <a:pPr>
                <a:defRPr/>
              </a:pPr>
              <a:t>09/02/2017</a:t>
            </a:fld>
            <a:endParaRPr lang="fr-FR" dirty="0"/>
          </a:p>
        </p:txBody>
      </p:sp>
      <p:sp>
        <p:nvSpPr>
          <p:cNvPr id="8" name="Footer Placeholder 4"/>
          <p:cNvSpPr>
            <a:spLocks noGrp="1"/>
          </p:cNvSpPr>
          <p:nvPr>
            <p:ph type="ftr" sz="quarter" idx="11"/>
          </p:nvPr>
        </p:nvSpPr>
        <p:spPr/>
        <p:txBody>
          <a:bodyPr/>
          <a:lstStyle>
            <a:lvl1pPr>
              <a:defRPr/>
            </a:lvl1pPr>
          </a:lstStyle>
          <a:p>
            <a:pPr>
              <a:defRPr/>
            </a:pPr>
            <a:endParaRPr lang="fr-FR"/>
          </a:p>
        </p:txBody>
      </p:sp>
      <p:sp>
        <p:nvSpPr>
          <p:cNvPr id="9" name="Slide Number Placeholder 5"/>
          <p:cNvSpPr>
            <a:spLocks noGrp="1"/>
          </p:cNvSpPr>
          <p:nvPr>
            <p:ph type="sldNum" sz="quarter" idx="12"/>
          </p:nvPr>
        </p:nvSpPr>
        <p:spPr/>
        <p:txBody>
          <a:bodyPr/>
          <a:lstStyle>
            <a:lvl1pPr>
              <a:defRPr/>
            </a:lvl1pPr>
          </a:lstStyle>
          <a:p>
            <a:pPr>
              <a:defRPr/>
            </a:pPr>
            <a:fld id="{1138C98B-3AC0-4EBB-842B-EC55957570D2}" type="slidenum">
              <a:rPr lang="fr-FR"/>
              <a:pPr>
                <a:defRPr/>
              </a:pPr>
              <a:t>‹N°›</a:t>
            </a:fld>
            <a:endParaRPr lang="fr-FR" dirty="0"/>
          </a:p>
        </p:txBody>
      </p:sp>
    </p:spTree>
    <p:extLst>
      <p:ext uri="{BB962C8B-B14F-4D97-AF65-F5344CB8AC3E}">
        <p14:creationId xmlns:p14="http://schemas.microsoft.com/office/powerpoint/2010/main" val="37817371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a:xfrm>
            <a:off x="1042351" y="1199478"/>
            <a:ext cx="10515600" cy="1325562"/>
          </a:xfrm>
          <a:prstGeom prst="rect">
            <a:avLst/>
          </a:prstGeom>
        </p:spPr>
        <p:txBody>
          <a:bodyPr/>
          <a:lstStyle/>
          <a:p>
            <a:r>
              <a:rPr lang="fr-FR"/>
              <a:t>Modifiez le style du titre</a:t>
            </a:r>
            <a:endParaRPr lang="en-US"/>
          </a:p>
        </p:txBody>
      </p:sp>
      <p:sp>
        <p:nvSpPr>
          <p:cNvPr id="3" name="Date Placeholder 3"/>
          <p:cNvSpPr>
            <a:spLocks noGrp="1"/>
          </p:cNvSpPr>
          <p:nvPr>
            <p:ph type="dt" sz="half" idx="10"/>
          </p:nvPr>
        </p:nvSpPr>
        <p:spPr/>
        <p:txBody>
          <a:bodyPr/>
          <a:lstStyle>
            <a:lvl1pPr>
              <a:defRPr/>
            </a:lvl1pPr>
          </a:lstStyle>
          <a:p>
            <a:pPr>
              <a:defRPr/>
            </a:pPr>
            <a:fld id="{EE3353EE-F6DD-4FCC-A2B8-381E4BB62910}" type="datetimeFigureOut">
              <a:rPr lang="fr-FR"/>
              <a:pPr>
                <a:defRPr/>
              </a:pPr>
              <a:t>09/02/2017</a:t>
            </a:fld>
            <a:endParaRPr lang="fr-FR" dirty="0"/>
          </a:p>
        </p:txBody>
      </p:sp>
      <p:sp>
        <p:nvSpPr>
          <p:cNvPr id="4" name="Footer Placeholder 4"/>
          <p:cNvSpPr>
            <a:spLocks noGrp="1"/>
          </p:cNvSpPr>
          <p:nvPr>
            <p:ph type="ftr" sz="quarter" idx="11"/>
          </p:nvPr>
        </p:nvSpPr>
        <p:spPr/>
        <p:txBody>
          <a:bodyPr/>
          <a:lstStyle>
            <a:lvl1pPr>
              <a:defRPr/>
            </a:lvl1pPr>
          </a:lstStyle>
          <a:p>
            <a:pPr>
              <a:defRPr/>
            </a:pPr>
            <a:endParaRPr lang="fr-FR"/>
          </a:p>
        </p:txBody>
      </p:sp>
      <p:sp>
        <p:nvSpPr>
          <p:cNvPr id="5" name="Slide Number Placeholder 5"/>
          <p:cNvSpPr>
            <a:spLocks noGrp="1"/>
          </p:cNvSpPr>
          <p:nvPr>
            <p:ph type="sldNum" sz="quarter" idx="12"/>
          </p:nvPr>
        </p:nvSpPr>
        <p:spPr/>
        <p:txBody>
          <a:bodyPr/>
          <a:lstStyle>
            <a:lvl1pPr>
              <a:defRPr/>
            </a:lvl1pPr>
          </a:lstStyle>
          <a:p>
            <a:pPr>
              <a:defRPr/>
            </a:pPr>
            <a:fld id="{9B22F342-4220-4C98-AE08-F4B28AD304D6}" type="slidenum">
              <a:rPr lang="fr-FR"/>
              <a:pPr>
                <a:defRPr/>
              </a:pPr>
              <a:t>‹N°›</a:t>
            </a:fld>
            <a:endParaRPr lang="fr-FR" dirty="0"/>
          </a:p>
        </p:txBody>
      </p:sp>
    </p:spTree>
    <p:extLst>
      <p:ext uri="{BB962C8B-B14F-4D97-AF65-F5344CB8AC3E}">
        <p14:creationId xmlns:p14="http://schemas.microsoft.com/office/powerpoint/2010/main" val="41663918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lvl1pPr>
              <a:defRPr/>
            </a:lvl1pPr>
          </a:lstStyle>
          <a:p>
            <a:pPr>
              <a:defRPr/>
            </a:pPr>
            <a:r>
              <a:rPr lang="fr-FR" dirty="0"/>
              <a:t>Inspections pédagogiques de mathématiques et de technologie</a:t>
            </a:r>
          </a:p>
        </p:txBody>
      </p:sp>
      <p:sp>
        <p:nvSpPr>
          <p:cNvPr id="4" name="Slide Number Placeholder 5"/>
          <p:cNvSpPr>
            <a:spLocks noGrp="1"/>
          </p:cNvSpPr>
          <p:nvPr>
            <p:ph type="sldNum" sz="quarter" idx="12"/>
          </p:nvPr>
        </p:nvSpPr>
        <p:spPr/>
        <p:txBody>
          <a:bodyPr/>
          <a:lstStyle>
            <a:lvl1pPr>
              <a:defRPr/>
            </a:lvl1pPr>
          </a:lstStyle>
          <a:p>
            <a:pPr>
              <a:defRPr/>
            </a:pPr>
            <a:fld id="{DF2F733E-C4A2-4CD3-B314-FE0C9F9E6556}" type="slidenum">
              <a:rPr lang="fr-FR"/>
              <a:pPr>
                <a:defRPr/>
              </a:pPr>
              <a:t>‹N°›</a:t>
            </a:fld>
            <a:endParaRPr lang="fr-FR" dirty="0"/>
          </a:p>
        </p:txBody>
      </p:sp>
      <p:sp>
        <p:nvSpPr>
          <p:cNvPr id="2" name="Date Placeholder 3"/>
          <p:cNvSpPr>
            <a:spLocks noGrp="1"/>
          </p:cNvSpPr>
          <p:nvPr>
            <p:ph type="dt" sz="half" idx="10"/>
          </p:nvPr>
        </p:nvSpPr>
        <p:spPr/>
        <p:txBody>
          <a:bodyPr/>
          <a:lstStyle>
            <a:lvl1pPr>
              <a:defRPr/>
            </a:lvl1pPr>
          </a:lstStyle>
          <a:p>
            <a:pPr>
              <a:defRPr/>
            </a:pPr>
            <a:fld id="{450A7DB1-DB0E-46C2-A003-1069DF846AE8}" type="datetimeFigureOut">
              <a:rPr lang="fr-FR"/>
              <a:pPr>
                <a:defRPr/>
              </a:pPr>
              <a:t>09/02/2017</a:t>
            </a:fld>
            <a:endParaRPr lang="fr-FR" dirty="0"/>
          </a:p>
        </p:txBody>
      </p:sp>
    </p:spTree>
    <p:extLst>
      <p:ext uri="{BB962C8B-B14F-4D97-AF65-F5344CB8AC3E}">
        <p14:creationId xmlns:p14="http://schemas.microsoft.com/office/powerpoint/2010/main" val="992063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1149" y="1408898"/>
            <a:ext cx="10658476" cy="4678139"/>
          </a:xfrm>
        </p:spPr>
        <p:txBody>
          <a:bodyPr/>
          <a:lstStyle>
            <a:lvl1pPr>
              <a:spcBef>
                <a:spcPts val="450"/>
              </a:spcBef>
              <a:spcAft>
                <a:spcPts val="450"/>
              </a:spcAft>
              <a:defRPr/>
            </a:lvl1pPr>
            <a:lvl2pPr>
              <a:spcBef>
                <a:spcPts val="450"/>
              </a:spcBef>
              <a:spcAft>
                <a:spcPts val="450"/>
              </a:spcAft>
              <a:defRPr/>
            </a:lvl2pPr>
            <a:lvl3pPr>
              <a:spcBef>
                <a:spcPts val="450"/>
              </a:spcBef>
              <a:spcAft>
                <a:spcPts val="450"/>
              </a:spcAft>
              <a:defRPr/>
            </a:lvl3pPr>
            <a:lvl4pPr marL="1028700" indent="0">
              <a:buNone/>
              <a:defRPr/>
            </a:lvl4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4" name="Date Placeholder 3"/>
          <p:cNvSpPr>
            <a:spLocks noGrp="1"/>
          </p:cNvSpPr>
          <p:nvPr>
            <p:ph type="dt" sz="half" idx="10"/>
          </p:nvPr>
        </p:nvSpPr>
        <p:spPr/>
        <p:txBody>
          <a:bodyPr/>
          <a:lstStyle>
            <a:lvl1pPr>
              <a:defRPr/>
            </a:lvl1pPr>
          </a:lstStyle>
          <a:p>
            <a:pPr>
              <a:defRPr/>
            </a:pPr>
            <a:fld id="{3C5DC2C0-C66F-4AEE-8DFC-DDE538BF8359}" type="datetimeFigureOut">
              <a:rPr lang="fr-FR"/>
              <a:pPr>
                <a:defRPr/>
              </a:pPr>
              <a:t>09/02/2017</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AD179118-DDA8-4A82-96AA-64985948C02C}" type="slidenum">
              <a:rPr lang="fr-FR"/>
              <a:pPr>
                <a:defRPr/>
              </a:pPr>
              <a:t>‹N°›</a:t>
            </a:fld>
            <a:endParaRPr lang="fr-FR" dirty="0"/>
          </a:p>
        </p:txBody>
      </p:sp>
    </p:spTree>
    <p:extLst>
      <p:ext uri="{BB962C8B-B14F-4D97-AF65-F5344CB8AC3E}">
        <p14:creationId xmlns:p14="http://schemas.microsoft.com/office/powerpoint/2010/main" val="13322764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5432612" y="116093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47725" y="1328481"/>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3"/>
          <p:cNvSpPr>
            <a:spLocks noGrp="1"/>
          </p:cNvSpPr>
          <p:nvPr>
            <p:ph type="dt" sz="half" idx="10"/>
          </p:nvPr>
        </p:nvSpPr>
        <p:spPr/>
        <p:txBody>
          <a:bodyPr/>
          <a:lstStyle>
            <a:lvl1pPr>
              <a:defRPr/>
            </a:lvl1pPr>
          </a:lstStyle>
          <a:p>
            <a:pPr>
              <a:defRPr/>
            </a:pPr>
            <a:fld id="{35625BC1-072B-4B3E-83D6-1329163BE991}" type="datetimeFigureOut">
              <a:rPr lang="fr-FR"/>
              <a:pPr>
                <a:defRPr/>
              </a:pPr>
              <a:t>09/02/2017</a:t>
            </a:fld>
            <a:endParaRPr lang="fr-FR" dirty="0"/>
          </a:p>
        </p:txBody>
      </p:sp>
      <p:sp>
        <p:nvSpPr>
          <p:cNvPr id="6" name="Footer Placeholder 4"/>
          <p:cNvSpPr>
            <a:spLocks noGrp="1"/>
          </p:cNvSpPr>
          <p:nvPr>
            <p:ph type="ftr" sz="quarter" idx="11"/>
          </p:nvPr>
        </p:nvSpPr>
        <p:spPr/>
        <p:txBody>
          <a:bodyPr/>
          <a:lstStyle>
            <a:lvl1pPr>
              <a:defRPr/>
            </a:lvl1pPr>
          </a:lstStyle>
          <a:p>
            <a:pPr>
              <a:defRPr/>
            </a:pPr>
            <a:r>
              <a:rPr lang="fr-FR" dirty="0"/>
              <a:t>Inspections pédagogiques de mathématiques et de technologie</a:t>
            </a:r>
          </a:p>
        </p:txBody>
      </p:sp>
      <p:sp>
        <p:nvSpPr>
          <p:cNvPr id="7" name="Slide Number Placeholder 5"/>
          <p:cNvSpPr>
            <a:spLocks noGrp="1"/>
          </p:cNvSpPr>
          <p:nvPr>
            <p:ph type="sldNum" sz="quarter" idx="12"/>
          </p:nvPr>
        </p:nvSpPr>
        <p:spPr/>
        <p:txBody>
          <a:bodyPr/>
          <a:lstStyle>
            <a:lvl1pPr>
              <a:defRPr/>
            </a:lvl1pPr>
          </a:lstStyle>
          <a:p>
            <a:pPr>
              <a:defRPr/>
            </a:pPr>
            <a:fld id="{7237B9BA-0D84-44F0-871B-3828925E68E2}" type="slidenum">
              <a:rPr lang="fr-FR"/>
              <a:pPr>
                <a:defRPr/>
              </a:pPr>
              <a:t>‹N°›</a:t>
            </a:fld>
            <a:endParaRPr lang="fr-FR" dirty="0"/>
          </a:p>
        </p:txBody>
      </p:sp>
    </p:spTree>
    <p:extLst>
      <p:ext uri="{BB962C8B-B14F-4D97-AF65-F5344CB8AC3E}">
        <p14:creationId xmlns:p14="http://schemas.microsoft.com/office/powerpoint/2010/main" val="3754175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045464" y="990600"/>
            <a:ext cx="3931920" cy="918882"/>
          </a:xfrm>
          <a:prstGeom prst="rect">
            <a:avLst/>
          </a:prstGeom>
        </p:spPr>
        <p:txBody>
          <a:bodyPr anchor="b">
            <a:normAutofit/>
          </a:bodyPr>
          <a:lstStyle>
            <a:lvl1pPr>
              <a:defRPr sz="2400" b="0"/>
            </a:lvl1pPr>
          </a:lstStyle>
          <a:p>
            <a:r>
              <a:rPr lang="fr-FR"/>
              <a:t>Modifiez le style du titre</a:t>
            </a:r>
            <a:endParaRPr lang="en-US" dirty="0"/>
          </a:p>
        </p:txBody>
      </p:sp>
      <p:sp>
        <p:nvSpPr>
          <p:cNvPr id="3" name="Picture Placeholder 2"/>
          <p:cNvSpPr>
            <a:spLocks noGrp="1"/>
          </p:cNvSpPr>
          <p:nvPr>
            <p:ph type="pic" idx="1"/>
          </p:nvPr>
        </p:nvSpPr>
        <p:spPr>
          <a:xfrm>
            <a:off x="5188527" y="990602"/>
            <a:ext cx="6172200" cy="5036297"/>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1045464" y="2216897"/>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4"/>
          <p:cNvSpPr>
            <a:spLocks noGrp="1"/>
          </p:cNvSpPr>
          <p:nvPr>
            <p:ph type="dt" sz="half" idx="10"/>
          </p:nvPr>
        </p:nvSpPr>
        <p:spPr/>
        <p:txBody>
          <a:bodyPr/>
          <a:lstStyle>
            <a:lvl1pPr>
              <a:defRPr/>
            </a:lvl1pPr>
          </a:lstStyle>
          <a:p>
            <a:pPr>
              <a:defRPr/>
            </a:pPr>
            <a:fld id="{CBFB2E72-14C6-40CF-A056-C8EE1C9EDE2B}" type="datetimeFigureOut">
              <a:rPr lang="fr-FR"/>
              <a:pPr>
                <a:defRPr/>
              </a:pPr>
              <a:t>09/02/2017</a:t>
            </a:fld>
            <a:endParaRPr lang="fr-FR" dirty="0"/>
          </a:p>
        </p:txBody>
      </p:sp>
      <p:sp>
        <p:nvSpPr>
          <p:cNvPr id="6" name="Footer Placeholder 5"/>
          <p:cNvSpPr>
            <a:spLocks noGrp="1"/>
          </p:cNvSpPr>
          <p:nvPr>
            <p:ph type="ftr" sz="quarter" idx="11"/>
          </p:nvPr>
        </p:nvSpPr>
        <p:spPr/>
        <p:txBody>
          <a:bodyPr/>
          <a:lstStyle>
            <a:lvl1pPr>
              <a:defRPr/>
            </a:lvl1pPr>
          </a:lstStyle>
          <a:p>
            <a:pPr>
              <a:defRPr/>
            </a:pPr>
            <a:r>
              <a:rPr lang="fr-FR" dirty="0"/>
              <a:t>Inspections pédagogiques de mathématiques et de technologie</a:t>
            </a:r>
          </a:p>
        </p:txBody>
      </p:sp>
      <p:sp>
        <p:nvSpPr>
          <p:cNvPr id="7" name="Slide Number Placeholder 6"/>
          <p:cNvSpPr>
            <a:spLocks noGrp="1"/>
          </p:cNvSpPr>
          <p:nvPr>
            <p:ph type="sldNum" sz="quarter" idx="12"/>
          </p:nvPr>
        </p:nvSpPr>
        <p:spPr/>
        <p:txBody>
          <a:bodyPr/>
          <a:lstStyle>
            <a:lvl1pPr>
              <a:defRPr/>
            </a:lvl1pPr>
          </a:lstStyle>
          <a:p>
            <a:pPr>
              <a:defRPr/>
            </a:pPr>
            <a:fld id="{09A71FDB-2E84-4790-B28A-29A74FFA9845}" type="slidenum">
              <a:rPr lang="fr-FR"/>
              <a:pPr>
                <a:defRPr/>
              </a:pPr>
              <a:t>‹N°›</a:t>
            </a:fld>
            <a:endParaRPr lang="fr-FR" dirty="0"/>
          </a:p>
        </p:txBody>
      </p:sp>
    </p:spTree>
    <p:extLst>
      <p:ext uri="{BB962C8B-B14F-4D97-AF65-F5344CB8AC3E}">
        <p14:creationId xmlns:p14="http://schemas.microsoft.com/office/powerpoint/2010/main" val="42068717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1325562"/>
          </a:xfrm>
          <a:prstGeom prst="rect">
            <a:avLst/>
          </a:prstGeom>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A3F8A6D0-7F44-4F74-BFC3-A94F91919DC4}" type="datetimeFigureOut">
              <a:rPr lang="fr-FR"/>
              <a:pPr>
                <a:defRPr/>
              </a:pPr>
              <a:t>09/02/2017</a:t>
            </a:fld>
            <a:endParaRPr lang="fr-FR" dirty="0"/>
          </a:p>
        </p:txBody>
      </p:sp>
      <p:sp>
        <p:nvSpPr>
          <p:cNvPr id="5" name="Footer Placeholder 4"/>
          <p:cNvSpPr>
            <a:spLocks noGrp="1"/>
          </p:cNvSpPr>
          <p:nvPr>
            <p:ph type="ftr" sz="quarter" idx="11"/>
          </p:nvPr>
        </p:nvSpPr>
        <p:spPr/>
        <p:txBody>
          <a:bodyPr/>
          <a:lstStyle>
            <a:lvl1pPr>
              <a:defRPr/>
            </a:lvl1pPr>
          </a:lstStyle>
          <a:p>
            <a:pPr>
              <a:defRPr/>
            </a:pPr>
            <a:r>
              <a:rPr lang="fr-FR" dirty="0"/>
              <a:t>Inspections pédagogiques de mathématiques et de technologie</a:t>
            </a:r>
          </a:p>
        </p:txBody>
      </p:sp>
      <p:sp>
        <p:nvSpPr>
          <p:cNvPr id="6" name="Slide Number Placeholder 5"/>
          <p:cNvSpPr>
            <a:spLocks noGrp="1"/>
          </p:cNvSpPr>
          <p:nvPr>
            <p:ph type="sldNum" sz="quarter" idx="12"/>
          </p:nvPr>
        </p:nvSpPr>
        <p:spPr/>
        <p:txBody>
          <a:bodyPr/>
          <a:lstStyle>
            <a:lvl1pPr>
              <a:defRPr/>
            </a:lvl1pPr>
          </a:lstStyle>
          <a:p>
            <a:pPr>
              <a:defRPr/>
            </a:pPr>
            <a:fld id="{C0BD405B-E892-4E00-93B4-6DA3A47D2C3C}" type="slidenum">
              <a:rPr lang="fr-FR"/>
              <a:pPr>
                <a:defRPr/>
              </a:pPr>
              <a:t>‹N°›</a:t>
            </a:fld>
            <a:endParaRPr lang="fr-FR" dirty="0"/>
          </a:p>
        </p:txBody>
      </p:sp>
    </p:spTree>
    <p:extLst>
      <p:ext uri="{BB962C8B-B14F-4D97-AF65-F5344CB8AC3E}">
        <p14:creationId xmlns:p14="http://schemas.microsoft.com/office/powerpoint/2010/main" val="9143073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628900" cy="5811838"/>
          </a:xfrm>
          <a:prstGeom prst="rect">
            <a:avLst/>
          </a:prstGeo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1" y="360364"/>
            <a:ext cx="7734300"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lvl1pPr>
              <a:defRPr/>
            </a:lvl1pPr>
          </a:lstStyle>
          <a:p>
            <a:pPr>
              <a:defRPr/>
            </a:pPr>
            <a:fld id="{48701FAC-4E7E-4661-9552-177C26DCECAA}" type="datetimeFigureOut">
              <a:rPr lang="fr-FR"/>
              <a:pPr>
                <a:defRPr/>
              </a:pPr>
              <a:t>09/02/2017</a:t>
            </a:fld>
            <a:endParaRPr lang="fr-FR" dirty="0"/>
          </a:p>
        </p:txBody>
      </p:sp>
      <p:sp>
        <p:nvSpPr>
          <p:cNvPr id="5" name="Footer Placeholder 4"/>
          <p:cNvSpPr>
            <a:spLocks noGrp="1"/>
          </p:cNvSpPr>
          <p:nvPr>
            <p:ph type="ftr" sz="quarter" idx="11"/>
          </p:nvPr>
        </p:nvSpPr>
        <p:spPr/>
        <p:txBody>
          <a:bodyPr/>
          <a:lstStyle>
            <a:lvl1pPr>
              <a:defRPr/>
            </a:lvl1pPr>
          </a:lstStyle>
          <a:p>
            <a:pPr>
              <a:defRPr/>
            </a:pPr>
            <a:r>
              <a:rPr lang="fr-FR" dirty="0"/>
              <a:t>Inspections pédagogiques de mathématiques et de technologie</a:t>
            </a:r>
          </a:p>
        </p:txBody>
      </p:sp>
      <p:sp>
        <p:nvSpPr>
          <p:cNvPr id="6" name="Slide Number Placeholder 5"/>
          <p:cNvSpPr>
            <a:spLocks noGrp="1"/>
          </p:cNvSpPr>
          <p:nvPr>
            <p:ph type="sldNum" sz="quarter" idx="12"/>
          </p:nvPr>
        </p:nvSpPr>
        <p:spPr/>
        <p:txBody>
          <a:bodyPr/>
          <a:lstStyle>
            <a:lvl1pPr>
              <a:defRPr/>
            </a:lvl1pPr>
          </a:lstStyle>
          <a:p>
            <a:pPr>
              <a:defRPr/>
            </a:pPr>
            <a:fld id="{897AF1E9-569E-4E67-8A26-BB9EAE5DAB0C}" type="slidenum">
              <a:rPr lang="fr-FR"/>
              <a:pPr>
                <a:defRPr/>
              </a:pPr>
              <a:t>‹N°›</a:t>
            </a:fld>
            <a:endParaRPr lang="fr-FR" dirty="0"/>
          </a:p>
        </p:txBody>
      </p:sp>
    </p:spTree>
    <p:extLst>
      <p:ext uri="{BB962C8B-B14F-4D97-AF65-F5344CB8AC3E}">
        <p14:creationId xmlns:p14="http://schemas.microsoft.com/office/powerpoint/2010/main" val="11378893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5" name="Image 1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63200" y="6105527"/>
            <a:ext cx="18288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u contenu 2"/>
          <p:cNvSpPr txBox="1">
            <a:spLocks/>
          </p:cNvSpPr>
          <p:nvPr/>
        </p:nvSpPr>
        <p:spPr>
          <a:xfrm>
            <a:off x="1154114" y="3727452"/>
            <a:ext cx="4157663" cy="1419225"/>
          </a:xfrm>
          <a:prstGeom prst="rect">
            <a:avLst/>
          </a:prstGeom>
        </p:spPr>
        <p:txBody>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fontAlgn="auto">
              <a:spcBef>
                <a:spcPts val="450"/>
              </a:spcBef>
              <a:spcAft>
                <a:spcPts val="900"/>
              </a:spcAft>
              <a:defRPr/>
            </a:pPr>
            <a:endParaRPr lang="fr-FR" sz="1350" dirty="0">
              <a:solidFill>
                <a:schemeClr val="tx2"/>
              </a:solidFill>
              <a:latin typeface="Arial" panose="020B0604020202020204" pitchFamily="34" charset="0"/>
              <a:cs typeface="Arial" panose="020B0604020202020204" pitchFamily="34" charset="0"/>
            </a:endParaRPr>
          </a:p>
        </p:txBody>
      </p:sp>
      <p:sp>
        <p:nvSpPr>
          <p:cNvPr id="2" name="Title 1"/>
          <p:cNvSpPr>
            <a:spLocks noGrp="1"/>
          </p:cNvSpPr>
          <p:nvPr>
            <p:ph type="ctrTitle"/>
          </p:nvPr>
        </p:nvSpPr>
        <p:spPr>
          <a:xfrm>
            <a:off x="1524000" y="1124530"/>
            <a:ext cx="9144000" cy="2387600"/>
          </a:xfrm>
          <a:prstGeom prst="rect">
            <a:avLst/>
          </a:prstGeom>
        </p:spPr>
        <p:txBody>
          <a:bodyPr anchor="b">
            <a:normAutofit/>
          </a:bodyPr>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a:t>Modifier le style des sous-titres du masque</a:t>
            </a:r>
            <a:endParaRPr lang="en-US" dirty="0"/>
          </a:p>
        </p:txBody>
      </p:sp>
      <p:sp>
        <p:nvSpPr>
          <p:cNvPr id="9" name="Date Placeholder 3"/>
          <p:cNvSpPr>
            <a:spLocks noGrp="1"/>
          </p:cNvSpPr>
          <p:nvPr>
            <p:ph type="dt" sz="half" idx="10"/>
          </p:nvPr>
        </p:nvSpPr>
        <p:spPr/>
        <p:txBody>
          <a:bodyPr/>
          <a:lstStyle>
            <a:lvl1pPr>
              <a:defRPr/>
            </a:lvl1pPr>
          </a:lstStyle>
          <a:p>
            <a:pPr>
              <a:defRPr/>
            </a:pPr>
            <a:fld id="{E2045173-7850-4AD9-A76F-C92A33BE30C2}" type="datetimeFigureOut">
              <a:rPr lang="fr-FR"/>
              <a:pPr>
                <a:defRPr/>
              </a:pPr>
              <a:t>09/02/2017</a:t>
            </a:fld>
            <a:endParaRPr lang="fr-FR" dirty="0"/>
          </a:p>
        </p:txBody>
      </p:sp>
      <p:sp>
        <p:nvSpPr>
          <p:cNvPr id="10" name="Footer Placeholder 4"/>
          <p:cNvSpPr>
            <a:spLocks noGrp="1"/>
          </p:cNvSpPr>
          <p:nvPr>
            <p:ph type="ftr" sz="quarter" idx="11"/>
          </p:nvPr>
        </p:nvSpPr>
        <p:spPr/>
        <p:txBody>
          <a:bodyPr/>
          <a:lstStyle>
            <a:lvl1pPr>
              <a:defRPr/>
            </a:lvl1pPr>
          </a:lstStyle>
          <a:p>
            <a:pPr>
              <a:defRPr/>
            </a:pPr>
            <a:r>
              <a:rPr lang="fr-FR"/>
              <a:t>Inspection pédagogique régionale</a:t>
            </a:r>
          </a:p>
        </p:txBody>
      </p:sp>
      <p:sp>
        <p:nvSpPr>
          <p:cNvPr id="11" name="Slide Number Placeholder 5"/>
          <p:cNvSpPr>
            <a:spLocks noGrp="1"/>
          </p:cNvSpPr>
          <p:nvPr>
            <p:ph type="sldNum" sz="quarter" idx="12"/>
          </p:nvPr>
        </p:nvSpPr>
        <p:spPr/>
        <p:txBody>
          <a:bodyPr/>
          <a:lstStyle>
            <a:lvl1pPr>
              <a:defRPr/>
            </a:lvl1pPr>
          </a:lstStyle>
          <a:p>
            <a:pPr>
              <a:defRPr/>
            </a:pPr>
            <a:fld id="{88732964-99B1-4F1D-A305-5145FCAB7F42}" type="slidenum">
              <a:rPr lang="fr-FR"/>
              <a:pPr>
                <a:defRPr/>
              </a:pPr>
              <a:t>‹N°›</a:t>
            </a:fld>
            <a:endParaRPr lang="fr-FR" dirty="0"/>
          </a:p>
        </p:txBody>
      </p:sp>
    </p:spTree>
    <p:extLst>
      <p:ext uri="{BB962C8B-B14F-4D97-AF65-F5344CB8AC3E}">
        <p14:creationId xmlns:p14="http://schemas.microsoft.com/office/powerpoint/2010/main" val="41175570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1149" y="1408898"/>
            <a:ext cx="10658476" cy="4678139"/>
          </a:xfrm>
        </p:spPr>
        <p:txBody>
          <a:bodyPr/>
          <a:lstStyle>
            <a:lvl1pPr>
              <a:spcBef>
                <a:spcPts val="450"/>
              </a:spcBef>
              <a:spcAft>
                <a:spcPts val="450"/>
              </a:spcAft>
              <a:defRPr/>
            </a:lvl1pPr>
            <a:lvl2pPr>
              <a:spcBef>
                <a:spcPts val="450"/>
              </a:spcBef>
              <a:spcAft>
                <a:spcPts val="450"/>
              </a:spcAft>
              <a:defRPr/>
            </a:lvl2pPr>
            <a:lvl3pPr>
              <a:spcBef>
                <a:spcPts val="450"/>
              </a:spcBef>
              <a:spcAft>
                <a:spcPts val="450"/>
              </a:spcAft>
              <a:defRPr/>
            </a:lvl3pPr>
            <a:lvl4pPr marL="1028700" indent="0">
              <a:buNone/>
              <a:defRPr/>
            </a:lvl4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4" name="Date Placeholder 3"/>
          <p:cNvSpPr>
            <a:spLocks noGrp="1"/>
          </p:cNvSpPr>
          <p:nvPr>
            <p:ph type="dt" sz="half" idx="10"/>
          </p:nvPr>
        </p:nvSpPr>
        <p:spPr/>
        <p:txBody>
          <a:bodyPr/>
          <a:lstStyle>
            <a:lvl1pPr>
              <a:defRPr/>
            </a:lvl1pPr>
          </a:lstStyle>
          <a:p>
            <a:pPr>
              <a:defRPr/>
            </a:pPr>
            <a:fld id="{3C5DC2C0-C66F-4AEE-8DFC-DDE538BF8359}" type="datetimeFigureOut">
              <a:rPr lang="fr-FR"/>
              <a:pPr>
                <a:defRPr/>
              </a:pPr>
              <a:t>09/02/2017</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AD179118-DDA8-4A82-96AA-64985948C02C}" type="slidenum">
              <a:rPr lang="fr-FR"/>
              <a:pPr>
                <a:defRPr/>
              </a:pPr>
              <a:t>‹N°›</a:t>
            </a:fld>
            <a:endParaRPr lang="fr-FR" dirty="0"/>
          </a:p>
        </p:txBody>
      </p:sp>
    </p:spTree>
    <p:extLst>
      <p:ext uri="{BB962C8B-B14F-4D97-AF65-F5344CB8AC3E}">
        <p14:creationId xmlns:p14="http://schemas.microsoft.com/office/powerpoint/2010/main" val="9263546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a:prstGeom prst="rect">
            <a:avLst/>
          </a:prstGeom>
        </p:spPr>
        <p:txBody>
          <a:bodyPr anchor="b">
            <a:normAutofit/>
          </a:bodyPr>
          <a:lstStyle>
            <a:lvl1pPr>
              <a:defRPr sz="4500" b="0"/>
            </a:lvl1pPr>
          </a:lstStyle>
          <a:p>
            <a:r>
              <a:rPr lang="fr-FR"/>
              <a:t>Modifiez le style du titre</a:t>
            </a:r>
            <a:endParaRPr lang="en-US" dirty="0"/>
          </a:p>
        </p:txBody>
      </p:sp>
      <p:sp>
        <p:nvSpPr>
          <p:cNvPr id="3" name="Text Placeholder 2"/>
          <p:cNvSpPr>
            <a:spLocks noGrp="1"/>
          </p:cNvSpPr>
          <p:nvPr>
            <p:ph type="body" idx="1"/>
          </p:nvPr>
        </p:nvSpPr>
        <p:spPr>
          <a:xfrm>
            <a:off x="831851" y="4552635"/>
            <a:ext cx="10515600" cy="1500187"/>
          </a:xfrm>
        </p:spPr>
        <p:txBody>
          <a:bodyPr>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lvl1pPr>
          </a:lstStyle>
          <a:p>
            <a:pPr>
              <a:defRPr/>
            </a:pPr>
            <a:fld id="{780D64AE-0CCF-4A41-93AC-571D4D89B9D9}" type="datetimeFigureOut">
              <a:rPr lang="fr-FR"/>
              <a:pPr>
                <a:defRPr/>
              </a:pPr>
              <a:t>09/02/2017</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80D761BE-B1DF-4852-BCC2-303BE9B397AC}" type="slidenum">
              <a:rPr lang="fr-FR"/>
              <a:pPr>
                <a:defRPr/>
              </a:pPr>
              <a:t>‹N°›</a:t>
            </a:fld>
            <a:endParaRPr lang="fr-FR" dirty="0"/>
          </a:p>
        </p:txBody>
      </p:sp>
    </p:spTree>
    <p:extLst>
      <p:ext uri="{BB962C8B-B14F-4D97-AF65-F5344CB8AC3E}">
        <p14:creationId xmlns:p14="http://schemas.microsoft.com/office/powerpoint/2010/main" val="26330008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84080" y="796066"/>
            <a:ext cx="10515600" cy="1325562"/>
          </a:xfrm>
          <a:prstGeom prst="rect">
            <a:avLst/>
          </a:prstGeom>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p:cNvSpPr>
            <a:spLocks noGrp="1"/>
          </p:cNvSpPr>
          <p:nvPr>
            <p:ph type="dt" sz="half" idx="10"/>
          </p:nvPr>
        </p:nvSpPr>
        <p:spPr/>
        <p:txBody>
          <a:bodyPr/>
          <a:lstStyle>
            <a:lvl1pPr>
              <a:defRPr/>
            </a:lvl1pPr>
          </a:lstStyle>
          <a:p>
            <a:pPr>
              <a:defRPr/>
            </a:pPr>
            <a:fld id="{85CF3E77-2E9F-4867-9255-9181C87CA6A7}" type="datetimeFigureOut">
              <a:rPr lang="fr-FR"/>
              <a:pPr>
                <a:defRPr/>
              </a:pPr>
              <a:t>09/02/2017</a:t>
            </a:fld>
            <a:endParaRPr lang="fr-FR" dirty="0"/>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232AED64-B0BC-409C-9857-F8E1B7636983}" type="slidenum">
              <a:rPr lang="fr-FR"/>
              <a:pPr>
                <a:defRPr/>
              </a:pPr>
              <a:t>‹N°›</a:t>
            </a:fld>
            <a:endParaRPr lang="fr-FR" dirty="0"/>
          </a:p>
        </p:txBody>
      </p:sp>
    </p:spTree>
    <p:extLst>
      <p:ext uri="{BB962C8B-B14F-4D97-AF65-F5344CB8AC3E}">
        <p14:creationId xmlns:p14="http://schemas.microsoft.com/office/powerpoint/2010/main" val="14502113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30564" y="139498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845127" y="2507552"/>
            <a:ext cx="515620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9128" y="1394980"/>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6172201" y="2507552"/>
            <a:ext cx="51816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3"/>
          <p:cNvSpPr>
            <a:spLocks noGrp="1"/>
          </p:cNvSpPr>
          <p:nvPr>
            <p:ph type="dt" sz="half" idx="10"/>
          </p:nvPr>
        </p:nvSpPr>
        <p:spPr/>
        <p:txBody>
          <a:bodyPr/>
          <a:lstStyle>
            <a:lvl1pPr>
              <a:defRPr/>
            </a:lvl1pPr>
          </a:lstStyle>
          <a:p>
            <a:pPr>
              <a:defRPr/>
            </a:pPr>
            <a:fld id="{5C7F7E0F-B075-4840-9518-185011C656A5}" type="datetimeFigureOut">
              <a:rPr lang="fr-FR"/>
              <a:pPr>
                <a:defRPr/>
              </a:pPr>
              <a:t>09/02/2017</a:t>
            </a:fld>
            <a:endParaRPr lang="fr-FR" dirty="0"/>
          </a:p>
        </p:txBody>
      </p:sp>
      <p:sp>
        <p:nvSpPr>
          <p:cNvPr id="8" name="Footer Placeholder 4"/>
          <p:cNvSpPr>
            <a:spLocks noGrp="1"/>
          </p:cNvSpPr>
          <p:nvPr>
            <p:ph type="ftr" sz="quarter" idx="11"/>
          </p:nvPr>
        </p:nvSpPr>
        <p:spPr/>
        <p:txBody>
          <a:bodyPr/>
          <a:lstStyle>
            <a:lvl1pPr>
              <a:defRPr/>
            </a:lvl1pPr>
          </a:lstStyle>
          <a:p>
            <a:pPr>
              <a:defRPr/>
            </a:pPr>
            <a:endParaRPr lang="fr-FR"/>
          </a:p>
        </p:txBody>
      </p:sp>
      <p:sp>
        <p:nvSpPr>
          <p:cNvPr id="9" name="Slide Number Placeholder 5"/>
          <p:cNvSpPr>
            <a:spLocks noGrp="1"/>
          </p:cNvSpPr>
          <p:nvPr>
            <p:ph type="sldNum" sz="quarter" idx="12"/>
          </p:nvPr>
        </p:nvSpPr>
        <p:spPr/>
        <p:txBody>
          <a:bodyPr/>
          <a:lstStyle>
            <a:lvl1pPr>
              <a:defRPr/>
            </a:lvl1pPr>
          </a:lstStyle>
          <a:p>
            <a:pPr>
              <a:defRPr/>
            </a:pPr>
            <a:fld id="{1138C98B-3AC0-4EBB-842B-EC55957570D2}" type="slidenum">
              <a:rPr lang="fr-FR"/>
              <a:pPr>
                <a:defRPr/>
              </a:pPr>
              <a:t>‹N°›</a:t>
            </a:fld>
            <a:endParaRPr lang="fr-FR" dirty="0"/>
          </a:p>
        </p:txBody>
      </p:sp>
    </p:spTree>
    <p:extLst>
      <p:ext uri="{BB962C8B-B14F-4D97-AF65-F5344CB8AC3E}">
        <p14:creationId xmlns:p14="http://schemas.microsoft.com/office/powerpoint/2010/main" val="9824042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a:xfrm>
            <a:off x="1042351" y="1199478"/>
            <a:ext cx="10515600" cy="1325562"/>
          </a:xfrm>
          <a:prstGeom prst="rect">
            <a:avLst/>
          </a:prstGeom>
        </p:spPr>
        <p:txBody>
          <a:bodyPr/>
          <a:lstStyle/>
          <a:p>
            <a:r>
              <a:rPr lang="fr-FR"/>
              <a:t>Modifiez le style du titre</a:t>
            </a:r>
            <a:endParaRPr lang="en-US"/>
          </a:p>
        </p:txBody>
      </p:sp>
      <p:sp>
        <p:nvSpPr>
          <p:cNvPr id="3" name="Date Placeholder 3"/>
          <p:cNvSpPr>
            <a:spLocks noGrp="1"/>
          </p:cNvSpPr>
          <p:nvPr>
            <p:ph type="dt" sz="half" idx="10"/>
          </p:nvPr>
        </p:nvSpPr>
        <p:spPr/>
        <p:txBody>
          <a:bodyPr/>
          <a:lstStyle>
            <a:lvl1pPr>
              <a:defRPr/>
            </a:lvl1pPr>
          </a:lstStyle>
          <a:p>
            <a:pPr>
              <a:defRPr/>
            </a:pPr>
            <a:fld id="{EE3353EE-F6DD-4FCC-A2B8-381E4BB62910}" type="datetimeFigureOut">
              <a:rPr lang="fr-FR"/>
              <a:pPr>
                <a:defRPr/>
              </a:pPr>
              <a:t>09/02/2017</a:t>
            </a:fld>
            <a:endParaRPr lang="fr-FR" dirty="0"/>
          </a:p>
        </p:txBody>
      </p:sp>
      <p:sp>
        <p:nvSpPr>
          <p:cNvPr id="4" name="Footer Placeholder 4"/>
          <p:cNvSpPr>
            <a:spLocks noGrp="1"/>
          </p:cNvSpPr>
          <p:nvPr>
            <p:ph type="ftr" sz="quarter" idx="11"/>
          </p:nvPr>
        </p:nvSpPr>
        <p:spPr/>
        <p:txBody>
          <a:bodyPr/>
          <a:lstStyle>
            <a:lvl1pPr>
              <a:defRPr/>
            </a:lvl1pPr>
          </a:lstStyle>
          <a:p>
            <a:pPr>
              <a:defRPr/>
            </a:pPr>
            <a:endParaRPr lang="fr-FR"/>
          </a:p>
        </p:txBody>
      </p:sp>
      <p:sp>
        <p:nvSpPr>
          <p:cNvPr id="5" name="Slide Number Placeholder 5"/>
          <p:cNvSpPr>
            <a:spLocks noGrp="1"/>
          </p:cNvSpPr>
          <p:nvPr>
            <p:ph type="sldNum" sz="quarter" idx="12"/>
          </p:nvPr>
        </p:nvSpPr>
        <p:spPr/>
        <p:txBody>
          <a:bodyPr/>
          <a:lstStyle>
            <a:lvl1pPr>
              <a:defRPr/>
            </a:lvl1pPr>
          </a:lstStyle>
          <a:p>
            <a:pPr>
              <a:defRPr/>
            </a:pPr>
            <a:fld id="{9B22F342-4220-4C98-AE08-F4B28AD304D6}" type="slidenum">
              <a:rPr lang="fr-FR"/>
              <a:pPr>
                <a:defRPr/>
              </a:pPr>
              <a:t>‹N°›</a:t>
            </a:fld>
            <a:endParaRPr lang="fr-FR" dirty="0"/>
          </a:p>
        </p:txBody>
      </p:sp>
    </p:spTree>
    <p:extLst>
      <p:ext uri="{BB962C8B-B14F-4D97-AF65-F5344CB8AC3E}">
        <p14:creationId xmlns:p14="http://schemas.microsoft.com/office/powerpoint/2010/main" val="1342204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a:prstGeom prst="rect">
            <a:avLst/>
          </a:prstGeom>
        </p:spPr>
        <p:txBody>
          <a:bodyPr anchor="b">
            <a:normAutofit/>
          </a:bodyPr>
          <a:lstStyle>
            <a:lvl1pPr>
              <a:defRPr sz="4500" b="0"/>
            </a:lvl1pPr>
          </a:lstStyle>
          <a:p>
            <a:r>
              <a:rPr lang="fr-FR"/>
              <a:t>Modifiez le style du titre</a:t>
            </a:r>
            <a:endParaRPr lang="en-US" dirty="0"/>
          </a:p>
        </p:txBody>
      </p:sp>
      <p:sp>
        <p:nvSpPr>
          <p:cNvPr id="3" name="Text Placeholder 2"/>
          <p:cNvSpPr>
            <a:spLocks noGrp="1"/>
          </p:cNvSpPr>
          <p:nvPr>
            <p:ph type="body" idx="1"/>
          </p:nvPr>
        </p:nvSpPr>
        <p:spPr>
          <a:xfrm>
            <a:off x="831851" y="4552635"/>
            <a:ext cx="10515600" cy="1500187"/>
          </a:xfrm>
        </p:spPr>
        <p:txBody>
          <a:bodyPr>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lvl1pPr>
          </a:lstStyle>
          <a:p>
            <a:pPr>
              <a:defRPr/>
            </a:pPr>
            <a:fld id="{780D64AE-0CCF-4A41-93AC-571D4D89B9D9}" type="datetimeFigureOut">
              <a:rPr lang="fr-FR"/>
              <a:pPr>
                <a:defRPr/>
              </a:pPr>
              <a:t>09/02/2017</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80D761BE-B1DF-4852-BCC2-303BE9B397AC}" type="slidenum">
              <a:rPr lang="fr-FR"/>
              <a:pPr>
                <a:defRPr/>
              </a:pPr>
              <a:t>‹N°›</a:t>
            </a:fld>
            <a:endParaRPr lang="fr-FR" dirty="0"/>
          </a:p>
        </p:txBody>
      </p:sp>
    </p:spTree>
    <p:extLst>
      <p:ext uri="{BB962C8B-B14F-4D97-AF65-F5344CB8AC3E}">
        <p14:creationId xmlns:p14="http://schemas.microsoft.com/office/powerpoint/2010/main" val="24538911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0A7DB1-DB0E-46C2-A003-1069DF846AE8}" type="datetimeFigureOut">
              <a:rPr lang="fr-FR"/>
              <a:pPr>
                <a:defRPr/>
              </a:pPr>
              <a:t>09/02/2017</a:t>
            </a:fld>
            <a:endParaRPr lang="fr-FR" dirty="0"/>
          </a:p>
        </p:txBody>
      </p:sp>
      <p:sp>
        <p:nvSpPr>
          <p:cNvPr id="3" name="Footer Placeholder 4"/>
          <p:cNvSpPr>
            <a:spLocks noGrp="1"/>
          </p:cNvSpPr>
          <p:nvPr>
            <p:ph type="ftr" sz="quarter" idx="11"/>
          </p:nvPr>
        </p:nvSpPr>
        <p:spPr/>
        <p:txBody>
          <a:bodyPr/>
          <a:lstStyle>
            <a:lvl1pPr>
              <a:defRPr/>
            </a:lvl1pPr>
          </a:lstStyle>
          <a:p>
            <a:pPr>
              <a:defRPr/>
            </a:pPr>
            <a:endParaRPr lang="fr-FR"/>
          </a:p>
        </p:txBody>
      </p:sp>
      <p:sp>
        <p:nvSpPr>
          <p:cNvPr id="4" name="Slide Number Placeholder 5"/>
          <p:cNvSpPr>
            <a:spLocks noGrp="1"/>
          </p:cNvSpPr>
          <p:nvPr>
            <p:ph type="sldNum" sz="quarter" idx="12"/>
          </p:nvPr>
        </p:nvSpPr>
        <p:spPr/>
        <p:txBody>
          <a:bodyPr/>
          <a:lstStyle>
            <a:lvl1pPr>
              <a:defRPr/>
            </a:lvl1pPr>
          </a:lstStyle>
          <a:p>
            <a:pPr>
              <a:defRPr/>
            </a:pPr>
            <a:fld id="{DF2F733E-C4A2-4CD3-B314-FE0C9F9E6556}" type="slidenum">
              <a:rPr lang="fr-FR"/>
              <a:pPr>
                <a:defRPr/>
              </a:pPr>
              <a:t>‹N°›</a:t>
            </a:fld>
            <a:endParaRPr lang="fr-FR" dirty="0"/>
          </a:p>
        </p:txBody>
      </p:sp>
    </p:spTree>
    <p:extLst>
      <p:ext uri="{BB962C8B-B14F-4D97-AF65-F5344CB8AC3E}">
        <p14:creationId xmlns:p14="http://schemas.microsoft.com/office/powerpoint/2010/main" val="29110947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5432612" y="116093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47725" y="1328481"/>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3"/>
          <p:cNvSpPr>
            <a:spLocks noGrp="1"/>
          </p:cNvSpPr>
          <p:nvPr>
            <p:ph type="dt" sz="half" idx="10"/>
          </p:nvPr>
        </p:nvSpPr>
        <p:spPr/>
        <p:txBody>
          <a:bodyPr/>
          <a:lstStyle>
            <a:lvl1pPr>
              <a:defRPr/>
            </a:lvl1pPr>
          </a:lstStyle>
          <a:p>
            <a:pPr>
              <a:defRPr/>
            </a:pPr>
            <a:fld id="{35625BC1-072B-4B3E-83D6-1329163BE991}" type="datetimeFigureOut">
              <a:rPr lang="fr-FR"/>
              <a:pPr>
                <a:defRPr/>
              </a:pPr>
              <a:t>09/02/2017</a:t>
            </a:fld>
            <a:endParaRPr lang="fr-FR" dirty="0"/>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7237B9BA-0D84-44F0-871B-3828925E68E2}" type="slidenum">
              <a:rPr lang="fr-FR"/>
              <a:pPr>
                <a:defRPr/>
              </a:pPr>
              <a:t>‹N°›</a:t>
            </a:fld>
            <a:endParaRPr lang="fr-FR" dirty="0"/>
          </a:p>
        </p:txBody>
      </p:sp>
    </p:spTree>
    <p:extLst>
      <p:ext uri="{BB962C8B-B14F-4D97-AF65-F5344CB8AC3E}">
        <p14:creationId xmlns:p14="http://schemas.microsoft.com/office/powerpoint/2010/main" val="3539380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045464" y="990600"/>
            <a:ext cx="3931920" cy="918882"/>
          </a:xfrm>
          <a:prstGeom prst="rect">
            <a:avLst/>
          </a:prstGeom>
        </p:spPr>
        <p:txBody>
          <a:bodyPr anchor="b">
            <a:normAutofit/>
          </a:bodyPr>
          <a:lstStyle>
            <a:lvl1pPr>
              <a:defRPr sz="2400" b="0"/>
            </a:lvl1pPr>
          </a:lstStyle>
          <a:p>
            <a:r>
              <a:rPr lang="fr-FR"/>
              <a:t>Modifiez le style du titre</a:t>
            </a:r>
            <a:endParaRPr lang="en-US" dirty="0"/>
          </a:p>
        </p:txBody>
      </p:sp>
      <p:sp>
        <p:nvSpPr>
          <p:cNvPr id="3" name="Picture Placeholder 2"/>
          <p:cNvSpPr>
            <a:spLocks noGrp="1"/>
          </p:cNvSpPr>
          <p:nvPr>
            <p:ph type="pic" idx="1"/>
          </p:nvPr>
        </p:nvSpPr>
        <p:spPr>
          <a:xfrm>
            <a:off x="5188527" y="990602"/>
            <a:ext cx="6172200" cy="5036297"/>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1045464" y="2216897"/>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4"/>
          <p:cNvSpPr>
            <a:spLocks noGrp="1"/>
          </p:cNvSpPr>
          <p:nvPr>
            <p:ph type="dt" sz="half" idx="10"/>
          </p:nvPr>
        </p:nvSpPr>
        <p:spPr/>
        <p:txBody>
          <a:bodyPr/>
          <a:lstStyle>
            <a:lvl1pPr>
              <a:defRPr/>
            </a:lvl1pPr>
          </a:lstStyle>
          <a:p>
            <a:pPr>
              <a:defRPr/>
            </a:pPr>
            <a:fld id="{CBFB2E72-14C6-40CF-A056-C8EE1C9EDE2B}" type="datetimeFigureOut">
              <a:rPr lang="fr-FR"/>
              <a:pPr>
                <a:defRPr/>
              </a:pPr>
              <a:t>09/02/2017</a:t>
            </a:fld>
            <a:endParaRPr lang="fr-FR"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9A71FDB-2E84-4790-B28A-29A74FFA9845}" type="slidenum">
              <a:rPr lang="fr-FR"/>
              <a:pPr>
                <a:defRPr/>
              </a:pPr>
              <a:t>‹N°›</a:t>
            </a:fld>
            <a:endParaRPr lang="fr-FR" dirty="0"/>
          </a:p>
        </p:txBody>
      </p:sp>
    </p:spTree>
    <p:extLst>
      <p:ext uri="{BB962C8B-B14F-4D97-AF65-F5344CB8AC3E}">
        <p14:creationId xmlns:p14="http://schemas.microsoft.com/office/powerpoint/2010/main" val="7584076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1325562"/>
          </a:xfrm>
          <a:prstGeom prst="rect">
            <a:avLst/>
          </a:prstGeom>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A3F8A6D0-7F44-4F74-BFC3-A94F91919DC4}" type="datetimeFigureOut">
              <a:rPr lang="fr-FR"/>
              <a:pPr>
                <a:defRPr/>
              </a:pPr>
              <a:t>09/02/2017</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C0BD405B-E892-4E00-93B4-6DA3A47D2C3C}" type="slidenum">
              <a:rPr lang="fr-FR"/>
              <a:pPr>
                <a:defRPr/>
              </a:pPr>
              <a:t>‹N°›</a:t>
            </a:fld>
            <a:endParaRPr lang="fr-FR" dirty="0"/>
          </a:p>
        </p:txBody>
      </p:sp>
    </p:spTree>
    <p:extLst>
      <p:ext uri="{BB962C8B-B14F-4D97-AF65-F5344CB8AC3E}">
        <p14:creationId xmlns:p14="http://schemas.microsoft.com/office/powerpoint/2010/main" val="41653229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628900" cy="5811838"/>
          </a:xfrm>
          <a:prstGeom prst="rect">
            <a:avLst/>
          </a:prstGeo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1" y="360364"/>
            <a:ext cx="7734300"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lvl1pPr>
              <a:defRPr/>
            </a:lvl1pPr>
          </a:lstStyle>
          <a:p>
            <a:pPr>
              <a:defRPr/>
            </a:pPr>
            <a:fld id="{48701FAC-4E7E-4661-9552-177C26DCECAA}" type="datetimeFigureOut">
              <a:rPr lang="fr-FR"/>
              <a:pPr>
                <a:defRPr/>
              </a:pPr>
              <a:t>09/02/2017</a:t>
            </a:fld>
            <a:endParaRPr lang="fr-FR" dirty="0"/>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897AF1E9-569E-4E67-8A26-BB9EAE5DAB0C}" type="slidenum">
              <a:rPr lang="fr-FR"/>
              <a:pPr>
                <a:defRPr/>
              </a:pPr>
              <a:t>‹N°›</a:t>
            </a:fld>
            <a:endParaRPr lang="fr-FR" dirty="0"/>
          </a:p>
        </p:txBody>
      </p:sp>
    </p:spTree>
    <p:extLst>
      <p:ext uri="{BB962C8B-B14F-4D97-AF65-F5344CB8AC3E}">
        <p14:creationId xmlns:p14="http://schemas.microsoft.com/office/powerpoint/2010/main" val="92120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84080" y="796066"/>
            <a:ext cx="10515600" cy="1325562"/>
          </a:xfrm>
          <a:prstGeom prst="rect">
            <a:avLst/>
          </a:prstGeom>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p:cNvSpPr>
            <a:spLocks noGrp="1"/>
          </p:cNvSpPr>
          <p:nvPr>
            <p:ph type="dt" sz="half" idx="10"/>
          </p:nvPr>
        </p:nvSpPr>
        <p:spPr/>
        <p:txBody>
          <a:bodyPr/>
          <a:lstStyle>
            <a:lvl1pPr>
              <a:defRPr/>
            </a:lvl1pPr>
          </a:lstStyle>
          <a:p>
            <a:pPr>
              <a:defRPr/>
            </a:pPr>
            <a:fld id="{85CF3E77-2E9F-4867-9255-9181C87CA6A7}" type="datetimeFigureOut">
              <a:rPr lang="fr-FR"/>
              <a:pPr>
                <a:defRPr/>
              </a:pPr>
              <a:t>09/02/2017</a:t>
            </a:fld>
            <a:endParaRPr lang="fr-FR" dirty="0"/>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232AED64-B0BC-409C-9857-F8E1B7636983}" type="slidenum">
              <a:rPr lang="fr-FR"/>
              <a:pPr>
                <a:defRPr/>
              </a:pPr>
              <a:t>‹N°›</a:t>
            </a:fld>
            <a:endParaRPr lang="fr-FR" dirty="0"/>
          </a:p>
        </p:txBody>
      </p:sp>
    </p:spTree>
    <p:extLst>
      <p:ext uri="{BB962C8B-B14F-4D97-AF65-F5344CB8AC3E}">
        <p14:creationId xmlns:p14="http://schemas.microsoft.com/office/powerpoint/2010/main" val="3284165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30564" y="139498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845127" y="2507552"/>
            <a:ext cx="515620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9128" y="1394980"/>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6172201" y="2507552"/>
            <a:ext cx="51816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3"/>
          <p:cNvSpPr>
            <a:spLocks noGrp="1"/>
          </p:cNvSpPr>
          <p:nvPr>
            <p:ph type="dt" sz="half" idx="10"/>
          </p:nvPr>
        </p:nvSpPr>
        <p:spPr/>
        <p:txBody>
          <a:bodyPr/>
          <a:lstStyle>
            <a:lvl1pPr>
              <a:defRPr/>
            </a:lvl1pPr>
          </a:lstStyle>
          <a:p>
            <a:pPr>
              <a:defRPr/>
            </a:pPr>
            <a:fld id="{5C7F7E0F-B075-4840-9518-185011C656A5}" type="datetimeFigureOut">
              <a:rPr lang="fr-FR"/>
              <a:pPr>
                <a:defRPr/>
              </a:pPr>
              <a:t>09/02/2017</a:t>
            </a:fld>
            <a:endParaRPr lang="fr-FR" dirty="0"/>
          </a:p>
        </p:txBody>
      </p:sp>
      <p:sp>
        <p:nvSpPr>
          <p:cNvPr id="8" name="Footer Placeholder 4"/>
          <p:cNvSpPr>
            <a:spLocks noGrp="1"/>
          </p:cNvSpPr>
          <p:nvPr>
            <p:ph type="ftr" sz="quarter" idx="11"/>
          </p:nvPr>
        </p:nvSpPr>
        <p:spPr/>
        <p:txBody>
          <a:bodyPr/>
          <a:lstStyle>
            <a:lvl1pPr>
              <a:defRPr/>
            </a:lvl1pPr>
          </a:lstStyle>
          <a:p>
            <a:pPr>
              <a:defRPr/>
            </a:pPr>
            <a:endParaRPr lang="fr-FR"/>
          </a:p>
        </p:txBody>
      </p:sp>
      <p:sp>
        <p:nvSpPr>
          <p:cNvPr id="9" name="Slide Number Placeholder 5"/>
          <p:cNvSpPr>
            <a:spLocks noGrp="1"/>
          </p:cNvSpPr>
          <p:nvPr>
            <p:ph type="sldNum" sz="quarter" idx="12"/>
          </p:nvPr>
        </p:nvSpPr>
        <p:spPr/>
        <p:txBody>
          <a:bodyPr/>
          <a:lstStyle>
            <a:lvl1pPr>
              <a:defRPr/>
            </a:lvl1pPr>
          </a:lstStyle>
          <a:p>
            <a:pPr>
              <a:defRPr/>
            </a:pPr>
            <a:fld id="{1138C98B-3AC0-4EBB-842B-EC55957570D2}" type="slidenum">
              <a:rPr lang="fr-FR"/>
              <a:pPr>
                <a:defRPr/>
              </a:pPr>
              <a:t>‹N°›</a:t>
            </a:fld>
            <a:endParaRPr lang="fr-FR" dirty="0"/>
          </a:p>
        </p:txBody>
      </p:sp>
    </p:spTree>
    <p:extLst>
      <p:ext uri="{BB962C8B-B14F-4D97-AF65-F5344CB8AC3E}">
        <p14:creationId xmlns:p14="http://schemas.microsoft.com/office/powerpoint/2010/main" val="4133212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a:xfrm>
            <a:off x="1042351" y="1199478"/>
            <a:ext cx="10515600" cy="1325562"/>
          </a:xfrm>
          <a:prstGeom prst="rect">
            <a:avLst/>
          </a:prstGeom>
        </p:spPr>
        <p:txBody>
          <a:bodyPr/>
          <a:lstStyle/>
          <a:p>
            <a:r>
              <a:rPr lang="fr-FR"/>
              <a:t>Modifiez le style du titre</a:t>
            </a:r>
            <a:endParaRPr lang="en-US"/>
          </a:p>
        </p:txBody>
      </p:sp>
      <p:sp>
        <p:nvSpPr>
          <p:cNvPr id="3" name="Date Placeholder 3"/>
          <p:cNvSpPr>
            <a:spLocks noGrp="1"/>
          </p:cNvSpPr>
          <p:nvPr>
            <p:ph type="dt" sz="half" idx="10"/>
          </p:nvPr>
        </p:nvSpPr>
        <p:spPr/>
        <p:txBody>
          <a:bodyPr/>
          <a:lstStyle>
            <a:lvl1pPr>
              <a:defRPr/>
            </a:lvl1pPr>
          </a:lstStyle>
          <a:p>
            <a:pPr>
              <a:defRPr/>
            </a:pPr>
            <a:fld id="{EE3353EE-F6DD-4FCC-A2B8-381E4BB62910}" type="datetimeFigureOut">
              <a:rPr lang="fr-FR"/>
              <a:pPr>
                <a:defRPr/>
              </a:pPr>
              <a:t>09/02/2017</a:t>
            </a:fld>
            <a:endParaRPr lang="fr-FR" dirty="0"/>
          </a:p>
        </p:txBody>
      </p:sp>
      <p:sp>
        <p:nvSpPr>
          <p:cNvPr id="4" name="Footer Placeholder 4"/>
          <p:cNvSpPr>
            <a:spLocks noGrp="1"/>
          </p:cNvSpPr>
          <p:nvPr>
            <p:ph type="ftr" sz="quarter" idx="11"/>
          </p:nvPr>
        </p:nvSpPr>
        <p:spPr/>
        <p:txBody>
          <a:bodyPr/>
          <a:lstStyle>
            <a:lvl1pPr>
              <a:defRPr/>
            </a:lvl1pPr>
          </a:lstStyle>
          <a:p>
            <a:pPr>
              <a:defRPr/>
            </a:pPr>
            <a:endParaRPr lang="fr-FR"/>
          </a:p>
        </p:txBody>
      </p:sp>
      <p:sp>
        <p:nvSpPr>
          <p:cNvPr id="5" name="Slide Number Placeholder 5"/>
          <p:cNvSpPr>
            <a:spLocks noGrp="1"/>
          </p:cNvSpPr>
          <p:nvPr>
            <p:ph type="sldNum" sz="quarter" idx="12"/>
          </p:nvPr>
        </p:nvSpPr>
        <p:spPr/>
        <p:txBody>
          <a:bodyPr/>
          <a:lstStyle>
            <a:lvl1pPr>
              <a:defRPr/>
            </a:lvl1pPr>
          </a:lstStyle>
          <a:p>
            <a:pPr>
              <a:defRPr/>
            </a:pPr>
            <a:fld id="{9B22F342-4220-4C98-AE08-F4B28AD304D6}" type="slidenum">
              <a:rPr lang="fr-FR"/>
              <a:pPr>
                <a:defRPr/>
              </a:pPr>
              <a:t>‹N°›</a:t>
            </a:fld>
            <a:endParaRPr lang="fr-FR" dirty="0"/>
          </a:p>
        </p:txBody>
      </p:sp>
    </p:spTree>
    <p:extLst>
      <p:ext uri="{BB962C8B-B14F-4D97-AF65-F5344CB8AC3E}">
        <p14:creationId xmlns:p14="http://schemas.microsoft.com/office/powerpoint/2010/main" val="3236126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0A7DB1-DB0E-46C2-A003-1069DF846AE8}" type="datetimeFigureOut">
              <a:rPr lang="fr-FR"/>
              <a:pPr>
                <a:defRPr/>
              </a:pPr>
              <a:t>09/02/2017</a:t>
            </a:fld>
            <a:endParaRPr lang="fr-FR" dirty="0"/>
          </a:p>
        </p:txBody>
      </p:sp>
      <p:sp>
        <p:nvSpPr>
          <p:cNvPr id="3" name="Footer Placeholder 4"/>
          <p:cNvSpPr>
            <a:spLocks noGrp="1"/>
          </p:cNvSpPr>
          <p:nvPr>
            <p:ph type="ftr" sz="quarter" idx="11"/>
          </p:nvPr>
        </p:nvSpPr>
        <p:spPr/>
        <p:txBody>
          <a:bodyPr/>
          <a:lstStyle>
            <a:lvl1pPr>
              <a:defRPr/>
            </a:lvl1pPr>
          </a:lstStyle>
          <a:p>
            <a:pPr>
              <a:defRPr/>
            </a:pPr>
            <a:endParaRPr lang="fr-FR"/>
          </a:p>
        </p:txBody>
      </p:sp>
      <p:sp>
        <p:nvSpPr>
          <p:cNvPr id="4" name="Slide Number Placeholder 5"/>
          <p:cNvSpPr>
            <a:spLocks noGrp="1"/>
          </p:cNvSpPr>
          <p:nvPr>
            <p:ph type="sldNum" sz="quarter" idx="12"/>
          </p:nvPr>
        </p:nvSpPr>
        <p:spPr/>
        <p:txBody>
          <a:bodyPr/>
          <a:lstStyle>
            <a:lvl1pPr>
              <a:defRPr/>
            </a:lvl1pPr>
          </a:lstStyle>
          <a:p>
            <a:pPr>
              <a:defRPr/>
            </a:pPr>
            <a:fld id="{DF2F733E-C4A2-4CD3-B314-FE0C9F9E6556}" type="slidenum">
              <a:rPr lang="fr-FR"/>
              <a:pPr>
                <a:defRPr/>
              </a:pPr>
              <a:t>‹N°›</a:t>
            </a:fld>
            <a:endParaRPr lang="fr-FR" dirty="0"/>
          </a:p>
        </p:txBody>
      </p:sp>
    </p:spTree>
    <p:extLst>
      <p:ext uri="{BB962C8B-B14F-4D97-AF65-F5344CB8AC3E}">
        <p14:creationId xmlns:p14="http://schemas.microsoft.com/office/powerpoint/2010/main" val="210899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5432612" y="116093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47725" y="1328481"/>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3"/>
          <p:cNvSpPr>
            <a:spLocks noGrp="1"/>
          </p:cNvSpPr>
          <p:nvPr>
            <p:ph type="dt" sz="half" idx="10"/>
          </p:nvPr>
        </p:nvSpPr>
        <p:spPr/>
        <p:txBody>
          <a:bodyPr/>
          <a:lstStyle>
            <a:lvl1pPr>
              <a:defRPr/>
            </a:lvl1pPr>
          </a:lstStyle>
          <a:p>
            <a:pPr>
              <a:defRPr/>
            </a:pPr>
            <a:fld id="{35625BC1-072B-4B3E-83D6-1329163BE991}" type="datetimeFigureOut">
              <a:rPr lang="fr-FR"/>
              <a:pPr>
                <a:defRPr/>
              </a:pPr>
              <a:t>09/02/2017</a:t>
            </a:fld>
            <a:endParaRPr lang="fr-FR" dirty="0"/>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7237B9BA-0D84-44F0-871B-3828925E68E2}" type="slidenum">
              <a:rPr lang="fr-FR"/>
              <a:pPr>
                <a:defRPr/>
              </a:pPr>
              <a:t>‹N°›</a:t>
            </a:fld>
            <a:endParaRPr lang="fr-FR" dirty="0"/>
          </a:p>
        </p:txBody>
      </p:sp>
    </p:spTree>
    <p:extLst>
      <p:ext uri="{BB962C8B-B14F-4D97-AF65-F5344CB8AC3E}">
        <p14:creationId xmlns:p14="http://schemas.microsoft.com/office/powerpoint/2010/main" val="305578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045464" y="990600"/>
            <a:ext cx="3931920" cy="918882"/>
          </a:xfrm>
          <a:prstGeom prst="rect">
            <a:avLst/>
          </a:prstGeom>
        </p:spPr>
        <p:txBody>
          <a:bodyPr anchor="b">
            <a:normAutofit/>
          </a:bodyPr>
          <a:lstStyle>
            <a:lvl1pPr>
              <a:defRPr sz="2400" b="0"/>
            </a:lvl1pPr>
          </a:lstStyle>
          <a:p>
            <a:r>
              <a:rPr lang="fr-FR"/>
              <a:t>Modifiez le style du titre</a:t>
            </a:r>
            <a:endParaRPr lang="en-US" dirty="0"/>
          </a:p>
        </p:txBody>
      </p:sp>
      <p:sp>
        <p:nvSpPr>
          <p:cNvPr id="3" name="Picture Placeholder 2"/>
          <p:cNvSpPr>
            <a:spLocks noGrp="1"/>
          </p:cNvSpPr>
          <p:nvPr>
            <p:ph type="pic" idx="1"/>
          </p:nvPr>
        </p:nvSpPr>
        <p:spPr>
          <a:xfrm>
            <a:off x="5188527" y="990602"/>
            <a:ext cx="6172200" cy="5036297"/>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1045464" y="2216897"/>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4"/>
          <p:cNvSpPr>
            <a:spLocks noGrp="1"/>
          </p:cNvSpPr>
          <p:nvPr>
            <p:ph type="dt" sz="half" idx="10"/>
          </p:nvPr>
        </p:nvSpPr>
        <p:spPr/>
        <p:txBody>
          <a:bodyPr/>
          <a:lstStyle>
            <a:lvl1pPr>
              <a:defRPr/>
            </a:lvl1pPr>
          </a:lstStyle>
          <a:p>
            <a:pPr>
              <a:defRPr/>
            </a:pPr>
            <a:fld id="{CBFB2E72-14C6-40CF-A056-C8EE1C9EDE2B}" type="datetimeFigureOut">
              <a:rPr lang="fr-FR"/>
              <a:pPr>
                <a:defRPr/>
              </a:pPr>
              <a:t>09/02/2017</a:t>
            </a:fld>
            <a:endParaRPr lang="fr-FR"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9A71FDB-2E84-4790-B28A-29A74FFA9845}" type="slidenum">
              <a:rPr lang="fr-FR"/>
              <a:pPr>
                <a:defRPr/>
              </a:pPr>
              <a:t>‹N°›</a:t>
            </a:fld>
            <a:endParaRPr lang="fr-FR" dirty="0"/>
          </a:p>
        </p:txBody>
      </p:sp>
    </p:spTree>
    <p:extLst>
      <p:ext uri="{BB962C8B-B14F-4D97-AF65-F5344CB8AC3E}">
        <p14:creationId xmlns:p14="http://schemas.microsoft.com/office/powerpoint/2010/main" val="234936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1460500" y="2286000"/>
            <a:ext cx="10515600" cy="327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dirty="0"/>
              <a:t>Modifiez les styles du texte du masque</a:t>
            </a:r>
          </a:p>
          <a:p>
            <a:pPr lvl="1"/>
            <a:r>
              <a:rPr lang="fr-FR" altLang="fr-FR" dirty="0"/>
              <a:t>Deuxième niveau</a:t>
            </a:r>
          </a:p>
          <a:p>
            <a:pPr lvl="2"/>
            <a:r>
              <a:rPr lang="fr-FR" altLang="fr-FR" dirty="0"/>
              <a:t>Troisième niveau</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825" smtClean="0">
                <a:solidFill>
                  <a:schemeClr val="tx1">
                    <a:lumMod val="65000"/>
                    <a:lumOff val="35000"/>
                  </a:schemeClr>
                </a:solidFill>
                <a:latin typeface="+mn-lt"/>
              </a:defRPr>
            </a:lvl1pPr>
          </a:lstStyle>
          <a:p>
            <a:pPr>
              <a:defRPr/>
            </a:pPr>
            <a:fld id="{74DBE112-57B5-475A-BE95-8266C3612124}" type="datetimeFigureOut">
              <a:rPr lang="fr-FR"/>
              <a:pPr>
                <a:defRPr/>
              </a:pPr>
              <a:t>09/02/2017</a:t>
            </a:fld>
            <a:endParaRPr lang="fr-FR"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825" dirty="0">
                <a:solidFill>
                  <a:schemeClr val="tx1">
                    <a:lumMod val="65000"/>
                    <a:lumOff val="35000"/>
                  </a:schemeClr>
                </a:solidFill>
                <a:latin typeface="+mn-lt"/>
              </a:defRPr>
            </a:lvl1pPr>
          </a:lstStyle>
          <a:p>
            <a:pPr>
              <a:defRPr/>
            </a:pPr>
            <a:endParaRPr lang="fr-FR"/>
          </a:p>
        </p:txBody>
      </p:sp>
      <p:sp>
        <p:nvSpPr>
          <p:cNvPr id="6" name="Slide Number Placeholder 5"/>
          <p:cNvSpPr>
            <a:spLocks noGrp="1"/>
          </p:cNvSpPr>
          <p:nvPr>
            <p:ph type="sldNum" sz="quarter" idx="4"/>
          </p:nvPr>
        </p:nvSpPr>
        <p:spPr>
          <a:xfrm>
            <a:off x="8616949" y="6356352"/>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825" smtClean="0">
                <a:solidFill>
                  <a:schemeClr val="tx1">
                    <a:tint val="75000"/>
                  </a:schemeClr>
                </a:solidFill>
                <a:latin typeface="+mn-lt"/>
              </a:defRPr>
            </a:lvl1pPr>
          </a:lstStyle>
          <a:p>
            <a:pPr>
              <a:defRPr/>
            </a:pPr>
            <a:fld id="{5B511E52-766E-41FD-AA01-625681E390DE}" type="slidenum">
              <a:rPr lang="fr-FR"/>
              <a:pPr>
                <a:defRPr/>
              </a:pPr>
              <a:t>‹N°›</a:t>
            </a:fld>
            <a:endParaRPr lang="fr-FR" dirty="0"/>
          </a:p>
        </p:txBody>
      </p:sp>
      <p:sp>
        <p:nvSpPr>
          <p:cNvPr id="7" name="Titre 1"/>
          <p:cNvSpPr txBox="1">
            <a:spLocks/>
          </p:cNvSpPr>
          <p:nvPr/>
        </p:nvSpPr>
        <p:spPr>
          <a:xfrm rot="16200000">
            <a:off x="6172996" y="-5361781"/>
            <a:ext cx="657225" cy="11380787"/>
          </a:xfrm>
          <a:prstGeom prst="rect">
            <a:avLst/>
          </a:prstGeom>
        </p:spPr>
        <p:style>
          <a:lnRef idx="1">
            <a:schemeClr val="accent1"/>
          </a:lnRef>
          <a:fillRef idx="2">
            <a:schemeClr val="accent1"/>
          </a:fillRef>
          <a:effectRef idx="1">
            <a:schemeClr val="accent1"/>
          </a:effectRef>
          <a:fontRef idx="minor">
            <a:schemeClr val="dk1"/>
          </a:fontRef>
        </p:style>
        <p:txBody>
          <a:bodyPr vert="vert" anchor="b"/>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fr-FR" altLang="fr-FR" sz="2700" dirty="0">
                <a:solidFill>
                  <a:srgbClr val="A20078"/>
                </a:solidFill>
                <a:effectLst>
                  <a:outerShdw blurRad="50800" dist="38100" dir="2700000" algn="tl" rotWithShape="0">
                    <a:prstClr val="black">
                      <a:alpha val="40000"/>
                    </a:prstClr>
                  </a:outerShdw>
                </a:effectLst>
                <a:latin typeface="Arial Rounded MT Bold" panose="020F0704030504030204" pitchFamily="34" charset="0"/>
              </a:rPr>
              <a:t>Algorithmique </a:t>
            </a:r>
            <a:r>
              <a:rPr lang="fr-FR" altLang="fr-FR" sz="2700" dirty="0">
                <a:solidFill>
                  <a:srgbClr val="0070C0"/>
                </a:solidFill>
                <a:effectLst>
                  <a:outerShdw blurRad="50800" dist="38100" dir="2700000" algn="tl" rotWithShape="0">
                    <a:prstClr val="black">
                      <a:alpha val="40000"/>
                    </a:prstClr>
                  </a:outerShdw>
                </a:effectLst>
                <a:latin typeface="Arial Rounded MT Bold" panose="020F0704030504030204" pitchFamily="34" charset="0"/>
              </a:rPr>
              <a:t>&amp;</a:t>
            </a:r>
            <a:r>
              <a:rPr lang="fr-FR" altLang="fr-FR" sz="2700" dirty="0">
                <a:solidFill>
                  <a:srgbClr val="A20078"/>
                </a:solidFill>
                <a:effectLst>
                  <a:outerShdw blurRad="50800" dist="38100" dir="2700000" algn="tl" rotWithShape="0">
                    <a:prstClr val="black">
                      <a:alpha val="40000"/>
                    </a:prstClr>
                  </a:outerShdw>
                </a:effectLst>
                <a:latin typeface="Arial Rounded MT Bold" panose="020F0704030504030204" pitchFamily="34" charset="0"/>
              </a:rPr>
              <a:t> </a:t>
            </a:r>
            <a:r>
              <a:rPr lang="fr-FR" altLang="fr-FR" sz="2700" dirty="0">
                <a:solidFill>
                  <a:srgbClr val="0070C0"/>
                </a:solidFill>
                <a:effectLst>
                  <a:outerShdw blurRad="50800" dist="38100" dir="2700000" algn="tl" rotWithShape="0">
                    <a:prstClr val="black">
                      <a:alpha val="40000"/>
                    </a:prstClr>
                  </a:outerShdw>
                </a:effectLst>
                <a:latin typeface="Arial Rounded MT Bold" panose="020F0704030504030204" pitchFamily="34" charset="0"/>
              </a:rPr>
              <a:t>programmation </a:t>
            </a:r>
            <a:r>
              <a:rPr lang="fr-FR" altLang="fr-FR" sz="2700" dirty="0">
                <a:solidFill>
                  <a:srgbClr val="A20078"/>
                </a:solidFill>
                <a:effectLst>
                  <a:outerShdw blurRad="50800" dist="38100" dir="2700000" algn="tl" rotWithShape="0">
                    <a:prstClr val="black">
                      <a:alpha val="40000"/>
                    </a:prstClr>
                  </a:outerShdw>
                </a:effectLst>
                <a:latin typeface="Arial Rounded MT Bold" panose="020F0704030504030204" pitchFamily="34" charset="0"/>
              </a:rPr>
              <a:t>au</a:t>
            </a:r>
            <a:r>
              <a:rPr lang="fr-FR" altLang="fr-FR" sz="2700" dirty="0">
                <a:solidFill>
                  <a:srgbClr val="0070C0"/>
                </a:solidFill>
                <a:effectLst>
                  <a:outerShdw blurRad="50800" dist="38100" dir="2700000" algn="tl" rotWithShape="0">
                    <a:prstClr val="black">
                      <a:alpha val="40000"/>
                    </a:prstClr>
                  </a:outerShdw>
                </a:effectLst>
                <a:latin typeface="Arial Rounded MT Bold" panose="020F0704030504030204" pitchFamily="34" charset="0"/>
              </a:rPr>
              <a:t> cycle 4</a:t>
            </a:r>
          </a:p>
        </p:txBody>
      </p:sp>
      <p:sp>
        <p:nvSpPr>
          <p:cNvPr id="10" name="Espace réservé du contenu 2"/>
          <p:cNvSpPr txBox="1">
            <a:spLocks/>
          </p:cNvSpPr>
          <p:nvPr/>
        </p:nvSpPr>
        <p:spPr>
          <a:xfrm>
            <a:off x="1154114" y="3727452"/>
            <a:ext cx="4157663" cy="1419225"/>
          </a:xfrm>
          <a:prstGeom prst="rect">
            <a:avLst/>
          </a:prstGeom>
        </p:spPr>
        <p:txBody>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fontAlgn="auto">
              <a:spcBef>
                <a:spcPts val="450"/>
              </a:spcBef>
              <a:spcAft>
                <a:spcPts val="900"/>
              </a:spcAft>
              <a:defRPr/>
            </a:pPr>
            <a:endParaRPr lang="fr-FR" sz="1350" dirty="0">
              <a:solidFill>
                <a:schemeClr val="tx2"/>
              </a:solidFill>
              <a:latin typeface="Arial" panose="020B0604020202020204" pitchFamily="34" charset="0"/>
              <a:cs typeface="Arial" panose="020B0604020202020204" pitchFamily="34" charset="0"/>
            </a:endParaRPr>
          </a:p>
        </p:txBody>
      </p:sp>
      <p:sp>
        <p:nvSpPr>
          <p:cNvPr id="1035" name="Espace réservé du titre 12"/>
          <p:cNvSpPr>
            <a:spLocks noGrp="1"/>
          </p:cNvSpPr>
          <p:nvPr>
            <p:ph type="title"/>
          </p:nvPr>
        </p:nvSpPr>
        <p:spPr bwMode="auto">
          <a:xfrm>
            <a:off x="1460500" y="832227"/>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dirty="0"/>
              <a:t>Modifiez le style du titre</a:t>
            </a:r>
          </a:p>
        </p:txBody>
      </p:sp>
      <p:pic>
        <p:nvPicPr>
          <p:cNvPr id="11" name="Image 10"/>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2247255" cy="1769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 7"/>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339736" y="5963864"/>
            <a:ext cx="18288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627332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txStyles>
    <p:titleStyle>
      <a:lvl1pPr algn="l" rtl="0" eaLnBrk="1" fontAlgn="base" hangingPunct="1">
        <a:lnSpc>
          <a:spcPct val="90000"/>
        </a:lnSpc>
        <a:spcBef>
          <a:spcPct val="0"/>
        </a:spcBef>
        <a:spcAft>
          <a:spcPct val="0"/>
        </a:spcAft>
        <a:defRPr sz="3300" b="0" i="0" u="none" kern="1200">
          <a:solidFill>
            <a:schemeClr val="tx1"/>
          </a:solidFill>
          <a:latin typeface="+mj-lt"/>
          <a:ea typeface="+mj-ea"/>
          <a:cs typeface="+mj-cs"/>
        </a:defRPr>
      </a:lvl1pPr>
      <a:lvl2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5pPr>
      <a:lvl6pPr marL="3429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6pPr>
      <a:lvl7pPr marL="6858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7pPr>
      <a:lvl8pPr marL="10287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8pPr>
      <a:lvl9pPr marL="13716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eaLnBrk="1" fontAlgn="base" hangingPunct="1">
        <a:lnSpc>
          <a:spcPct val="90000"/>
        </a:lnSpc>
        <a:spcBef>
          <a:spcPts val="450"/>
        </a:spcBef>
        <a:spcAft>
          <a:spcPts val="900"/>
        </a:spcAft>
        <a:buFont typeface="Wingdings 2" panose="05020102010507070707" pitchFamily="18" charset="2"/>
        <a:buChar char=""/>
        <a:defRPr sz="2100" kern="1200">
          <a:solidFill>
            <a:schemeClr val="tx1"/>
          </a:solidFill>
          <a:latin typeface="+mn-lt"/>
          <a:ea typeface="+mn-ea"/>
          <a:cs typeface="+mn-cs"/>
        </a:defRPr>
      </a:lvl1pPr>
      <a:lvl2pPr marL="514350" indent="-171450" algn="l" rtl="0" eaLnBrk="1" fontAlgn="base" hangingPunct="1">
        <a:lnSpc>
          <a:spcPct val="90000"/>
        </a:lnSpc>
        <a:spcBef>
          <a:spcPts val="450"/>
        </a:spcBef>
        <a:spcAft>
          <a:spcPts val="900"/>
        </a:spcAft>
        <a:buFont typeface="Wingdings 2" panose="05020102010507070707" pitchFamily="18" charset="2"/>
        <a:buChar char=""/>
        <a:defRPr sz="1800" kern="1200">
          <a:solidFill>
            <a:schemeClr val="tx1"/>
          </a:solidFill>
          <a:latin typeface="+mn-lt"/>
          <a:ea typeface="+mn-ea"/>
          <a:cs typeface="+mn-cs"/>
        </a:defRPr>
      </a:lvl2pPr>
      <a:lvl3pPr marL="857250" indent="-171450" algn="l" rtl="0" eaLnBrk="1" fontAlgn="base" hangingPunct="1">
        <a:lnSpc>
          <a:spcPct val="90000"/>
        </a:lnSpc>
        <a:spcBef>
          <a:spcPts val="450"/>
        </a:spcBef>
        <a:spcAft>
          <a:spcPts val="900"/>
        </a:spcAft>
        <a:buFont typeface="Wingdings 2" panose="05020102010507070707" pitchFamily="18" charset="2"/>
        <a:buChar char=""/>
        <a:defRPr sz="1500" kern="1200">
          <a:solidFill>
            <a:schemeClr val="tx1"/>
          </a:solidFill>
          <a:latin typeface="+mn-lt"/>
          <a:ea typeface="+mn-ea"/>
          <a:cs typeface="+mn-cs"/>
        </a:defRPr>
      </a:lvl3pPr>
      <a:lvl4pPr marL="1028700" algn="l" rtl="0" eaLnBrk="1" fontAlgn="base" hangingPunct="1">
        <a:lnSpc>
          <a:spcPct val="90000"/>
        </a:lnSpc>
        <a:spcBef>
          <a:spcPts val="375"/>
        </a:spcBef>
        <a:spcAft>
          <a:spcPct val="0"/>
        </a:spcAft>
        <a:buFont typeface="Wingdings 2" panose="05020102010507070707" pitchFamily="18" charset="2"/>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Wingdings 2" panose="05020102010507070707" pitchFamily="18" charset="2"/>
        <a:buChar char=""/>
        <a:defRPr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1460500" y="2286000"/>
            <a:ext cx="10515600" cy="327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dirty="0"/>
              <a:t>Modifiez les styles du texte du masque</a:t>
            </a:r>
          </a:p>
          <a:p>
            <a:pPr lvl="1"/>
            <a:r>
              <a:rPr lang="fr-FR" altLang="fr-FR" dirty="0"/>
              <a:t>Deuxième niveau</a:t>
            </a:r>
          </a:p>
          <a:p>
            <a:pPr lvl="2"/>
            <a:r>
              <a:rPr lang="fr-FR" altLang="fr-FR" dirty="0"/>
              <a:t>Troisième niveau</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825" smtClean="0">
                <a:solidFill>
                  <a:schemeClr val="tx1">
                    <a:lumMod val="65000"/>
                    <a:lumOff val="35000"/>
                  </a:schemeClr>
                </a:solidFill>
                <a:latin typeface="+mn-lt"/>
              </a:defRPr>
            </a:lvl1pPr>
          </a:lstStyle>
          <a:p>
            <a:pPr>
              <a:defRPr/>
            </a:pPr>
            <a:fld id="{74DBE112-57B5-475A-BE95-8266C3612124}" type="datetimeFigureOut">
              <a:rPr lang="fr-FR"/>
              <a:pPr>
                <a:defRPr/>
              </a:pPr>
              <a:t>09/02/2017</a:t>
            </a:fld>
            <a:endParaRPr lang="fr-FR"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825" dirty="0">
                <a:solidFill>
                  <a:schemeClr val="tx1">
                    <a:lumMod val="65000"/>
                    <a:lumOff val="35000"/>
                  </a:schemeClr>
                </a:solidFill>
                <a:latin typeface="+mn-lt"/>
              </a:defRPr>
            </a:lvl1pPr>
          </a:lstStyle>
          <a:p>
            <a:pPr>
              <a:defRPr/>
            </a:pPr>
            <a:endParaRPr lang="fr-FR"/>
          </a:p>
        </p:txBody>
      </p:sp>
      <p:sp>
        <p:nvSpPr>
          <p:cNvPr id="6" name="Slide Number Placeholder 5"/>
          <p:cNvSpPr>
            <a:spLocks noGrp="1"/>
          </p:cNvSpPr>
          <p:nvPr>
            <p:ph type="sldNum" sz="quarter" idx="4"/>
          </p:nvPr>
        </p:nvSpPr>
        <p:spPr>
          <a:xfrm>
            <a:off x="8616949" y="6356352"/>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825" smtClean="0">
                <a:solidFill>
                  <a:schemeClr val="tx1">
                    <a:tint val="75000"/>
                  </a:schemeClr>
                </a:solidFill>
                <a:latin typeface="+mn-lt"/>
              </a:defRPr>
            </a:lvl1pPr>
          </a:lstStyle>
          <a:p>
            <a:pPr>
              <a:defRPr/>
            </a:pPr>
            <a:fld id="{5B511E52-766E-41FD-AA01-625681E390DE}" type="slidenum">
              <a:rPr lang="fr-FR"/>
              <a:pPr>
                <a:defRPr/>
              </a:pPr>
              <a:t>‹N°›</a:t>
            </a:fld>
            <a:endParaRPr lang="fr-FR" dirty="0"/>
          </a:p>
        </p:txBody>
      </p:sp>
      <p:sp>
        <p:nvSpPr>
          <p:cNvPr id="7" name="Titre 1"/>
          <p:cNvSpPr txBox="1">
            <a:spLocks/>
          </p:cNvSpPr>
          <p:nvPr/>
        </p:nvSpPr>
        <p:spPr>
          <a:xfrm rot="16200000">
            <a:off x="6172996" y="-5361781"/>
            <a:ext cx="657225" cy="11380787"/>
          </a:xfrm>
          <a:prstGeom prst="rect">
            <a:avLst/>
          </a:prstGeom>
        </p:spPr>
        <p:style>
          <a:lnRef idx="1">
            <a:schemeClr val="accent1"/>
          </a:lnRef>
          <a:fillRef idx="2">
            <a:schemeClr val="accent1"/>
          </a:fillRef>
          <a:effectRef idx="1">
            <a:schemeClr val="accent1"/>
          </a:effectRef>
          <a:fontRef idx="minor">
            <a:schemeClr val="dk1"/>
          </a:fontRef>
        </p:style>
        <p:txBody>
          <a:bodyPr vert="vert" anchor="b"/>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fr-FR" altLang="fr-FR" sz="2700" dirty="0">
                <a:solidFill>
                  <a:srgbClr val="A20078"/>
                </a:solidFill>
                <a:effectLst>
                  <a:outerShdw blurRad="50800" dist="38100" dir="2700000" algn="tl" rotWithShape="0">
                    <a:prstClr val="black">
                      <a:alpha val="40000"/>
                    </a:prstClr>
                  </a:outerShdw>
                </a:effectLst>
                <a:latin typeface="Arial Rounded MT Bold" panose="020F0704030504030204" pitchFamily="34" charset="0"/>
              </a:rPr>
              <a:t>Algorithmique </a:t>
            </a:r>
            <a:r>
              <a:rPr lang="fr-FR" altLang="fr-FR" sz="2700" dirty="0">
                <a:solidFill>
                  <a:srgbClr val="0070C0"/>
                </a:solidFill>
                <a:effectLst>
                  <a:outerShdw blurRad="50800" dist="38100" dir="2700000" algn="tl" rotWithShape="0">
                    <a:prstClr val="black">
                      <a:alpha val="40000"/>
                    </a:prstClr>
                  </a:outerShdw>
                </a:effectLst>
                <a:latin typeface="Arial Rounded MT Bold" panose="020F0704030504030204" pitchFamily="34" charset="0"/>
              </a:rPr>
              <a:t>&amp;</a:t>
            </a:r>
            <a:r>
              <a:rPr lang="fr-FR" altLang="fr-FR" sz="2700" dirty="0">
                <a:solidFill>
                  <a:srgbClr val="A20078"/>
                </a:solidFill>
                <a:effectLst>
                  <a:outerShdw blurRad="50800" dist="38100" dir="2700000" algn="tl" rotWithShape="0">
                    <a:prstClr val="black">
                      <a:alpha val="40000"/>
                    </a:prstClr>
                  </a:outerShdw>
                </a:effectLst>
                <a:latin typeface="Arial Rounded MT Bold" panose="020F0704030504030204" pitchFamily="34" charset="0"/>
              </a:rPr>
              <a:t> </a:t>
            </a:r>
            <a:r>
              <a:rPr lang="fr-FR" altLang="fr-FR" sz="2700" dirty="0">
                <a:solidFill>
                  <a:srgbClr val="0070C0"/>
                </a:solidFill>
                <a:effectLst>
                  <a:outerShdw blurRad="50800" dist="38100" dir="2700000" algn="tl" rotWithShape="0">
                    <a:prstClr val="black">
                      <a:alpha val="40000"/>
                    </a:prstClr>
                  </a:outerShdw>
                </a:effectLst>
                <a:latin typeface="Arial Rounded MT Bold" panose="020F0704030504030204" pitchFamily="34" charset="0"/>
              </a:rPr>
              <a:t>programmation </a:t>
            </a:r>
            <a:r>
              <a:rPr lang="fr-FR" altLang="fr-FR" sz="2700" dirty="0">
                <a:solidFill>
                  <a:srgbClr val="A20078"/>
                </a:solidFill>
                <a:effectLst>
                  <a:outerShdw blurRad="50800" dist="38100" dir="2700000" algn="tl" rotWithShape="0">
                    <a:prstClr val="black">
                      <a:alpha val="40000"/>
                    </a:prstClr>
                  </a:outerShdw>
                </a:effectLst>
                <a:latin typeface="Arial Rounded MT Bold" panose="020F0704030504030204" pitchFamily="34" charset="0"/>
              </a:rPr>
              <a:t>au</a:t>
            </a:r>
            <a:r>
              <a:rPr lang="fr-FR" altLang="fr-FR" sz="2700" dirty="0">
                <a:solidFill>
                  <a:srgbClr val="0070C0"/>
                </a:solidFill>
                <a:effectLst>
                  <a:outerShdw blurRad="50800" dist="38100" dir="2700000" algn="tl" rotWithShape="0">
                    <a:prstClr val="black">
                      <a:alpha val="40000"/>
                    </a:prstClr>
                  </a:outerShdw>
                </a:effectLst>
                <a:latin typeface="Arial Rounded MT Bold" panose="020F0704030504030204" pitchFamily="34" charset="0"/>
              </a:rPr>
              <a:t> cycle 4</a:t>
            </a:r>
          </a:p>
        </p:txBody>
      </p:sp>
      <p:sp>
        <p:nvSpPr>
          <p:cNvPr id="10" name="Espace réservé du contenu 2"/>
          <p:cNvSpPr txBox="1">
            <a:spLocks/>
          </p:cNvSpPr>
          <p:nvPr/>
        </p:nvSpPr>
        <p:spPr>
          <a:xfrm>
            <a:off x="1154114" y="3727452"/>
            <a:ext cx="4157663" cy="1419225"/>
          </a:xfrm>
          <a:prstGeom prst="rect">
            <a:avLst/>
          </a:prstGeom>
        </p:spPr>
        <p:txBody>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fontAlgn="auto">
              <a:spcBef>
                <a:spcPts val="450"/>
              </a:spcBef>
              <a:spcAft>
                <a:spcPts val="900"/>
              </a:spcAft>
              <a:defRPr/>
            </a:pPr>
            <a:endParaRPr lang="fr-FR" sz="1350" dirty="0">
              <a:solidFill>
                <a:schemeClr val="tx2"/>
              </a:solidFill>
              <a:latin typeface="Arial" panose="020B0604020202020204" pitchFamily="34" charset="0"/>
              <a:cs typeface="Arial" panose="020B0604020202020204" pitchFamily="34" charset="0"/>
            </a:endParaRPr>
          </a:p>
        </p:txBody>
      </p:sp>
      <p:sp>
        <p:nvSpPr>
          <p:cNvPr id="1035" name="Espace réservé du titre 12"/>
          <p:cNvSpPr>
            <a:spLocks noGrp="1"/>
          </p:cNvSpPr>
          <p:nvPr>
            <p:ph type="title"/>
          </p:nvPr>
        </p:nvSpPr>
        <p:spPr bwMode="auto">
          <a:xfrm>
            <a:off x="1460500" y="832227"/>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dirty="0"/>
              <a:t>Modifiez le style du titre</a:t>
            </a:r>
          </a:p>
        </p:txBody>
      </p:sp>
      <p:pic>
        <p:nvPicPr>
          <p:cNvPr id="12" name="Image 11"/>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170" y="-6744"/>
            <a:ext cx="2247255" cy="1769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 7"/>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39736" y="5963864"/>
            <a:ext cx="18288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516518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txStyles>
    <p:titleStyle>
      <a:lvl1pPr algn="l" rtl="0" eaLnBrk="1" fontAlgn="base" hangingPunct="1">
        <a:lnSpc>
          <a:spcPct val="90000"/>
        </a:lnSpc>
        <a:spcBef>
          <a:spcPct val="0"/>
        </a:spcBef>
        <a:spcAft>
          <a:spcPct val="0"/>
        </a:spcAft>
        <a:defRPr sz="3300" b="0" i="0" u="none" kern="1200">
          <a:solidFill>
            <a:schemeClr val="tx1"/>
          </a:solidFill>
          <a:latin typeface="+mj-lt"/>
          <a:ea typeface="+mj-ea"/>
          <a:cs typeface="+mj-cs"/>
        </a:defRPr>
      </a:lvl1pPr>
      <a:lvl2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5pPr>
      <a:lvl6pPr marL="3429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6pPr>
      <a:lvl7pPr marL="6858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7pPr>
      <a:lvl8pPr marL="10287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8pPr>
      <a:lvl9pPr marL="13716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eaLnBrk="1" fontAlgn="base" hangingPunct="1">
        <a:lnSpc>
          <a:spcPct val="90000"/>
        </a:lnSpc>
        <a:spcBef>
          <a:spcPts val="450"/>
        </a:spcBef>
        <a:spcAft>
          <a:spcPts val="900"/>
        </a:spcAft>
        <a:buFont typeface="Wingdings 2" panose="05020102010507070707" pitchFamily="18" charset="2"/>
        <a:buChar char=""/>
        <a:defRPr sz="2100" kern="1200">
          <a:solidFill>
            <a:schemeClr val="tx1"/>
          </a:solidFill>
          <a:latin typeface="+mn-lt"/>
          <a:ea typeface="+mn-ea"/>
          <a:cs typeface="+mn-cs"/>
        </a:defRPr>
      </a:lvl1pPr>
      <a:lvl2pPr marL="514350" indent="-171450" algn="l" rtl="0" eaLnBrk="1" fontAlgn="base" hangingPunct="1">
        <a:lnSpc>
          <a:spcPct val="90000"/>
        </a:lnSpc>
        <a:spcBef>
          <a:spcPts val="450"/>
        </a:spcBef>
        <a:spcAft>
          <a:spcPts val="900"/>
        </a:spcAft>
        <a:buFont typeface="Wingdings 2" panose="05020102010507070707" pitchFamily="18" charset="2"/>
        <a:buChar char=""/>
        <a:defRPr sz="1800" kern="1200">
          <a:solidFill>
            <a:schemeClr val="tx1"/>
          </a:solidFill>
          <a:latin typeface="+mn-lt"/>
          <a:ea typeface="+mn-ea"/>
          <a:cs typeface="+mn-cs"/>
        </a:defRPr>
      </a:lvl2pPr>
      <a:lvl3pPr marL="857250" indent="-171450" algn="l" rtl="0" eaLnBrk="1" fontAlgn="base" hangingPunct="1">
        <a:lnSpc>
          <a:spcPct val="90000"/>
        </a:lnSpc>
        <a:spcBef>
          <a:spcPts val="450"/>
        </a:spcBef>
        <a:spcAft>
          <a:spcPts val="900"/>
        </a:spcAft>
        <a:buFont typeface="Wingdings 2" panose="05020102010507070707" pitchFamily="18" charset="2"/>
        <a:buChar char=""/>
        <a:defRPr sz="1500" kern="1200">
          <a:solidFill>
            <a:schemeClr val="tx1"/>
          </a:solidFill>
          <a:latin typeface="+mn-lt"/>
          <a:ea typeface="+mn-ea"/>
          <a:cs typeface="+mn-cs"/>
        </a:defRPr>
      </a:lvl3pPr>
      <a:lvl4pPr marL="1028700" algn="l" rtl="0" eaLnBrk="1" fontAlgn="base" hangingPunct="1">
        <a:lnSpc>
          <a:spcPct val="90000"/>
        </a:lnSpc>
        <a:spcBef>
          <a:spcPts val="375"/>
        </a:spcBef>
        <a:spcAft>
          <a:spcPct val="0"/>
        </a:spcAft>
        <a:buFont typeface="Wingdings 2" panose="05020102010507070707" pitchFamily="18" charset="2"/>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Wingdings 2" panose="05020102010507070707" pitchFamily="18" charset="2"/>
        <a:buChar char=""/>
        <a:defRPr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1460500" y="2286000"/>
            <a:ext cx="10515600" cy="327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dirty="0"/>
              <a:t>Modifiez les styles du texte du masque</a:t>
            </a:r>
          </a:p>
          <a:p>
            <a:pPr lvl="1"/>
            <a:r>
              <a:rPr lang="fr-FR" altLang="fr-FR" dirty="0"/>
              <a:t>Deuxième niveau</a:t>
            </a:r>
          </a:p>
          <a:p>
            <a:pPr lvl="2"/>
            <a:r>
              <a:rPr lang="fr-FR" altLang="fr-FR" dirty="0"/>
              <a:t>Troisième niveau</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825" smtClean="0">
                <a:solidFill>
                  <a:schemeClr val="tx1">
                    <a:lumMod val="65000"/>
                    <a:lumOff val="35000"/>
                  </a:schemeClr>
                </a:solidFill>
                <a:latin typeface="+mn-lt"/>
              </a:defRPr>
            </a:lvl1pPr>
          </a:lstStyle>
          <a:p>
            <a:pPr>
              <a:defRPr/>
            </a:pPr>
            <a:fld id="{74DBE112-57B5-475A-BE95-8266C3612124}" type="datetimeFigureOut">
              <a:rPr lang="fr-FR"/>
              <a:pPr>
                <a:defRPr/>
              </a:pPr>
              <a:t>09/02/2017</a:t>
            </a:fld>
            <a:endParaRPr lang="fr-FR"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825" dirty="0">
                <a:solidFill>
                  <a:schemeClr val="tx1">
                    <a:lumMod val="65000"/>
                    <a:lumOff val="35000"/>
                  </a:schemeClr>
                </a:solidFill>
                <a:latin typeface="+mn-lt"/>
              </a:defRPr>
            </a:lvl1pPr>
          </a:lstStyle>
          <a:p>
            <a:pPr>
              <a:defRPr/>
            </a:pPr>
            <a:r>
              <a:rPr lang="fr-FR" dirty="0"/>
              <a:t>Inspections pédagogiques de mathématiques et de technologie</a:t>
            </a:r>
          </a:p>
        </p:txBody>
      </p:sp>
      <p:sp>
        <p:nvSpPr>
          <p:cNvPr id="6" name="Slide Number Placeholder 5"/>
          <p:cNvSpPr>
            <a:spLocks noGrp="1"/>
          </p:cNvSpPr>
          <p:nvPr>
            <p:ph type="sldNum" sz="quarter" idx="4"/>
          </p:nvPr>
        </p:nvSpPr>
        <p:spPr>
          <a:xfrm>
            <a:off x="8616949" y="6356352"/>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825" smtClean="0">
                <a:solidFill>
                  <a:schemeClr val="tx1">
                    <a:tint val="75000"/>
                  </a:schemeClr>
                </a:solidFill>
                <a:latin typeface="+mn-lt"/>
              </a:defRPr>
            </a:lvl1pPr>
          </a:lstStyle>
          <a:p>
            <a:pPr>
              <a:defRPr/>
            </a:pPr>
            <a:fld id="{5B511E52-766E-41FD-AA01-625681E390DE}" type="slidenum">
              <a:rPr lang="fr-FR"/>
              <a:pPr>
                <a:defRPr/>
              </a:pPr>
              <a:t>‹N°›</a:t>
            </a:fld>
            <a:endParaRPr lang="fr-FR" dirty="0"/>
          </a:p>
        </p:txBody>
      </p:sp>
      <p:sp>
        <p:nvSpPr>
          <p:cNvPr id="7" name="Titre 1"/>
          <p:cNvSpPr txBox="1">
            <a:spLocks/>
          </p:cNvSpPr>
          <p:nvPr/>
        </p:nvSpPr>
        <p:spPr>
          <a:xfrm rot="16200000">
            <a:off x="6172996" y="-5361781"/>
            <a:ext cx="657225" cy="11380787"/>
          </a:xfrm>
          <a:prstGeom prst="rect">
            <a:avLst/>
          </a:prstGeom>
        </p:spPr>
        <p:style>
          <a:lnRef idx="1">
            <a:schemeClr val="accent1"/>
          </a:lnRef>
          <a:fillRef idx="2">
            <a:schemeClr val="accent1"/>
          </a:fillRef>
          <a:effectRef idx="1">
            <a:schemeClr val="accent1"/>
          </a:effectRef>
          <a:fontRef idx="minor">
            <a:schemeClr val="dk1"/>
          </a:fontRef>
        </p:style>
        <p:txBody>
          <a:bodyPr vert="vert" anchor="b"/>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fr-FR" altLang="fr-FR" sz="2700" dirty="0">
                <a:solidFill>
                  <a:srgbClr val="A20078"/>
                </a:solidFill>
                <a:effectLst>
                  <a:outerShdw blurRad="50800" dist="38100" dir="2700000" algn="tl" rotWithShape="0">
                    <a:prstClr val="black">
                      <a:alpha val="40000"/>
                    </a:prstClr>
                  </a:outerShdw>
                </a:effectLst>
                <a:latin typeface="Arial Rounded MT Bold" panose="020F0704030504030204" pitchFamily="34" charset="0"/>
              </a:rPr>
              <a:t>Algorithmique </a:t>
            </a:r>
            <a:r>
              <a:rPr lang="fr-FR" altLang="fr-FR" sz="2700" dirty="0">
                <a:solidFill>
                  <a:srgbClr val="0070C0"/>
                </a:solidFill>
                <a:effectLst>
                  <a:outerShdw blurRad="50800" dist="38100" dir="2700000" algn="tl" rotWithShape="0">
                    <a:prstClr val="black">
                      <a:alpha val="40000"/>
                    </a:prstClr>
                  </a:outerShdw>
                </a:effectLst>
                <a:latin typeface="Arial Rounded MT Bold" panose="020F0704030504030204" pitchFamily="34" charset="0"/>
              </a:rPr>
              <a:t>&amp;</a:t>
            </a:r>
            <a:r>
              <a:rPr lang="fr-FR" altLang="fr-FR" sz="2700" dirty="0">
                <a:solidFill>
                  <a:srgbClr val="A20078"/>
                </a:solidFill>
                <a:effectLst>
                  <a:outerShdw blurRad="50800" dist="38100" dir="2700000" algn="tl" rotWithShape="0">
                    <a:prstClr val="black">
                      <a:alpha val="40000"/>
                    </a:prstClr>
                  </a:outerShdw>
                </a:effectLst>
                <a:latin typeface="Arial Rounded MT Bold" panose="020F0704030504030204" pitchFamily="34" charset="0"/>
              </a:rPr>
              <a:t> </a:t>
            </a:r>
            <a:r>
              <a:rPr lang="fr-FR" altLang="fr-FR" sz="2700" dirty="0">
                <a:solidFill>
                  <a:srgbClr val="0070C0"/>
                </a:solidFill>
                <a:effectLst>
                  <a:outerShdw blurRad="50800" dist="38100" dir="2700000" algn="tl" rotWithShape="0">
                    <a:prstClr val="black">
                      <a:alpha val="40000"/>
                    </a:prstClr>
                  </a:outerShdw>
                </a:effectLst>
                <a:latin typeface="Arial Rounded MT Bold" panose="020F0704030504030204" pitchFamily="34" charset="0"/>
              </a:rPr>
              <a:t>programmation </a:t>
            </a:r>
            <a:r>
              <a:rPr lang="fr-FR" altLang="fr-FR" sz="2700" dirty="0">
                <a:solidFill>
                  <a:srgbClr val="A20078"/>
                </a:solidFill>
                <a:effectLst>
                  <a:outerShdw blurRad="50800" dist="38100" dir="2700000" algn="tl" rotWithShape="0">
                    <a:prstClr val="black">
                      <a:alpha val="40000"/>
                    </a:prstClr>
                  </a:outerShdw>
                </a:effectLst>
                <a:latin typeface="Arial Rounded MT Bold" panose="020F0704030504030204" pitchFamily="34" charset="0"/>
              </a:rPr>
              <a:t>au</a:t>
            </a:r>
            <a:r>
              <a:rPr lang="fr-FR" altLang="fr-FR" sz="2700" dirty="0">
                <a:solidFill>
                  <a:srgbClr val="0070C0"/>
                </a:solidFill>
                <a:effectLst>
                  <a:outerShdw blurRad="50800" dist="38100" dir="2700000" algn="tl" rotWithShape="0">
                    <a:prstClr val="black">
                      <a:alpha val="40000"/>
                    </a:prstClr>
                  </a:outerShdw>
                </a:effectLst>
                <a:latin typeface="Arial Rounded MT Bold" panose="020F0704030504030204" pitchFamily="34" charset="0"/>
              </a:rPr>
              <a:t> cycle 4</a:t>
            </a:r>
          </a:p>
        </p:txBody>
      </p:sp>
      <p:sp>
        <p:nvSpPr>
          <p:cNvPr id="10" name="Espace réservé du contenu 2"/>
          <p:cNvSpPr txBox="1">
            <a:spLocks/>
          </p:cNvSpPr>
          <p:nvPr/>
        </p:nvSpPr>
        <p:spPr>
          <a:xfrm>
            <a:off x="1154114" y="3727452"/>
            <a:ext cx="4157663" cy="1419225"/>
          </a:xfrm>
          <a:prstGeom prst="rect">
            <a:avLst/>
          </a:prstGeom>
        </p:spPr>
        <p:txBody>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b="0" i="0" u="none"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pPr algn="l" fontAlgn="auto">
              <a:spcBef>
                <a:spcPts val="450"/>
              </a:spcBef>
              <a:spcAft>
                <a:spcPts val="900"/>
              </a:spcAft>
              <a:defRPr/>
            </a:pPr>
            <a:endParaRPr lang="fr-FR" sz="1350" dirty="0">
              <a:solidFill>
                <a:schemeClr val="tx2"/>
              </a:solidFill>
              <a:latin typeface="Arial" panose="020B0604020202020204" pitchFamily="34" charset="0"/>
              <a:cs typeface="Arial" panose="020B0604020202020204" pitchFamily="34" charset="0"/>
            </a:endParaRPr>
          </a:p>
        </p:txBody>
      </p:sp>
      <p:sp>
        <p:nvSpPr>
          <p:cNvPr id="1035" name="Espace réservé du titre 12"/>
          <p:cNvSpPr>
            <a:spLocks noGrp="1"/>
          </p:cNvSpPr>
          <p:nvPr>
            <p:ph type="title"/>
          </p:nvPr>
        </p:nvSpPr>
        <p:spPr bwMode="auto">
          <a:xfrm>
            <a:off x="1460500" y="832227"/>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dirty="0"/>
              <a:t>Modifiez le style du titre</a:t>
            </a:r>
          </a:p>
        </p:txBody>
      </p:sp>
      <p:pic>
        <p:nvPicPr>
          <p:cNvPr id="11" name="Image 10"/>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4680" y="0"/>
            <a:ext cx="2247255" cy="1769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 7"/>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39736" y="5963864"/>
            <a:ext cx="18288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099338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txStyles>
    <p:titleStyle>
      <a:lvl1pPr algn="l" rtl="0" eaLnBrk="1" fontAlgn="base" hangingPunct="1">
        <a:lnSpc>
          <a:spcPct val="90000"/>
        </a:lnSpc>
        <a:spcBef>
          <a:spcPct val="0"/>
        </a:spcBef>
        <a:spcAft>
          <a:spcPct val="0"/>
        </a:spcAft>
        <a:defRPr sz="3300" b="0" i="0" u="none" kern="1200">
          <a:solidFill>
            <a:schemeClr val="tx1"/>
          </a:solidFill>
          <a:latin typeface="+mj-lt"/>
          <a:ea typeface="+mj-ea"/>
          <a:cs typeface="+mj-cs"/>
        </a:defRPr>
      </a:lvl1pPr>
      <a:lvl2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5pPr>
      <a:lvl6pPr marL="3429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6pPr>
      <a:lvl7pPr marL="6858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7pPr>
      <a:lvl8pPr marL="10287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8pPr>
      <a:lvl9pPr marL="13716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eaLnBrk="1" fontAlgn="base" hangingPunct="1">
        <a:lnSpc>
          <a:spcPct val="90000"/>
        </a:lnSpc>
        <a:spcBef>
          <a:spcPts val="450"/>
        </a:spcBef>
        <a:spcAft>
          <a:spcPts val="900"/>
        </a:spcAft>
        <a:buFont typeface="Wingdings 2" panose="05020102010507070707" pitchFamily="18" charset="2"/>
        <a:buChar char=""/>
        <a:defRPr sz="2100" kern="1200">
          <a:solidFill>
            <a:schemeClr val="tx1"/>
          </a:solidFill>
          <a:latin typeface="+mn-lt"/>
          <a:ea typeface="+mn-ea"/>
          <a:cs typeface="+mn-cs"/>
        </a:defRPr>
      </a:lvl1pPr>
      <a:lvl2pPr marL="514350" indent="-171450" algn="l" rtl="0" eaLnBrk="1" fontAlgn="base" hangingPunct="1">
        <a:lnSpc>
          <a:spcPct val="90000"/>
        </a:lnSpc>
        <a:spcBef>
          <a:spcPts val="450"/>
        </a:spcBef>
        <a:spcAft>
          <a:spcPts val="900"/>
        </a:spcAft>
        <a:buFont typeface="Wingdings 2" panose="05020102010507070707" pitchFamily="18" charset="2"/>
        <a:buChar char=""/>
        <a:defRPr sz="1800" kern="1200">
          <a:solidFill>
            <a:schemeClr val="tx1"/>
          </a:solidFill>
          <a:latin typeface="+mn-lt"/>
          <a:ea typeface="+mn-ea"/>
          <a:cs typeface="+mn-cs"/>
        </a:defRPr>
      </a:lvl2pPr>
      <a:lvl3pPr marL="857250" indent="-171450" algn="l" rtl="0" eaLnBrk="1" fontAlgn="base" hangingPunct="1">
        <a:lnSpc>
          <a:spcPct val="90000"/>
        </a:lnSpc>
        <a:spcBef>
          <a:spcPts val="450"/>
        </a:spcBef>
        <a:spcAft>
          <a:spcPts val="900"/>
        </a:spcAft>
        <a:buFont typeface="Wingdings 2" panose="05020102010507070707" pitchFamily="18" charset="2"/>
        <a:buChar char=""/>
        <a:defRPr sz="1500" kern="1200">
          <a:solidFill>
            <a:schemeClr val="tx1"/>
          </a:solidFill>
          <a:latin typeface="+mn-lt"/>
          <a:ea typeface="+mn-ea"/>
          <a:cs typeface="+mn-cs"/>
        </a:defRPr>
      </a:lvl3pPr>
      <a:lvl4pPr marL="1028700" algn="l" rtl="0" eaLnBrk="1" fontAlgn="base" hangingPunct="1">
        <a:lnSpc>
          <a:spcPct val="90000"/>
        </a:lnSpc>
        <a:spcBef>
          <a:spcPts val="375"/>
        </a:spcBef>
        <a:spcAft>
          <a:spcPct val="0"/>
        </a:spcAft>
        <a:buFont typeface="Wingdings 2" panose="05020102010507070707" pitchFamily="18" charset="2"/>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Wingdings 2" panose="05020102010507070707" pitchFamily="18" charset="2"/>
        <a:buChar char=""/>
        <a:defRPr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2" Type="http://schemas.openxmlformats.org/officeDocument/2006/relationships/hyperlink" Target="http://eduscol.education.fr/cid98239/dnb-2017.html" TargetMode="Externa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0.xml"/><Relationship Id="rId4" Type="http://schemas.openxmlformats.org/officeDocument/2006/relationships/hyperlink" Target="http://eduscol.education.fr/cid98239/dnb-2017.html"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rotWithShape="1">
          <a:blip r:embed="rId3" cstate="print">
            <a:extLst>
              <a:ext uri="{28A0092B-C50C-407E-A947-70E740481C1C}">
                <a14:useLocalDpi xmlns:a14="http://schemas.microsoft.com/office/drawing/2010/main" val="0"/>
              </a:ext>
            </a:extLst>
          </a:blip>
          <a:srcRect l="1646" t="25808" b="5116"/>
          <a:stretch/>
        </p:blipFill>
        <p:spPr>
          <a:xfrm>
            <a:off x="2207568" y="862703"/>
            <a:ext cx="8604275" cy="5995297"/>
          </a:xfrm>
          <a:prstGeom prst="rect">
            <a:avLst/>
          </a:prstGeom>
        </p:spPr>
      </p:pic>
      <p:sp>
        <p:nvSpPr>
          <p:cNvPr id="149" name="CustomShape 3"/>
          <p:cNvSpPr/>
          <p:nvPr/>
        </p:nvSpPr>
        <p:spPr>
          <a:xfrm>
            <a:off x="2849520" y="4928760"/>
            <a:ext cx="608760" cy="516960"/>
          </a:xfrm>
          <a:prstGeom prst="rect">
            <a:avLst/>
          </a:prstGeom>
          <a:noFill/>
          <a:ln>
            <a:noFill/>
          </a:ln>
        </p:spPr>
        <p:txBody>
          <a:bodyPr lIns="90000" tIns="45000" rIns="90000" bIns="45000" anchor="ctr"/>
          <a:lstStyle/>
          <a:p>
            <a:pPr algn="ctr">
              <a:lnSpc>
                <a:spcPct val="100000"/>
              </a:lnSpc>
            </a:pPr>
            <a:fld id="{7C40E9A7-B22E-4393-8806-940932782AE1}" type="slidenum">
              <a:rPr lang="fr-FR" sz="1400" b="1">
                <a:solidFill>
                  <a:srgbClr val="FFFFFF"/>
                </a:solidFill>
                <a:latin typeface="Century Schoolbook"/>
              </a:rPr>
              <a:pPr algn="ctr">
                <a:lnSpc>
                  <a:spcPct val="100000"/>
                </a:lnSpc>
              </a:pPr>
              <a:t>1</a:t>
            </a:fld>
            <a:endParaRPr/>
          </a:p>
        </p:txBody>
      </p:sp>
      <p:sp>
        <p:nvSpPr>
          <p:cNvPr id="2" name="ZoneTexte 1"/>
          <p:cNvSpPr txBox="1"/>
          <p:nvPr/>
        </p:nvSpPr>
        <p:spPr>
          <a:xfrm rot="16200000">
            <a:off x="9941894" y="-1141181"/>
            <a:ext cx="492443" cy="4007768"/>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sym typeface="Libre Baskerville"/>
              </a:rPr>
              <a:t>Dans  le cursus scolaire d’un élève</a:t>
            </a:r>
            <a:endParaRPr lang="fr-F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631B2751-1064-40E3-AB2F-760C5940C0C8}" type="slidenum">
              <a:rPr lang="fr-FR" sz="1000" b="1">
                <a:solidFill>
                  <a:srgbClr val="404040"/>
                </a:solidFill>
                <a:latin typeface="Calibri"/>
              </a:rPr>
              <a:pPr algn="r">
                <a:lnSpc>
                  <a:spcPct val="100000"/>
                </a:lnSpc>
              </a:pPr>
              <a:t>10</a:t>
            </a:fld>
            <a:endParaRPr/>
          </a:p>
        </p:txBody>
      </p:sp>
      <p:sp>
        <p:nvSpPr>
          <p:cNvPr id="158" name="CustomShape 3"/>
          <p:cNvSpPr/>
          <p:nvPr/>
        </p:nvSpPr>
        <p:spPr>
          <a:xfrm>
            <a:off x="1631504" y="1412776"/>
            <a:ext cx="6552728" cy="1368152"/>
          </a:xfrm>
          <a:prstGeom prst="rect">
            <a:avLst/>
          </a:prstGeom>
          <a:noFill/>
          <a:ln>
            <a:noFill/>
          </a:ln>
        </p:spPr>
        <p:txBody>
          <a:bodyPr lIns="90000" tIns="45000" rIns="90000" bIns="45000"/>
          <a:lstStyle/>
          <a:p>
            <a:pPr>
              <a:spcAft>
                <a:spcPts val="1200"/>
              </a:spcAft>
              <a:buFont typeface="Arial"/>
              <a:buChar char="■"/>
            </a:pPr>
            <a:r>
              <a:rPr lang="fr-FR" dirty="0">
                <a:solidFill>
                  <a:schemeClr val="bg1">
                    <a:lumMod val="75000"/>
                  </a:schemeClr>
                </a:solidFill>
              </a:rPr>
              <a:t> Mettre les élèves en activité</a:t>
            </a:r>
          </a:p>
          <a:p>
            <a:pPr>
              <a:spcAft>
                <a:spcPts val="1200"/>
              </a:spcAft>
              <a:buFont typeface="Arial"/>
              <a:buChar char="■"/>
            </a:pPr>
            <a:r>
              <a:rPr lang="fr-FR" dirty="0"/>
              <a:t> Mettre en œuvre une pédagogie de projet </a:t>
            </a:r>
          </a:p>
          <a:p>
            <a:pPr>
              <a:spcAft>
                <a:spcPts val="1200"/>
              </a:spcAft>
              <a:buFont typeface="Arial"/>
              <a:buChar char="■"/>
            </a:pPr>
            <a:r>
              <a:rPr lang="fr-FR" dirty="0">
                <a:solidFill>
                  <a:schemeClr val="bg1">
                    <a:lumMod val="75000"/>
                  </a:schemeClr>
                </a:solidFill>
              </a:rPr>
              <a:t> Mettre en œuvre la différenciation pédagogique </a:t>
            </a:r>
          </a:p>
          <a:p>
            <a:pPr>
              <a:spcAft>
                <a:spcPts val="1200"/>
              </a:spcAft>
              <a:buFont typeface="Arial"/>
              <a:buChar char="■"/>
            </a:pPr>
            <a:endParaRPr lang="fr-FR" dirty="0"/>
          </a:p>
          <a:p>
            <a:pPr>
              <a:spcAft>
                <a:spcPts val="1200"/>
              </a:spcAft>
            </a:pPr>
            <a:endParaRPr lang="fr-FR" dirty="0"/>
          </a:p>
        </p:txBody>
      </p:sp>
      <p:sp>
        <p:nvSpPr>
          <p:cNvPr id="4" name="ZoneTexte 3"/>
          <p:cNvSpPr txBox="1"/>
          <p:nvPr/>
        </p:nvSpPr>
        <p:spPr>
          <a:xfrm rot="16200000">
            <a:off x="9159306" y="-1434507"/>
            <a:ext cx="492443" cy="5034880"/>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Approches pédagogiques</a:t>
            </a:r>
          </a:p>
        </p:txBody>
      </p:sp>
      <p:sp>
        <p:nvSpPr>
          <p:cNvPr id="5" name="CustomShape 3"/>
          <p:cNvSpPr/>
          <p:nvPr/>
        </p:nvSpPr>
        <p:spPr>
          <a:xfrm>
            <a:off x="2063552" y="2780928"/>
            <a:ext cx="9145016" cy="3168352"/>
          </a:xfrm>
          <a:prstGeom prst="rect">
            <a:avLst/>
          </a:prstGeom>
          <a:noFill/>
          <a:ln>
            <a:noFill/>
          </a:ln>
        </p:spPr>
        <p:txBody>
          <a:bodyPr lIns="90000" tIns="45000" rIns="90000" bIns="45000"/>
          <a:lstStyle/>
          <a:p>
            <a:pPr>
              <a:lnSpc>
                <a:spcPct val="100000"/>
              </a:lnSpc>
              <a:spcAft>
                <a:spcPts val="1200"/>
              </a:spcAft>
              <a:buFont typeface="Arial"/>
              <a:buChar char="■"/>
            </a:pPr>
            <a:r>
              <a:rPr lang="fr-FR" sz="2000" dirty="0">
                <a:solidFill>
                  <a:srgbClr val="1FA1E5"/>
                </a:solidFill>
              </a:rPr>
              <a:t>Mettre en œuvre une pédagogie de projet</a:t>
            </a:r>
            <a:endParaRPr dirty="0"/>
          </a:p>
          <a:p>
            <a:pPr marL="742950" lvl="1" indent="-285750">
              <a:lnSpc>
                <a:spcPct val="100000"/>
              </a:lnSpc>
              <a:spcAft>
                <a:spcPts val="300"/>
              </a:spcAft>
              <a:buFont typeface="Wingdings" panose="05000000000000000000" pitchFamily="2" charset="2"/>
              <a:buChar char="ü"/>
            </a:pPr>
            <a:r>
              <a:rPr lang="fr-FR" dirty="0">
                <a:solidFill>
                  <a:srgbClr val="000000"/>
                </a:solidFill>
              </a:rPr>
              <a:t>une première phase propose une activité, dont le professeur a déterminé les objectifs de formation, les concepts nouveaux qui devront être installés</a:t>
            </a:r>
            <a:endParaRPr dirty="0"/>
          </a:p>
          <a:p>
            <a:pPr marL="742950" lvl="1" indent="-285750">
              <a:lnSpc>
                <a:spcPct val="100000"/>
              </a:lnSpc>
              <a:spcAft>
                <a:spcPts val="300"/>
              </a:spcAft>
              <a:buFont typeface="Wingdings" panose="05000000000000000000" pitchFamily="2" charset="2"/>
              <a:buChar char="ü"/>
            </a:pPr>
            <a:r>
              <a:rPr lang="fr-FR" dirty="0">
                <a:solidFill>
                  <a:srgbClr val="000000"/>
                </a:solidFill>
              </a:rPr>
              <a:t>une deuxième phase permet à chaque élève de développer son programme dans les directions qu’il aura choisies lui-même, grâce éventuellement à un outillage du professeur</a:t>
            </a:r>
            <a:endParaRPr dirty="0"/>
          </a:p>
          <a:p>
            <a:pPr marL="742950" lvl="1" indent="-285750">
              <a:lnSpc>
                <a:spcPct val="100000"/>
              </a:lnSpc>
              <a:spcAft>
                <a:spcPts val="300"/>
              </a:spcAft>
              <a:buFont typeface="Wingdings" panose="05000000000000000000" pitchFamily="2" charset="2"/>
              <a:buChar char="ü"/>
            </a:pPr>
            <a:r>
              <a:rPr lang="fr-FR" dirty="0">
                <a:solidFill>
                  <a:srgbClr val="000000"/>
                </a:solidFill>
              </a:rPr>
              <a:t>une troisième phase permet la finalisation des projets, une mise en commun des concepts et techniques utilisés</a:t>
            </a:r>
            <a:endParaRPr dirty="0"/>
          </a:p>
          <a:p>
            <a:pPr marL="742950" lvl="1" indent="-285750">
              <a:lnSpc>
                <a:spcPct val="100000"/>
              </a:lnSpc>
              <a:spcAft>
                <a:spcPts val="300"/>
              </a:spcAft>
              <a:buFont typeface="Wingdings" panose="05000000000000000000" pitchFamily="2" charset="2"/>
              <a:buChar char="ü"/>
            </a:pPr>
            <a:r>
              <a:rPr lang="fr-FR" dirty="0">
                <a:solidFill>
                  <a:srgbClr val="000000"/>
                </a:solidFill>
              </a:rPr>
              <a:t>une valorisation de chaque production et des démarches utilisées, sans distinction de niveau d’expertise, peut être envisagée</a:t>
            </a:r>
            <a:endParaRPr dirty="0"/>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631B2751-1064-40E3-AB2F-760C5940C0C8}" type="slidenum">
              <a:rPr lang="fr-FR" sz="1000" b="1">
                <a:solidFill>
                  <a:srgbClr val="404040"/>
                </a:solidFill>
                <a:latin typeface="Calibri"/>
              </a:rPr>
              <a:pPr algn="r">
                <a:lnSpc>
                  <a:spcPct val="100000"/>
                </a:lnSpc>
              </a:pPr>
              <a:t>11</a:t>
            </a:fld>
            <a:endParaRPr/>
          </a:p>
        </p:txBody>
      </p:sp>
      <p:sp>
        <p:nvSpPr>
          <p:cNvPr id="158" name="CustomShape 3"/>
          <p:cNvSpPr/>
          <p:nvPr/>
        </p:nvSpPr>
        <p:spPr>
          <a:xfrm>
            <a:off x="1631504" y="1412776"/>
            <a:ext cx="6552728" cy="1368152"/>
          </a:xfrm>
          <a:prstGeom prst="rect">
            <a:avLst/>
          </a:prstGeom>
          <a:noFill/>
          <a:ln>
            <a:noFill/>
          </a:ln>
        </p:spPr>
        <p:txBody>
          <a:bodyPr lIns="90000" tIns="45000" rIns="90000" bIns="45000"/>
          <a:lstStyle/>
          <a:p>
            <a:pPr>
              <a:spcAft>
                <a:spcPts val="1200"/>
              </a:spcAft>
              <a:buFont typeface="Arial"/>
              <a:buChar char="■"/>
            </a:pPr>
            <a:r>
              <a:rPr lang="fr-FR" dirty="0">
                <a:solidFill>
                  <a:schemeClr val="bg1">
                    <a:lumMod val="75000"/>
                  </a:schemeClr>
                </a:solidFill>
              </a:rPr>
              <a:t> Mettre les élèves en activité</a:t>
            </a:r>
          </a:p>
          <a:p>
            <a:pPr>
              <a:spcAft>
                <a:spcPts val="1200"/>
              </a:spcAft>
              <a:buFont typeface="Arial"/>
              <a:buChar char="■"/>
            </a:pPr>
            <a:r>
              <a:rPr lang="fr-FR" dirty="0">
                <a:solidFill>
                  <a:schemeClr val="bg1">
                    <a:lumMod val="75000"/>
                  </a:schemeClr>
                </a:solidFill>
              </a:rPr>
              <a:t> Mettre en œuvre une pédagogie de projet </a:t>
            </a:r>
          </a:p>
          <a:p>
            <a:pPr>
              <a:spcAft>
                <a:spcPts val="1200"/>
              </a:spcAft>
              <a:buFont typeface="Arial"/>
              <a:buChar char="■"/>
            </a:pPr>
            <a:r>
              <a:rPr lang="fr-FR" dirty="0"/>
              <a:t> Mettre en œuvre la différenciation pédagogique </a:t>
            </a:r>
          </a:p>
          <a:p>
            <a:pPr>
              <a:spcAft>
                <a:spcPts val="1200"/>
              </a:spcAft>
              <a:buFont typeface="Arial"/>
              <a:buChar char="■"/>
            </a:pPr>
            <a:endParaRPr lang="fr-FR" dirty="0"/>
          </a:p>
          <a:p>
            <a:pPr>
              <a:spcAft>
                <a:spcPts val="1200"/>
              </a:spcAft>
            </a:pPr>
            <a:endParaRPr lang="fr-FR" dirty="0"/>
          </a:p>
        </p:txBody>
      </p:sp>
      <p:sp>
        <p:nvSpPr>
          <p:cNvPr id="4" name="ZoneTexte 3"/>
          <p:cNvSpPr txBox="1"/>
          <p:nvPr/>
        </p:nvSpPr>
        <p:spPr>
          <a:xfrm rot="16200000">
            <a:off x="9159306" y="-1434507"/>
            <a:ext cx="492443" cy="5034880"/>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Approches pédagogiques</a:t>
            </a:r>
          </a:p>
        </p:txBody>
      </p:sp>
      <p:sp>
        <p:nvSpPr>
          <p:cNvPr id="6" name="CustomShape 3"/>
          <p:cNvSpPr/>
          <p:nvPr/>
        </p:nvSpPr>
        <p:spPr>
          <a:xfrm>
            <a:off x="2063552" y="2852936"/>
            <a:ext cx="9577064" cy="3312368"/>
          </a:xfrm>
          <a:prstGeom prst="rect">
            <a:avLst/>
          </a:prstGeom>
          <a:noFill/>
          <a:ln>
            <a:noFill/>
          </a:ln>
        </p:spPr>
        <p:txBody>
          <a:bodyPr lIns="90000" tIns="45000" rIns="90000" bIns="45000"/>
          <a:lstStyle/>
          <a:p>
            <a:pPr>
              <a:lnSpc>
                <a:spcPct val="100000"/>
              </a:lnSpc>
              <a:spcAft>
                <a:spcPts val="1200"/>
              </a:spcAft>
              <a:buFont typeface="Arial"/>
              <a:buChar char="■"/>
            </a:pPr>
            <a:r>
              <a:rPr lang="fr-FR" sz="2000" dirty="0">
                <a:solidFill>
                  <a:srgbClr val="1FA1E5"/>
                </a:solidFill>
              </a:rPr>
              <a:t> Mettre en œuvre la différenciation pédagogique </a:t>
            </a:r>
          </a:p>
          <a:p>
            <a:pPr marL="742950" lvl="1" indent="-285750">
              <a:lnSpc>
                <a:spcPct val="100000"/>
              </a:lnSpc>
              <a:spcAft>
                <a:spcPts val="300"/>
              </a:spcAft>
              <a:buFont typeface="Wingdings" panose="05000000000000000000" pitchFamily="2" charset="2"/>
              <a:buChar char="ü"/>
            </a:pPr>
            <a:r>
              <a:rPr lang="fr-FR" dirty="0"/>
              <a:t>les nouveaux programmes sont des programmes de cycle</a:t>
            </a:r>
          </a:p>
          <a:p>
            <a:pPr marL="742950" lvl="1" indent="-285750">
              <a:spcAft>
                <a:spcPts val="300"/>
              </a:spcAft>
              <a:buFont typeface="Wingdings" panose="05000000000000000000" pitchFamily="2" charset="2"/>
              <a:buChar char="ü"/>
            </a:pPr>
            <a:r>
              <a:rPr lang="fr-FR" dirty="0"/>
              <a:t>la différenciation ne saurait se réduire à de la remédiation !</a:t>
            </a:r>
          </a:p>
          <a:p>
            <a:pPr marL="742950" lvl="1" indent="-285750">
              <a:lnSpc>
                <a:spcPct val="100000"/>
              </a:lnSpc>
              <a:spcAft>
                <a:spcPts val="300"/>
              </a:spcAft>
              <a:buFont typeface="Wingdings" panose="05000000000000000000" pitchFamily="2" charset="2"/>
              <a:buChar char="ü"/>
            </a:pPr>
            <a:r>
              <a:rPr lang="fr-FR" dirty="0"/>
              <a:t>il s’agit:</a:t>
            </a:r>
          </a:p>
          <a:p>
            <a:pPr lvl="2">
              <a:spcAft>
                <a:spcPts val="300"/>
              </a:spcAft>
            </a:pPr>
            <a:r>
              <a:rPr lang="fr-FR" dirty="0"/>
              <a:t> - d’opérationnaliser l’acquisition par chaque élève des attendus du socle : </a:t>
            </a:r>
            <a:r>
              <a:rPr lang="fr-FR" b="1" dirty="0"/>
              <a:t>amener chaque élève à la meilleure maîtrise possible de tous ces attendus</a:t>
            </a:r>
            <a:r>
              <a:rPr lang="fr-FR" dirty="0"/>
              <a:t>, dans un parcours de formation qui prend en compte ses acquis et ses marges de progression</a:t>
            </a:r>
          </a:p>
          <a:p>
            <a:pPr lvl="2">
              <a:spcAft>
                <a:spcPts val="300"/>
              </a:spcAft>
            </a:pPr>
            <a:r>
              <a:rPr lang="fr-FR" dirty="0"/>
              <a:t>- d'accompagner chaque élève, en permettant aux meilleurs de construire des méthodes expertes, en conduisant les élèves les plus en difficulté à une maîtrise suffisante des attendus pour valider l’acquisition du socle</a:t>
            </a:r>
          </a:p>
          <a:p>
            <a:pPr lvl="1">
              <a:lnSpc>
                <a:spcPct val="100000"/>
              </a:lnSpc>
              <a:spcAft>
                <a:spcPts val="300"/>
              </a:spcAft>
            </a:pPr>
            <a:endParaRPr lang="fr-FR" dirty="0"/>
          </a:p>
          <a:p>
            <a:pPr>
              <a:lnSpc>
                <a:spcPct val="100000"/>
              </a:lnSpc>
            </a:pPr>
            <a:endParaRPr dirty="0"/>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rot="16200000">
            <a:off x="10206262" y="-321222"/>
            <a:ext cx="492443" cy="2664296"/>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Cycle 3</a:t>
            </a:r>
          </a:p>
        </p:txBody>
      </p:sp>
      <p:sp>
        <p:nvSpPr>
          <p:cNvPr id="5" name="CustomShape 3"/>
          <p:cNvSpPr/>
          <p:nvPr/>
        </p:nvSpPr>
        <p:spPr>
          <a:xfrm>
            <a:off x="1343471" y="1772816"/>
            <a:ext cx="9109011" cy="4104456"/>
          </a:xfrm>
          <a:prstGeom prst="rect">
            <a:avLst/>
          </a:prstGeom>
          <a:noFill/>
          <a:ln>
            <a:noFill/>
          </a:ln>
        </p:spPr>
        <p:txBody>
          <a:bodyPr lIns="90000" tIns="45000" rIns="90000" bIns="45000"/>
          <a:lstStyle/>
          <a:p>
            <a:pPr lvl="0">
              <a:spcAft>
                <a:spcPts val="1200"/>
              </a:spcAft>
            </a:pPr>
            <a:r>
              <a:rPr lang="fr-FR" sz="2000" b="1" dirty="0">
                <a:solidFill>
                  <a:srgbClr val="7030A0"/>
                </a:solidFill>
                <a:ea typeface="Raleway"/>
                <a:cs typeface="Raleway"/>
              </a:rPr>
              <a:t> </a:t>
            </a:r>
            <a:r>
              <a:rPr lang="fr-FR" sz="2000" b="1" dirty="0">
                <a:solidFill>
                  <a:srgbClr val="7030A0"/>
                </a:solidFill>
                <a:ea typeface="Raleway"/>
                <a:cs typeface="Raleway"/>
                <a:sym typeface="Raleway"/>
              </a:rPr>
              <a:t>Programme de mathématiques</a:t>
            </a:r>
          </a:p>
          <a:p>
            <a:pPr>
              <a:lnSpc>
                <a:spcPct val="100000"/>
              </a:lnSpc>
              <a:spcAft>
                <a:spcPts val="1200"/>
              </a:spcAft>
              <a:buFont typeface="Arial"/>
              <a:buChar char="■"/>
            </a:pPr>
            <a:r>
              <a:rPr lang="fr-FR" sz="2000" b="1" dirty="0">
                <a:solidFill>
                  <a:srgbClr val="7030A0"/>
                </a:solidFill>
                <a:ea typeface="Raleway"/>
                <a:cs typeface="Raleway"/>
              </a:rPr>
              <a:t> Thème Espace et géométrie </a:t>
            </a:r>
            <a:endParaRPr sz="2000" b="1" dirty="0">
              <a:solidFill>
                <a:srgbClr val="7030A0"/>
              </a:solidFill>
              <a:ea typeface="Raleway"/>
              <a:cs typeface="Raleway"/>
            </a:endParaRPr>
          </a:p>
          <a:p>
            <a:pPr marL="742950" lvl="1" indent="-285750">
              <a:spcAft>
                <a:spcPts val="300"/>
              </a:spcAft>
              <a:buFont typeface="Wingdings" panose="05000000000000000000" pitchFamily="2" charset="2"/>
              <a:buChar char="ü"/>
            </a:pPr>
            <a:r>
              <a:rPr lang="fr-FR" sz="2000" b="1" dirty="0">
                <a:solidFill>
                  <a:schemeClr val="accent1">
                    <a:lumMod val="75000"/>
                  </a:schemeClr>
                </a:solidFill>
              </a:rPr>
              <a:t>Attendu :</a:t>
            </a:r>
            <a:r>
              <a:rPr lang="fr-FR" sz="2000" dirty="0">
                <a:solidFill>
                  <a:srgbClr val="000000"/>
                </a:solidFill>
              </a:rPr>
              <a:t> (se) repérer et (se) déplacer dans l'espace en utilisant ou en élaborant des représentations</a:t>
            </a:r>
            <a:endParaRPr sz="2000" dirty="0">
              <a:solidFill>
                <a:srgbClr val="000000"/>
              </a:solidFill>
            </a:endParaRPr>
          </a:p>
          <a:p>
            <a:pPr marL="742950" lvl="1" indent="-285750">
              <a:spcAft>
                <a:spcPts val="300"/>
              </a:spcAft>
            </a:pPr>
            <a:r>
              <a:rPr lang="fr-FR" sz="2000" i="1" dirty="0">
                <a:solidFill>
                  <a:srgbClr val="000000"/>
                </a:solidFill>
              </a:rPr>
              <a:t>               </a:t>
            </a:r>
            <a:r>
              <a:rPr lang="fr-FR" sz="2000" i="1" dirty="0">
                <a:solidFill>
                  <a:srgbClr val="7030A0"/>
                </a:solidFill>
              </a:rPr>
              <a:t>Connaissance associée </a:t>
            </a:r>
            <a:r>
              <a:rPr lang="fr-FR" sz="2000" i="1" dirty="0">
                <a:solidFill>
                  <a:srgbClr val="000000"/>
                </a:solidFill>
              </a:rPr>
              <a:t>: Programmer les déplacements d’un robot 					   ou ceux d’un personnage sur un écran</a:t>
            </a:r>
            <a:endParaRPr sz="2000" i="1" dirty="0">
              <a:solidFill>
                <a:srgbClr val="000000"/>
              </a:solidFill>
            </a:endParaRPr>
          </a:p>
          <a:p>
            <a:pPr lvl="2">
              <a:spcAft>
                <a:spcPts val="300"/>
              </a:spcAft>
            </a:pPr>
            <a:endParaRPr sz="2000" dirty="0"/>
          </a:p>
          <a:p>
            <a:pPr marL="742950" lvl="1" indent="-285750">
              <a:spcAft>
                <a:spcPts val="300"/>
              </a:spcAft>
              <a:buFont typeface="Wingdings" panose="05000000000000000000" pitchFamily="2" charset="2"/>
              <a:buChar char="ü"/>
            </a:pPr>
            <a:r>
              <a:rPr lang="fr-FR" sz="2000" b="1" dirty="0">
                <a:solidFill>
                  <a:schemeClr val="accent1">
                    <a:lumMod val="75000"/>
                  </a:schemeClr>
                </a:solidFill>
              </a:rPr>
              <a:t>Attendu : </a:t>
            </a:r>
            <a:r>
              <a:rPr lang="fr-FR" sz="2000" dirty="0">
                <a:solidFill>
                  <a:srgbClr val="000000"/>
                </a:solidFill>
              </a:rPr>
              <a:t>reconnaître, nommer, décrire, reproduire, représenter, construire des </a:t>
            </a:r>
            <a:r>
              <a:rPr lang="fr-FR" sz="2000" dirty="0"/>
              <a:t>figures et solides usuels</a:t>
            </a:r>
            <a:endParaRPr sz="2000" dirty="0"/>
          </a:p>
          <a:p>
            <a:pPr marL="742950" lvl="1" indent="-285750">
              <a:spcAft>
                <a:spcPts val="300"/>
              </a:spcAft>
            </a:pPr>
            <a:r>
              <a:rPr lang="fr-FR" sz="2000" i="1" dirty="0">
                <a:solidFill>
                  <a:srgbClr val="000000"/>
                </a:solidFill>
              </a:rPr>
              <a:t> 		     </a:t>
            </a:r>
            <a:r>
              <a:rPr lang="fr-FR" sz="2000" i="1" dirty="0">
                <a:solidFill>
                  <a:srgbClr val="7030A0"/>
                </a:solidFill>
              </a:rPr>
              <a:t>Connaissance associée </a:t>
            </a:r>
            <a:r>
              <a:rPr lang="fr-FR" sz="2000" i="1" dirty="0">
                <a:solidFill>
                  <a:srgbClr val="000000"/>
                </a:solidFill>
              </a:rPr>
              <a:t>:  Réaliser une figure simple ou une figure 					 composée de figures simples à l’aide d’un logiciel</a:t>
            </a:r>
          </a:p>
          <a:p>
            <a:pPr>
              <a:lnSpc>
                <a:spcPct val="100000"/>
              </a:lnSpc>
            </a:pPr>
            <a:endParaRPr dirty="0"/>
          </a:p>
          <a:p>
            <a:pPr>
              <a:lnSpc>
                <a:spcPct val="100000"/>
              </a:lnSpc>
            </a:pPr>
            <a:endParaRPr dirty="0"/>
          </a:p>
        </p:txBody>
      </p:sp>
      <p:sp>
        <p:nvSpPr>
          <p:cNvPr id="6"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853A22B5-4EEA-4A65-AC1B-1E3E5F8383F5}" type="slidenum">
              <a:rPr lang="fr-FR" sz="1000" b="1">
                <a:solidFill>
                  <a:srgbClr val="404040"/>
                </a:solidFill>
                <a:latin typeface="Calibri"/>
              </a:rPr>
              <a:pPr algn="r">
                <a:lnSpc>
                  <a:spcPct val="100000"/>
                </a:lnSpc>
              </a:pPr>
              <a:t>12</a:t>
            </a:fld>
            <a:endParaRPr dirty="0"/>
          </a:p>
        </p:txBody>
      </p:sp>
    </p:spTree>
    <p:extLst>
      <p:ext uri="{BB962C8B-B14F-4D97-AF65-F5344CB8AC3E}">
        <p14:creationId xmlns:p14="http://schemas.microsoft.com/office/powerpoint/2010/main" val="848775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rot="16200000">
            <a:off x="10206262" y="-321222"/>
            <a:ext cx="492443" cy="2664296"/>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Cycle 3</a:t>
            </a:r>
          </a:p>
        </p:txBody>
      </p:sp>
      <p:sp>
        <p:nvSpPr>
          <p:cNvPr id="5" name="CustomShape 3"/>
          <p:cNvSpPr/>
          <p:nvPr/>
        </p:nvSpPr>
        <p:spPr>
          <a:xfrm>
            <a:off x="1487488" y="1844824"/>
            <a:ext cx="9577064" cy="2664296"/>
          </a:xfrm>
          <a:prstGeom prst="rect">
            <a:avLst/>
          </a:prstGeom>
          <a:noFill/>
          <a:ln>
            <a:noFill/>
          </a:ln>
        </p:spPr>
        <p:txBody>
          <a:bodyPr lIns="90000" tIns="45000" rIns="90000" bIns="45000"/>
          <a:lstStyle/>
          <a:p>
            <a:pPr>
              <a:spcAft>
                <a:spcPts val="1200"/>
              </a:spcAft>
            </a:pPr>
            <a:r>
              <a:rPr lang="fr-FR" sz="2000" b="1" dirty="0">
                <a:solidFill>
                  <a:srgbClr val="7030A0"/>
                </a:solidFill>
                <a:ea typeface="Raleway"/>
                <a:cs typeface="Raleway"/>
              </a:rPr>
              <a:t> </a:t>
            </a:r>
            <a:r>
              <a:rPr lang="fr-FR" sz="2000" b="1" dirty="0">
                <a:solidFill>
                  <a:srgbClr val="7030A0"/>
                </a:solidFill>
                <a:ea typeface="Raleway"/>
                <a:cs typeface="Raleway"/>
                <a:sym typeface="Raleway"/>
              </a:rPr>
              <a:t>Programme de Sciences et Technologie</a:t>
            </a:r>
          </a:p>
          <a:p>
            <a:pPr marL="177800" indent="-177800">
              <a:buClr>
                <a:srgbClr val="7030A0"/>
              </a:buClr>
              <a:buSzPct val="100000"/>
              <a:buFont typeface="Raleway"/>
              <a:buChar char="■"/>
            </a:pPr>
            <a:r>
              <a:rPr lang="fr-FR" sz="2000" b="1" dirty="0">
                <a:solidFill>
                  <a:srgbClr val="7030A0"/>
                </a:solidFill>
                <a:ea typeface="Raleway"/>
                <a:cs typeface="Raleway"/>
                <a:sym typeface="Raleway"/>
              </a:rPr>
              <a:t>Thème: Matériaux et objets techniques</a:t>
            </a:r>
          </a:p>
          <a:p>
            <a:pPr marL="177800" indent="-177800">
              <a:buClr>
                <a:srgbClr val="1FA1E5"/>
              </a:buClr>
              <a:buSzPct val="100000"/>
            </a:pPr>
            <a:endParaRPr lang="fr-FR" sz="2000" b="1" dirty="0">
              <a:solidFill>
                <a:srgbClr val="7030A0"/>
              </a:solidFill>
              <a:ea typeface="Raleway"/>
              <a:cs typeface="Raleway"/>
              <a:sym typeface="Raleway"/>
            </a:endParaRPr>
          </a:p>
          <a:p>
            <a:pPr marL="742950" lvl="1" indent="-285750">
              <a:spcAft>
                <a:spcPts val="300"/>
              </a:spcAft>
              <a:buFont typeface="Wingdings" panose="05000000000000000000" pitchFamily="2" charset="2"/>
              <a:buChar char="ü"/>
            </a:pPr>
            <a:r>
              <a:rPr lang="fr-FR" sz="2000" b="1" dirty="0">
                <a:solidFill>
                  <a:schemeClr val="accent1">
                    <a:lumMod val="75000"/>
                  </a:schemeClr>
                </a:solidFill>
              </a:rPr>
              <a:t>Attendu :</a:t>
            </a:r>
            <a:r>
              <a:rPr lang="fr-FR" sz="2000" dirty="0">
                <a:solidFill>
                  <a:srgbClr val="000000"/>
                </a:solidFill>
              </a:rPr>
              <a:t> </a:t>
            </a:r>
            <a:r>
              <a:rPr lang="fr-FR" sz="2000" dirty="0"/>
              <a:t>repérer et comprendre la communication et la gestion de l’information </a:t>
            </a:r>
            <a:endParaRPr sz="2000" dirty="0">
              <a:solidFill>
                <a:srgbClr val="000000"/>
              </a:solidFill>
            </a:endParaRPr>
          </a:p>
          <a:p>
            <a:r>
              <a:rPr lang="fr-FR" sz="2000" dirty="0">
                <a:solidFill>
                  <a:srgbClr val="000000"/>
                </a:solidFill>
              </a:rPr>
              <a:t>                  </a:t>
            </a:r>
            <a:r>
              <a:rPr lang="fr-FR" sz="2000" i="1" dirty="0">
                <a:solidFill>
                  <a:srgbClr val="7030A0"/>
                </a:solidFill>
              </a:rPr>
              <a:t>Connaissance associée </a:t>
            </a:r>
            <a:r>
              <a:rPr lang="fr-FR" sz="2000" i="1" dirty="0">
                <a:solidFill>
                  <a:srgbClr val="000000"/>
                </a:solidFill>
              </a:rPr>
              <a:t>: </a:t>
            </a:r>
            <a:r>
              <a:rPr lang="fr-FR" dirty="0"/>
              <a:t>Le stockage des données, notions  d’algorithmes, </a:t>
            </a:r>
            <a:br>
              <a:rPr lang="fr-FR" dirty="0"/>
            </a:br>
            <a:r>
              <a:rPr lang="fr-FR" dirty="0"/>
              <a:t>			               les objets  programmables.</a:t>
            </a:r>
          </a:p>
          <a:p>
            <a:pPr>
              <a:lnSpc>
                <a:spcPct val="100000"/>
              </a:lnSpc>
            </a:pPr>
            <a:endParaRPr dirty="0"/>
          </a:p>
          <a:p>
            <a:pPr>
              <a:lnSpc>
                <a:spcPct val="100000"/>
              </a:lnSpc>
            </a:pPr>
            <a:endParaRPr dirty="0"/>
          </a:p>
        </p:txBody>
      </p:sp>
    </p:spTree>
    <p:extLst>
      <p:ext uri="{BB962C8B-B14F-4D97-AF65-F5344CB8AC3E}">
        <p14:creationId xmlns:p14="http://schemas.microsoft.com/office/powerpoint/2010/main" val="848775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3"/>
          <p:cNvSpPr/>
          <p:nvPr/>
        </p:nvSpPr>
        <p:spPr>
          <a:xfrm>
            <a:off x="9653160" y="5734080"/>
            <a:ext cx="608760" cy="520560"/>
          </a:xfrm>
          <a:prstGeom prst="rect">
            <a:avLst/>
          </a:prstGeom>
          <a:noFill/>
          <a:ln>
            <a:noFill/>
          </a:ln>
        </p:spPr>
        <p:txBody>
          <a:bodyPr lIns="90000" tIns="45000" rIns="90000" bIns="45000" anchor="ctr"/>
          <a:lstStyle/>
          <a:p>
            <a:pPr algn="ctr">
              <a:lnSpc>
                <a:spcPct val="100000"/>
              </a:lnSpc>
            </a:pPr>
            <a:fld id="{6223EBDB-4931-45C8-AA9A-F166663997A3}" type="slidenum">
              <a:rPr lang="fr-FR" sz="1400" b="1">
                <a:solidFill>
                  <a:srgbClr val="FFFFFF"/>
                </a:solidFill>
                <a:latin typeface="Century Schoolbook"/>
              </a:rPr>
              <a:pPr algn="ctr">
                <a:lnSpc>
                  <a:spcPct val="100000"/>
                </a:lnSpc>
              </a:pPr>
              <a:t>14</a:t>
            </a:fld>
            <a:endParaRPr/>
          </a:p>
        </p:txBody>
      </p:sp>
      <p:sp>
        <p:nvSpPr>
          <p:cNvPr id="2" name="Rectangle 1"/>
          <p:cNvSpPr/>
          <p:nvPr/>
        </p:nvSpPr>
        <p:spPr>
          <a:xfrm>
            <a:off x="2288464" y="1409527"/>
            <a:ext cx="8488056" cy="5170646"/>
          </a:xfrm>
          <a:prstGeom prst="rect">
            <a:avLst/>
          </a:prstGeom>
        </p:spPr>
        <p:txBody>
          <a:bodyPr wrap="square">
            <a:spAutoFit/>
          </a:bodyPr>
          <a:lstStyle/>
          <a:p>
            <a:pPr marL="0" lvl="1"/>
            <a:r>
              <a:rPr lang="fr-FR" b="1" dirty="0"/>
              <a:t>Sciences et Technologie </a:t>
            </a:r>
          </a:p>
          <a:p>
            <a:pPr marL="0" lvl="1"/>
            <a:r>
              <a:rPr lang="fr-FR" dirty="0">
                <a:sym typeface="Raleway"/>
              </a:rPr>
              <a:t>Les élèves découvrent l’algorithme en utilisant des logiciels d’applications visuelles et ludiques.</a:t>
            </a:r>
          </a:p>
          <a:p>
            <a:pPr marL="0" lvl="1"/>
            <a:endParaRPr lang="fr-FR" sz="1000" dirty="0">
              <a:solidFill>
                <a:srgbClr val="000000"/>
              </a:solidFill>
              <a:sym typeface="Raleway"/>
            </a:endParaRPr>
          </a:p>
          <a:p>
            <a:pPr marL="285750" lvl="1" indent="-285750">
              <a:buFont typeface="Arial" panose="020B0604020202020204" pitchFamily="34" charset="0"/>
              <a:buChar char="•"/>
            </a:pPr>
            <a:r>
              <a:rPr lang="fr-FR" dirty="0">
                <a:sym typeface="Raleway"/>
              </a:rPr>
              <a:t>En CM1- CM2 :  […] L’usage des outils numériques est recommandé pour favoriser la communication et la représentation des objets techniques.[…]</a:t>
            </a:r>
          </a:p>
          <a:p>
            <a:endParaRPr lang="fr-FR" sz="1000" dirty="0"/>
          </a:p>
          <a:p>
            <a:pPr marL="285750" lvl="1" indent="-285750">
              <a:buFont typeface="Arial" panose="020B0604020202020204" pitchFamily="34" charset="0"/>
              <a:buChar char="•"/>
            </a:pPr>
            <a:r>
              <a:rPr lang="fr-FR" dirty="0">
                <a:sym typeface="Raleway"/>
              </a:rPr>
              <a:t>En 6</a:t>
            </a:r>
            <a:r>
              <a:rPr lang="fr-FR" baseline="30000" dirty="0">
                <a:sym typeface="Raleway"/>
              </a:rPr>
              <a:t>e</a:t>
            </a:r>
            <a:r>
              <a:rPr lang="fr-FR" dirty="0">
                <a:sym typeface="Raleway"/>
              </a:rPr>
              <a:t>: […] Les élèves sont progressivement mis en activité au sein d’une structure informatique en réseau sollicitant le stockage des données partagées.</a:t>
            </a:r>
          </a:p>
          <a:p>
            <a:endParaRPr lang="fr-FR" dirty="0"/>
          </a:p>
          <a:p>
            <a:r>
              <a:rPr lang="fr-FR" b="1" dirty="0"/>
              <a:t>Mathématiques</a:t>
            </a:r>
            <a:endParaRPr lang="fr-FR" dirty="0"/>
          </a:p>
          <a:p>
            <a:pPr marL="285750" indent="-285750">
              <a:buFont typeface="Arial" panose="020B0604020202020204" pitchFamily="34" charset="0"/>
              <a:buChar char="•"/>
            </a:pPr>
            <a:r>
              <a:rPr lang="fr-FR" dirty="0">
                <a:sym typeface="Raleway"/>
              </a:rPr>
              <a:t>En CM1: </a:t>
            </a:r>
            <a:r>
              <a:rPr lang="fr-FR" dirty="0"/>
              <a:t>usage de logiciels de géométrie dynamique à des fins d’apprentissage manipulatoires. </a:t>
            </a:r>
          </a:p>
          <a:p>
            <a:endParaRPr lang="fr-FR" sz="1000" dirty="0"/>
          </a:p>
          <a:p>
            <a:pPr marL="285750" indent="-285750">
              <a:buFont typeface="Arial" panose="020B0604020202020204" pitchFamily="34" charset="0"/>
              <a:buChar char="•"/>
            </a:pPr>
            <a:r>
              <a:rPr lang="fr-FR" dirty="0">
                <a:sym typeface="Raleway"/>
              </a:rPr>
              <a:t>En CM2: usages progressifs de LGD (Logiciels de Géométrie Dynamique) de  pour effectuer des </a:t>
            </a:r>
            <a:r>
              <a:rPr lang="fr-FR" dirty="0"/>
              <a:t>constructions.</a:t>
            </a:r>
          </a:p>
          <a:p>
            <a:endParaRPr lang="fr-FR" sz="1200" dirty="0"/>
          </a:p>
          <a:p>
            <a:r>
              <a:rPr lang="fr-FR" dirty="0">
                <a:latin typeface="Arial" panose="020B0604020202020204" pitchFamily="34" charset="0"/>
                <a:cs typeface="Arial" panose="020B0604020202020204" pitchFamily="34" charset="0"/>
              </a:rPr>
              <a:t>Il n’y a pas de repère de progressivité spécifique à l’introduction de l’algorithmique en mathématiques sur ce cycle.</a:t>
            </a:r>
          </a:p>
          <a:p>
            <a:endParaRPr lang="fr-FR" dirty="0"/>
          </a:p>
        </p:txBody>
      </p:sp>
      <p:grpSp>
        <p:nvGrpSpPr>
          <p:cNvPr id="3" name="Groupe 2"/>
          <p:cNvGrpSpPr/>
          <p:nvPr/>
        </p:nvGrpSpPr>
        <p:grpSpPr>
          <a:xfrm rot="16200000">
            <a:off x="-1065131" y="3003156"/>
            <a:ext cx="3782959" cy="1754326"/>
            <a:chOff x="1271467" y="873017"/>
            <a:chExt cx="3782959" cy="1754326"/>
          </a:xfrm>
        </p:grpSpPr>
        <p:cxnSp>
          <p:nvCxnSpPr>
            <p:cNvPr id="6" name="Connecteur droit avec flèche 5"/>
            <p:cNvCxnSpPr/>
            <p:nvPr/>
          </p:nvCxnSpPr>
          <p:spPr>
            <a:xfrm flipV="1">
              <a:off x="1421706" y="1215520"/>
              <a:ext cx="3279649" cy="868727"/>
            </a:xfrm>
            <a:prstGeom prst="straightConnector1">
              <a:avLst/>
            </a:prstGeom>
            <a:ln w="57150">
              <a:tailEnd type="triangle"/>
            </a:ln>
            <a:effectLst>
              <a:glow rad="139700">
                <a:schemeClr val="accent2">
                  <a:satMod val="175000"/>
                  <a:alpha val="40000"/>
                </a:schemeClr>
              </a:glow>
            </a:effectLst>
          </p:spPr>
          <p:style>
            <a:lnRef idx="2">
              <a:schemeClr val="accent6"/>
            </a:lnRef>
            <a:fillRef idx="0">
              <a:schemeClr val="accent6"/>
            </a:fillRef>
            <a:effectRef idx="1">
              <a:schemeClr val="accent6"/>
            </a:effectRef>
            <a:fontRef idx="minor">
              <a:schemeClr val="tx1"/>
            </a:fontRef>
          </p:style>
        </p:cxnSp>
        <p:sp>
          <p:nvSpPr>
            <p:cNvPr id="7" name="Rectangle 6"/>
            <p:cNvSpPr/>
            <p:nvPr/>
          </p:nvSpPr>
          <p:spPr>
            <a:xfrm>
              <a:off x="1271467" y="873017"/>
              <a:ext cx="3782959" cy="1754326"/>
            </a:xfrm>
            <a:prstGeom prst="rect">
              <a:avLst/>
            </a:prstGeom>
            <a:noFill/>
          </p:spPr>
          <p:txBody>
            <a:bodyPr wrap="none" lIns="91440" tIns="45720" rIns="91440" bIns="45720">
              <a:spAutoFit/>
            </a:bodyPr>
            <a:lstStyle/>
            <a:p>
              <a:pPr algn="ctr"/>
              <a:r>
                <a:rPr lang="fr-FR" sz="5400" dirty="0">
                  <a:ln w="0"/>
                  <a:effectLst>
                    <a:outerShdw blurRad="38100" dist="19050" dir="2700000" algn="tl" rotWithShape="0">
                      <a:schemeClr val="dk1">
                        <a:alpha val="40000"/>
                      </a:schemeClr>
                    </a:outerShdw>
                  </a:effectLst>
                </a:rPr>
                <a:t>Repères de </a:t>
              </a:r>
            </a:p>
            <a:p>
              <a:pPr algn="ctr"/>
              <a:r>
                <a:rPr lang="fr-FR" sz="5400" dirty="0">
                  <a:ln w="0"/>
                  <a:effectLst>
                    <a:outerShdw blurRad="38100" dist="19050" dir="2700000" algn="tl" rotWithShape="0">
                      <a:schemeClr val="dk1">
                        <a:alpha val="40000"/>
                      </a:schemeClr>
                    </a:outerShdw>
                  </a:effectLst>
                </a:rPr>
                <a:t>Progressivité</a:t>
              </a:r>
              <a:endParaRPr lang="fr-FR" sz="5400" b="0" cap="none" spc="0" dirty="0">
                <a:ln w="0"/>
                <a:solidFill>
                  <a:schemeClr val="tx1"/>
                </a:solidFill>
                <a:effectLst>
                  <a:outerShdw blurRad="38100" dist="19050" dir="2700000" algn="tl" rotWithShape="0">
                    <a:schemeClr val="dk1">
                      <a:alpha val="40000"/>
                    </a:schemeClr>
                  </a:outerShdw>
                </a:effectLst>
              </a:endParaRPr>
            </a:p>
          </p:txBody>
        </p:sp>
      </p:grpSp>
      <p:sp>
        <p:nvSpPr>
          <p:cNvPr id="11" name="ZoneTexte 10"/>
          <p:cNvSpPr txBox="1"/>
          <p:nvPr/>
        </p:nvSpPr>
        <p:spPr>
          <a:xfrm rot="16200000">
            <a:off x="10206262" y="-321222"/>
            <a:ext cx="492443" cy="2664296"/>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Cycle 3</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rot="16200000">
            <a:off x="10206262" y="-321222"/>
            <a:ext cx="492443" cy="2664296"/>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Cycle 4</a:t>
            </a:r>
          </a:p>
        </p:txBody>
      </p:sp>
      <p:sp>
        <p:nvSpPr>
          <p:cNvPr id="5" name="CustomShape 3"/>
          <p:cNvSpPr/>
          <p:nvPr/>
        </p:nvSpPr>
        <p:spPr>
          <a:xfrm>
            <a:off x="1991544" y="908720"/>
            <a:ext cx="9577064" cy="5846680"/>
          </a:xfrm>
          <a:prstGeom prst="rect">
            <a:avLst/>
          </a:prstGeom>
          <a:noFill/>
          <a:ln>
            <a:noFill/>
          </a:ln>
        </p:spPr>
        <p:txBody>
          <a:bodyPr lIns="90000" tIns="45000" rIns="90000" bIns="45000"/>
          <a:lstStyle/>
          <a:p>
            <a:pPr lvl="0">
              <a:spcAft>
                <a:spcPts val="1200"/>
              </a:spcAft>
            </a:pPr>
            <a:r>
              <a:rPr lang="fr-FR" sz="2000" b="1" dirty="0">
                <a:solidFill>
                  <a:srgbClr val="7030A0"/>
                </a:solidFill>
                <a:ea typeface="Raleway"/>
                <a:cs typeface="Raleway"/>
              </a:rPr>
              <a:t> </a:t>
            </a:r>
            <a:r>
              <a:rPr lang="fr-FR" sz="2000" b="1" dirty="0">
                <a:solidFill>
                  <a:srgbClr val="7030A0"/>
                </a:solidFill>
                <a:ea typeface="Raleway"/>
                <a:cs typeface="Raleway"/>
                <a:sym typeface="Raleway"/>
              </a:rPr>
              <a:t>Programmes  de mathématiques et </a:t>
            </a:r>
            <a:r>
              <a:rPr lang="fr-FR" sz="2000" b="1" dirty="0">
                <a:solidFill>
                  <a:srgbClr val="FF0000"/>
                </a:solidFill>
                <a:ea typeface="Raleway"/>
                <a:cs typeface="Raleway"/>
                <a:sym typeface="Raleway"/>
              </a:rPr>
              <a:t>de technologie</a:t>
            </a:r>
            <a:endParaRPr lang="fr-FR" sz="2000" b="1" dirty="0">
              <a:solidFill>
                <a:srgbClr val="1FA1E5"/>
              </a:solidFill>
              <a:ea typeface="Raleway"/>
              <a:cs typeface="Raleway"/>
              <a:sym typeface="Raleway"/>
            </a:endParaRPr>
          </a:p>
          <a:p>
            <a:pPr>
              <a:spcAft>
                <a:spcPts val="1200"/>
              </a:spcAft>
              <a:buFont typeface="Arial"/>
              <a:buChar char="■"/>
            </a:pPr>
            <a:r>
              <a:rPr lang="fr-FR" sz="2000" b="1" dirty="0">
                <a:ea typeface="Raleway"/>
                <a:cs typeface="Raleway"/>
              </a:rPr>
              <a:t> Thèmes :  </a:t>
            </a:r>
            <a:r>
              <a:rPr lang="fr-FR" sz="2000" b="1" dirty="0">
                <a:solidFill>
                  <a:srgbClr val="7030A0"/>
                </a:solidFill>
                <a:ea typeface="Raleway"/>
                <a:cs typeface="Raleway"/>
              </a:rPr>
              <a:t>Algorithmique et programmation  -  </a:t>
            </a:r>
            <a:r>
              <a:rPr lang="fr-FR" sz="2000" b="1" dirty="0">
                <a:solidFill>
                  <a:srgbClr val="FF0000"/>
                </a:solidFill>
                <a:ea typeface="Raleway"/>
                <a:cs typeface="Raleway"/>
              </a:rPr>
              <a:t>L’informatique et la programmation</a:t>
            </a:r>
          </a:p>
          <a:p>
            <a:pPr marL="742950" lvl="1" indent="-285750">
              <a:spcAft>
                <a:spcPts val="300"/>
              </a:spcAft>
              <a:buFont typeface="Wingdings" panose="05000000000000000000" pitchFamily="2" charset="2"/>
              <a:buChar char="ü"/>
            </a:pPr>
            <a:r>
              <a:rPr lang="fr-FR" sz="2000" b="1" dirty="0">
                <a:solidFill>
                  <a:schemeClr val="accent1">
                    <a:lumMod val="75000"/>
                  </a:schemeClr>
                </a:solidFill>
              </a:rPr>
              <a:t>Attendu :</a:t>
            </a:r>
            <a:r>
              <a:rPr lang="fr-FR" sz="2000" dirty="0">
                <a:solidFill>
                  <a:srgbClr val="000000"/>
                </a:solidFill>
              </a:rPr>
              <a:t> écrire, mettre au point et exécuter un programme simple</a:t>
            </a:r>
            <a:endParaRPr sz="2000" dirty="0">
              <a:solidFill>
                <a:srgbClr val="000000"/>
              </a:solidFill>
            </a:endParaRPr>
          </a:p>
          <a:p>
            <a:pPr marL="742950" lvl="1" indent="-285750">
              <a:spcAft>
                <a:spcPts val="300"/>
              </a:spcAft>
            </a:pPr>
            <a:r>
              <a:rPr lang="fr-FR" sz="2000" dirty="0">
                <a:solidFill>
                  <a:srgbClr val="000000"/>
                </a:solidFill>
              </a:rPr>
              <a:t>                  </a:t>
            </a:r>
            <a:r>
              <a:rPr lang="fr-FR" sz="2000" i="1" dirty="0">
                <a:solidFill>
                  <a:srgbClr val="7030A0"/>
                </a:solidFill>
              </a:rPr>
              <a:t>Connaissances associées</a:t>
            </a:r>
            <a:r>
              <a:rPr lang="fr-FR" sz="2000" i="1" dirty="0">
                <a:solidFill>
                  <a:srgbClr val="000000"/>
                </a:solidFill>
              </a:rPr>
              <a:t>: </a:t>
            </a:r>
          </a:p>
          <a:p>
            <a:pPr marL="742950" lvl="1" indent="-285750">
              <a:spcAft>
                <a:spcPts val="300"/>
              </a:spcAft>
            </a:pPr>
            <a:r>
              <a:rPr lang="fr-FR" sz="2000" i="1" dirty="0">
                <a:solidFill>
                  <a:srgbClr val="000000"/>
                </a:solidFill>
              </a:rPr>
              <a:t>-   </a:t>
            </a:r>
            <a:r>
              <a:rPr lang="fr-FR" sz="2000" b="1" dirty="0">
                <a:solidFill>
                  <a:srgbClr val="FF0000"/>
                </a:solidFill>
              </a:rPr>
              <a:t>Analyser le comportement attendu d’un système réel et </a:t>
            </a:r>
            <a:r>
              <a:rPr lang="fr-FR" sz="2000" i="1" dirty="0">
                <a:solidFill>
                  <a:srgbClr val="000000"/>
                </a:solidFill>
              </a:rPr>
              <a:t>décomposer un problème en sous-problèmes afin de structurer un programme </a:t>
            </a:r>
            <a:r>
              <a:rPr lang="fr-FR" sz="2000" b="1" dirty="0">
                <a:solidFill>
                  <a:srgbClr val="FF0000"/>
                </a:solidFill>
              </a:rPr>
              <a:t>de commande</a:t>
            </a:r>
            <a:r>
              <a:rPr lang="fr-FR" sz="2000" i="1" dirty="0">
                <a:solidFill>
                  <a:srgbClr val="000000"/>
                </a:solidFill>
              </a:rPr>
              <a:t>; reconnaître des schémas.</a:t>
            </a:r>
          </a:p>
          <a:p>
            <a:pPr marL="742950" lvl="1" indent="-285750">
              <a:spcAft>
                <a:spcPts val="300"/>
              </a:spcAft>
              <a:buFontTx/>
              <a:buChar char="-"/>
            </a:pPr>
            <a:r>
              <a:rPr lang="fr-FR" sz="2000" i="1" dirty="0">
                <a:solidFill>
                  <a:srgbClr val="000000"/>
                </a:solidFill>
              </a:rPr>
              <a:t>Écrire, mettre au point (tester, corriger) et exécuter un programme en réponse à un problème donné </a:t>
            </a:r>
            <a:r>
              <a:rPr lang="fr-FR" sz="2000" b="1" dirty="0">
                <a:solidFill>
                  <a:srgbClr val="FF0000"/>
                </a:solidFill>
              </a:rPr>
              <a:t>commandant un système réel et vérifier le comportement attendu</a:t>
            </a:r>
            <a:r>
              <a:rPr lang="fr-FR" sz="2000" dirty="0"/>
              <a:t>.</a:t>
            </a:r>
            <a:endParaRPr lang="fr-FR" sz="2000" i="1" dirty="0"/>
          </a:p>
          <a:p>
            <a:pPr marL="742950" lvl="1" indent="-285750">
              <a:spcAft>
                <a:spcPts val="300"/>
              </a:spcAft>
              <a:buFontTx/>
              <a:buChar char="-"/>
            </a:pPr>
            <a:r>
              <a:rPr lang="fr-FR" sz="2000" i="1" dirty="0">
                <a:solidFill>
                  <a:srgbClr val="000000"/>
                </a:solidFill>
              </a:rPr>
              <a:t>Écrire un programme dans lequel des actions sont déclenchées par des événements extérieurs.</a:t>
            </a:r>
          </a:p>
          <a:p>
            <a:pPr marL="742950" lvl="1" indent="-285750">
              <a:spcAft>
                <a:spcPts val="300"/>
              </a:spcAft>
              <a:buFontTx/>
              <a:buChar char="-"/>
            </a:pPr>
            <a:r>
              <a:rPr lang="fr-FR" sz="2000" i="1" dirty="0">
                <a:solidFill>
                  <a:srgbClr val="000000"/>
                </a:solidFill>
              </a:rPr>
              <a:t>Programmer des scripts se déroulant en parallèle.</a:t>
            </a:r>
          </a:p>
          <a:p>
            <a:pPr lvl="1">
              <a:lnSpc>
                <a:spcPct val="100000"/>
              </a:lnSpc>
              <a:buSzPct val="80000"/>
              <a:buFont typeface="Wingdings 2" charset="2"/>
              <a:buChar char=""/>
            </a:pPr>
            <a:r>
              <a:rPr lang="fr-FR" sz="2000" b="1" dirty="0">
                <a:solidFill>
                  <a:srgbClr val="FF0000"/>
                </a:solidFill>
              </a:rPr>
              <a:t>Systèmes embarqués.</a:t>
            </a:r>
          </a:p>
          <a:p>
            <a:pPr lvl="1">
              <a:lnSpc>
                <a:spcPct val="100000"/>
              </a:lnSpc>
              <a:buSzPct val="80000"/>
              <a:buFont typeface="Wingdings 2" charset="2"/>
              <a:buChar char=""/>
            </a:pPr>
            <a:r>
              <a:rPr lang="fr-FR" sz="2000" b="1" dirty="0">
                <a:solidFill>
                  <a:srgbClr val="FF0000"/>
                </a:solidFill>
              </a:rPr>
              <a:t> Forme et transmission du signal.</a:t>
            </a:r>
          </a:p>
          <a:p>
            <a:pPr lvl="1">
              <a:lnSpc>
                <a:spcPct val="100000"/>
              </a:lnSpc>
              <a:buSzPct val="80000"/>
              <a:buFont typeface="Wingdings 2" charset="2"/>
              <a:buChar char=""/>
            </a:pPr>
            <a:r>
              <a:rPr lang="fr-FR" sz="2000" b="1" dirty="0">
                <a:solidFill>
                  <a:srgbClr val="FF0000"/>
                </a:solidFill>
              </a:rPr>
              <a:t> Capteur, actionneur, interface</a:t>
            </a:r>
          </a:p>
          <a:p>
            <a:pPr marL="742950" lvl="1" indent="-285750">
              <a:spcAft>
                <a:spcPts val="300"/>
              </a:spcAft>
              <a:buFontTx/>
              <a:buChar char="-"/>
            </a:pPr>
            <a:endParaRPr lang="fr-FR" sz="2000" i="1" dirty="0">
              <a:solidFill>
                <a:srgbClr val="000000"/>
              </a:solidFill>
            </a:endParaRPr>
          </a:p>
          <a:p>
            <a:pPr marL="742950" lvl="1" indent="-285750">
              <a:spcAft>
                <a:spcPts val="300"/>
              </a:spcAft>
              <a:buFontTx/>
              <a:buChar char="-"/>
            </a:pPr>
            <a:endParaRPr lang="fr-FR" sz="2000" i="1" dirty="0">
              <a:solidFill>
                <a:srgbClr val="000000"/>
              </a:solidFill>
            </a:endParaRPr>
          </a:p>
          <a:p>
            <a:pPr>
              <a:lnSpc>
                <a:spcPct val="100000"/>
              </a:lnSpc>
            </a:pPr>
            <a:endParaRPr dirty="0"/>
          </a:p>
          <a:p>
            <a:pPr>
              <a:lnSpc>
                <a:spcPct val="100000"/>
              </a:lnSpc>
            </a:pPr>
            <a:endParaRPr dirty="0"/>
          </a:p>
        </p:txBody>
      </p:sp>
      <p:sp>
        <p:nvSpPr>
          <p:cNvPr id="6"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853A22B5-4EEA-4A65-AC1B-1E3E5F8383F5}" type="slidenum">
              <a:rPr lang="fr-FR" sz="1000" b="1">
                <a:solidFill>
                  <a:srgbClr val="404040"/>
                </a:solidFill>
                <a:latin typeface="Calibri"/>
              </a:rPr>
              <a:pPr algn="r">
                <a:lnSpc>
                  <a:spcPct val="100000"/>
                </a:lnSpc>
              </a:pPr>
              <a:t>15</a:t>
            </a:fld>
            <a:endParaRPr dirty="0"/>
          </a:p>
        </p:txBody>
      </p:sp>
    </p:spTree>
    <p:extLst>
      <p:ext uri="{BB962C8B-B14F-4D97-AF65-F5344CB8AC3E}">
        <p14:creationId xmlns:p14="http://schemas.microsoft.com/office/powerpoint/2010/main" val="848775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3"/>
          <p:cNvSpPr/>
          <p:nvPr/>
        </p:nvSpPr>
        <p:spPr>
          <a:xfrm>
            <a:off x="9653160" y="5734080"/>
            <a:ext cx="608760" cy="520560"/>
          </a:xfrm>
          <a:prstGeom prst="rect">
            <a:avLst/>
          </a:prstGeom>
          <a:noFill/>
          <a:ln>
            <a:noFill/>
          </a:ln>
        </p:spPr>
        <p:txBody>
          <a:bodyPr lIns="90000" tIns="45000" rIns="90000" bIns="45000" anchor="ctr"/>
          <a:lstStyle/>
          <a:p>
            <a:pPr algn="ctr">
              <a:lnSpc>
                <a:spcPct val="100000"/>
              </a:lnSpc>
            </a:pPr>
            <a:fld id="{6223EBDB-4931-45C8-AA9A-F166663997A3}" type="slidenum">
              <a:rPr lang="fr-FR" sz="1400" b="1">
                <a:solidFill>
                  <a:srgbClr val="FFFFFF"/>
                </a:solidFill>
                <a:latin typeface="Century Schoolbook"/>
              </a:rPr>
              <a:pPr algn="ctr">
                <a:lnSpc>
                  <a:spcPct val="100000"/>
                </a:lnSpc>
              </a:pPr>
              <a:t>16</a:t>
            </a:fld>
            <a:endParaRPr/>
          </a:p>
        </p:txBody>
      </p:sp>
      <p:grpSp>
        <p:nvGrpSpPr>
          <p:cNvPr id="3" name="Groupe 2"/>
          <p:cNvGrpSpPr/>
          <p:nvPr/>
        </p:nvGrpSpPr>
        <p:grpSpPr>
          <a:xfrm rot="16200000">
            <a:off x="-1065131" y="3003156"/>
            <a:ext cx="3782959" cy="1754326"/>
            <a:chOff x="1271467" y="873017"/>
            <a:chExt cx="3782959" cy="1754326"/>
          </a:xfrm>
        </p:grpSpPr>
        <p:cxnSp>
          <p:nvCxnSpPr>
            <p:cNvPr id="6" name="Connecteur droit avec flèche 5"/>
            <p:cNvCxnSpPr/>
            <p:nvPr/>
          </p:nvCxnSpPr>
          <p:spPr>
            <a:xfrm flipV="1">
              <a:off x="1421706" y="1215520"/>
              <a:ext cx="3279649" cy="868727"/>
            </a:xfrm>
            <a:prstGeom prst="straightConnector1">
              <a:avLst/>
            </a:prstGeom>
            <a:ln w="57150">
              <a:tailEnd type="triangle"/>
            </a:ln>
            <a:effectLst>
              <a:glow rad="139700">
                <a:schemeClr val="accent2">
                  <a:satMod val="175000"/>
                  <a:alpha val="40000"/>
                </a:schemeClr>
              </a:glow>
            </a:effectLst>
          </p:spPr>
          <p:style>
            <a:lnRef idx="2">
              <a:schemeClr val="accent6"/>
            </a:lnRef>
            <a:fillRef idx="0">
              <a:schemeClr val="accent6"/>
            </a:fillRef>
            <a:effectRef idx="1">
              <a:schemeClr val="accent6"/>
            </a:effectRef>
            <a:fontRef idx="minor">
              <a:schemeClr val="tx1"/>
            </a:fontRef>
          </p:style>
        </p:cxnSp>
        <p:sp>
          <p:nvSpPr>
            <p:cNvPr id="7" name="Rectangle 6"/>
            <p:cNvSpPr/>
            <p:nvPr/>
          </p:nvSpPr>
          <p:spPr>
            <a:xfrm>
              <a:off x="1271467" y="873017"/>
              <a:ext cx="3782959" cy="1754326"/>
            </a:xfrm>
            <a:prstGeom prst="rect">
              <a:avLst/>
            </a:prstGeom>
            <a:noFill/>
          </p:spPr>
          <p:txBody>
            <a:bodyPr wrap="none" lIns="91440" tIns="45720" rIns="91440" bIns="45720">
              <a:spAutoFit/>
            </a:bodyPr>
            <a:lstStyle/>
            <a:p>
              <a:pPr algn="ctr"/>
              <a:r>
                <a:rPr lang="fr-FR" sz="5400" dirty="0">
                  <a:ln w="0"/>
                  <a:effectLst>
                    <a:outerShdw blurRad="38100" dist="19050" dir="2700000" algn="tl" rotWithShape="0">
                      <a:schemeClr val="dk1">
                        <a:alpha val="40000"/>
                      </a:schemeClr>
                    </a:outerShdw>
                  </a:effectLst>
                </a:rPr>
                <a:t>Repères de </a:t>
              </a:r>
            </a:p>
            <a:p>
              <a:pPr algn="ctr"/>
              <a:r>
                <a:rPr lang="fr-FR" sz="5400" dirty="0">
                  <a:ln w="0"/>
                  <a:effectLst>
                    <a:outerShdw blurRad="38100" dist="19050" dir="2700000" algn="tl" rotWithShape="0">
                      <a:schemeClr val="dk1">
                        <a:alpha val="40000"/>
                      </a:schemeClr>
                    </a:outerShdw>
                  </a:effectLst>
                </a:rPr>
                <a:t>Progressivité</a:t>
              </a:r>
              <a:endParaRPr lang="fr-FR" sz="5400" b="0" cap="none" spc="0" dirty="0">
                <a:ln w="0"/>
                <a:solidFill>
                  <a:schemeClr val="tx1"/>
                </a:solidFill>
                <a:effectLst>
                  <a:outerShdw blurRad="38100" dist="19050" dir="2700000" algn="tl" rotWithShape="0">
                    <a:schemeClr val="dk1">
                      <a:alpha val="40000"/>
                    </a:schemeClr>
                  </a:outerShdw>
                </a:effectLst>
              </a:endParaRPr>
            </a:p>
          </p:txBody>
        </p:sp>
      </p:grpSp>
      <p:sp>
        <p:nvSpPr>
          <p:cNvPr id="11" name="ZoneTexte 10"/>
          <p:cNvSpPr txBox="1"/>
          <p:nvPr/>
        </p:nvSpPr>
        <p:spPr>
          <a:xfrm rot="16200000">
            <a:off x="10206262" y="-321222"/>
            <a:ext cx="492443" cy="2664296"/>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Cycle 4</a:t>
            </a:r>
          </a:p>
        </p:txBody>
      </p:sp>
      <p:sp>
        <p:nvSpPr>
          <p:cNvPr id="8" name="Rectangle 7"/>
          <p:cNvSpPr/>
          <p:nvPr/>
        </p:nvSpPr>
        <p:spPr>
          <a:xfrm>
            <a:off x="2495600" y="1124744"/>
            <a:ext cx="8856984" cy="2985433"/>
          </a:xfrm>
          <a:prstGeom prst="rect">
            <a:avLst/>
          </a:prstGeom>
        </p:spPr>
        <p:txBody>
          <a:bodyPr wrap="square">
            <a:spAutoFit/>
          </a:bodyPr>
          <a:lstStyle/>
          <a:p>
            <a:r>
              <a:rPr lang="fr-FR" b="1" dirty="0"/>
              <a:t>Technologie </a:t>
            </a:r>
          </a:p>
          <a:p>
            <a:pPr marL="285750" indent="-285750">
              <a:buFont typeface="Arial" panose="020B0604020202020204" pitchFamily="34" charset="0"/>
              <a:buChar char="•"/>
            </a:pPr>
            <a:r>
              <a:rPr lang="fr-FR" dirty="0"/>
              <a:t>En 5</a:t>
            </a:r>
            <a:r>
              <a:rPr lang="fr-FR" baseline="30000" dirty="0"/>
              <a:t>e</a:t>
            </a:r>
            <a:r>
              <a:rPr lang="fr-FR" dirty="0"/>
              <a:t> : traitement, mise au point et exécution de programme simple avec un nombre limité de variables d’entrée et de sortie, développement de programmes avec des boucles itératives. </a:t>
            </a:r>
          </a:p>
          <a:p>
            <a:pPr marL="285750" indent="-285750">
              <a:buFont typeface="Arial" panose="020B0604020202020204" pitchFamily="34" charset="0"/>
              <a:buChar char="•"/>
            </a:pPr>
            <a:endParaRPr lang="fr-FR" sz="1000" dirty="0"/>
          </a:p>
          <a:p>
            <a:pPr marL="285750" indent="-285750">
              <a:buFont typeface="Arial" panose="020B0604020202020204" pitchFamily="34" charset="0"/>
              <a:buChar char="•"/>
            </a:pPr>
            <a:r>
              <a:rPr lang="fr-FR" dirty="0"/>
              <a:t>En 4</a:t>
            </a:r>
            <a:r>
              <a:rPr lang="fr-FR" baseline="30000" dirty="0"/>
              <a:t>e</a:t>
            </a:r>
            <a:r>
              <a:rPr lang="fr-FR" dirty="0"/>
              <a:t> : traitement, mise au point et exécution de programme avec introduction de plusieurs variables d’entrée et de sortie.</a:t>
            </a:r>
          </a:p>
          <a:p>
            <a:pPr marL="285750" indent="-285750">
              <a:buFont typeface="Arial" panose="020B0604020202020204" pitchFamily="34" charset="0"/>
              <a:buChar char="•"/>
            </a:pPr>
            <a:endParaRPr lang="fr-FR" sz="1000" dirty="0"/>
          </a:p>
          <a:p>
            <a:pPr marL="285750" indent="-285750">
              <a:buFont typeface="Arial" panose="020B0604020202020204" pitchFamily="34" charset="0"/>
              <a:buChar char="•"/>
            </a:pPr>
            <a:r>
              <a:rPr lang="fr-FR" dirty="0"/>
              <a:t>En 3</a:t>
            </a:r>
            <a:r>
              <a:rPr lang="fr-FR" baseline="30000" dirty="0"/>
              <a:t>e</a:t>
            </a:r>
            <a:r>
              <a:rPr lang="fr-FR" dirty="0"/>
              <a:t> : introduction du comptage, de plusieurs boucles et d’instructions conditionnelles imbriquées, décomposition en plusieurs sous-problèmes.</a:t>
            </a:r>
          </a:p>
          <a:p>
            <a:endParaRPr lang="fr-FR" dirty="0"/>
          </a:p>
        </p:txBody>
      </p:sp>
      <p:sp>
        <p:nvSpPr>
          <p:cNvPr id="9" name="Rectangle 8"/>
          <p:cNvSpPr/>
          <p:nvPr/>
        </p:nvSpPr>
        <p:spPr>
          <a:xfrm>
            <a:off x="2423592" y="4077072"/>
            <a:ext cx="9280144" cy="2585323"/>
          </a:xfrm>
          <a:prstGeom prst="rect">
            <a:avLst/>
          </a:prstGeom>
        </p:spPr>
        <p:txBody>
          <a:bodyPr wrap="square">
            <a:spAutoFit/>
          </a:bodyPr>
          <a:lstStyle/>
          <a:p>
            <a:r>
              <a:rPr lang="fr-FR" b="1" dirty="0"/>
              <a:t>Mathématiques</a:t>
            </a:r>
            <a:r>
              <a:rPr lang="fr-FR" dirty="0"/>
              <a:t> </a:t>
            </a:r>
          </a:p>
          <a:p>
            <a:r>
              <a:rPr lang="fr-FR" dirty="0"/>
              <a:t>En 5</a:t>
            </a:r>
            <a:r>
              <a:rPr lang="fr-FR" baseline="30000" dirty="0"/>
              <a:t>e</a:t>
            </a:r>
            <a:r>
              <a:rPr lang="fr-FR" dirty="0"/>
              <a:t>, les élèves s’initient à la programmation événementielle. Progressivement, ils développent de nouvelles compétences, en programmant des actions en parallèle, en utilisant la notion de variable informatique, en découvrant les boucles et les instructions conditionnelles qui complètent les structures de contrôle liées aux événements. </a:t>
            </a:r>
          </a:p>
          <a:p>
            <a:endParaRPr lang="fr-FR" sz="1200" dirty="0"/>
          </a:p>
          <a:p>
            <a:r>
              <a:rPr lang="fr-FR" dirty="0">
                <a:latin typeface="Arial"/>
              </a:rPr>
              <a:t>Autrement dit tout peut être introduit depuis la cinquième, la progressivité se joue sur la complexité des problèmes et des algorithmes abordés.</a:t>
            </a:r>
            <a:endParaRPr lang="fr-FR" dirty="0"/>
          </a:p>
          <a:p>
            <a:endParaRPr lang="fr-FR" dirty="0"/>
          </a:p>
        </p:txBody>
      </p:sp>
      <p:sp>
        <p:nvSpPr>
          <p:cNvPr id="10"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A3453714-AF4D-4EA9-9FA5-E0D2DCCFE502}" type="slidenum">
              <a:rPr lang="fr-FR" sz="1000" b="1">
                <a:solidFill>
                  <a:srgbClr val="404040"/>
                </a:solidFill>
                <a:latin typeface="Calibri"/>
              </a:rPr>
              <a:pPr algn="r">
                <a:lnSpc>
                  <a:spcPct val="100000"/>
                </a:lnSpc>
              </a:pPr>
              <a:t>16</a:t>
            </a:fld>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A3453714-AF4D-4EA9-9FA5-E0D2DCCFE502}" type="slidenum">
              <a:rPr lang="fr-FR" sz="1000" b="1">
                <a:solidFill>
                  <a:srgbClr val="404040"/>
                </a:solidFill>
                <a:latin typeface="Calibri"/>
              </a:rPr>
              <a:pPr algn="r">
                <a:lnSpc>
                  <a:spcPct val="100000"/>
                </a:lnSpc>
              </a:pPr>
              <a:t>17</a:t>
            </a:fld>
            <a:endParaRPr/>
          </a:p>
        </p:txBody>
      </p:sp>
      <p:sp>
        <p:nvSpPr>
          <p:cNvPr id="176" name="CustomShape 3"/>
          <p:cNvSpPr/>
          <p:nvPr/>
        </p:nvSpPr>
        <p:spPr>
          <a:xfrm>
            <a:off x="1600257" y="1577829"/>
            <a:ext cx="10009112" cy="5146772"/>
          </a:xfrm>
          <a:prstGeom prst="rect">
            <a:avLst/>
          </a:prstGeom>
          <a:noFill/>
          <a:ln>
            <a:noFill/>
          </a:ln>
        </p:spPr>
        <p:txBody>
          <a:bodyPr lIns="90000" tIns="45000" rIns="90000" bIns="45000"/>
          <a:lstStyle/>
          <a:p>
            <a:pPr>
              <a:lnSpc>
                <a:spcPct val="100000"/>
              </a:lnSpc>
              <a:spcAft>
                <a:spcPts val="1200"/>
              </a:spcAft>
              <a:buFont typeface="Arial"/>
              <a:buChar char="■"/>
            </a:pPr>
            <a:r>
              <a:rPr lang="fr-FR" sz="2000" dirty="0">
                <a:solidFill>
                  <a:srgbClr val="1FA1E5"/>
                </a:solidFill>
              </a:rPr>
              <a:t>Situations d’apprentissage en </a:t>
            </a:r>
            <a:r>
              <a:rPr lang="fr-FR" sz="2000" b="1" dirty="0">
                <a:solidFill>
                  <a:srgbClr val="7030A0"/>
                </a:solidFill>
              </a:rPr>
              <a:t>Mathématiques </a:t>
            </a:r>
            <a:endParaRPr b="1" dirty="0">
              <a:solidFill>
                <a:srgbClr val="7030A0"/>
              </a:solidFill>
            </a:endParaRPr>
          </a:p>
          <a:p>
            <a:pPr marL="742950" lvl="1" indent="-285750">
              <a:spcAft>
                <a:spcPts val="300"/>
              </a:spcAft>
              <a:buFont typeface="Wingdings" panose="05000000000000000000" pitchFamily="2" charset="2"/>
              <a:buChar char="ü"/>
            </a:pPr>
            <a:r>
              <a:rPr lang="fr-FR" b="1" dirty="0">
                <a:solidFill>
                  <a:srgbClr val="000000"/>
                </a:solidFill>
              </a:rPr>
              <a:t>au cycle 3 </a:t>
            </a:r>
            <a:r>
              <a:rPr lang="fr-FR" dirty="0">
                <a:solidFill>
                  <a:srgbClr val="000000"/>
                </a:solidFill>
              </a:rPr>
              <a:t>: travail débranché, ou en ligne (par exemple code.org), ou sur tablette (avec </a:t>
            </a:r>
            <a:r>
              <a:rPr lang="fr-FR" dirty="0" err="1">
                <a:solidFill>
                  <a:srgbClr val="000000"/>
                </a:solidFill>
              </a:rPr>
              <a:t>ScratchJr</a:t>
            </a:r>
            <a:r>
              <a:rPr lang="fr-FR" dirty="0">
                <a:solidFill>
                  <a:srgbClr val="000000"/>
                </a:solidFill>
              </a:rPr>
              <a:t>), ou sur ordinateur (avec </a:t>
            </a:r>
            <a:r>
              <a:rPr lang="fr-FR" dirty="0" err="1">
                <a:solidFill>
                  <a:srgbClr val="000000"/>
                </a:solidFill>
              </a:rPr>
              <a:t>GeoTortue</a:t>
            </a:r>
            <a:r>
              <a:rPr lang="fr-FR" dirty="0">
                <a:solidFill>
                  <a:srgbClr val="000000"/>
                </a:solidFill>
              </a:rPr>
              <a:t> ou Scratch), ou avec de petits robots</a:t>
            </a:r>
            <a:endParaRPr dirty="0">
              <a:solidFill>
                <a:srgbClr val="000000"/>
              </a:solidFill>
            </a:endParaRPr>
          </a:p>
          <a:p>
            <a:pPr marL="742950" lvl="1" indent="-285750">
              <a:spcAft>
                <a:spcPts val="300"/>
              </a:spcAft>
              <a:buFont typeface="Wingdings" panose="05000000000000000000" pitchFamily="2" charset="2"/>
              <a:buChar char="ü"/>
            </a:pPr>
            <a:r>
              <a:rPr lang="fr-FR" b="1" dirty="0">
                <a:solidFill>
                  <a:srgbClr val="000000"/>
                </a:solidFill>
              </a:rPr>
              <a:t>au cycle 4 </a:t>
            </a:r>
            <a:r>
              <a:rPr lang="fr-FR" dirty="0">
                <a:solidFill>
                  <a:srgbClr val="000000"/>
                </a:solidFill>
              </a:rPr>
              <a:t>: travail sur ordinateur avec Scratch en local ou en ligne</a:t>
            </a:r>
            <a:endParaRPr lang="fr-FR" dirty="0">
              <a:solidFill>
                <a:srgbClr val="FF0000"/>
              </a:solidFill>
            </a:endParaRPr>
          </a:p>
          <a:p>
            <a:pPr lvl="1">
              <a:lnSpc>
                <a:spcPct val="100000"/>
              </a:lnSpc>
            </a:pPr>
            <a:endParaRPr dirty="0"/>
          </a:p>
          <a:p>
            <a:pPr>
              <a:lnSpc>
                <a:spcPct val="100000"/>
              </a:lnSpc>
              <a:spcAft>
                <a:spcPts val="1200"/>
              </a:spcAft>
              <a:buFont typeface="Arial"/>
              <a:buChar char="■"/>
            </a:pPr>
            <a:r>
              <a:rPr lang="fr-FR" sz="2000" dirty="0">
                <a:solidFill>
                  <a:srgbClr val="1FA1E5"/>
                </a:solidFill>
              </a:rPr>
              <a:t>Objectifs d’apprentissage</a:t>
            </a:r>
            <a:endParaRPr dirty="0"/>
          </a:p>
          <a:p>
            <a:pPr lvl="2"/>
            <a:r>
              <a:rPr lang="fr-FR" b="1" dirty="0">
                <a:solidFill>
                  <a:srgbClr val="000000"/>
                </a:solidFill>
              </a:rPr>
              <a:t>Au cycle 3 : </a:t>
            </a:r>
          </a:p>
          <a:p>
            <a:pPr lvl="2"/>
            <a:r>
              <a:rPr lang="fr-FR" dirty="0">
                <a:solidFill>
                  <a:srgbClr val="000000"/>
                </a:solidFill>
              </a:rPr>
              <a:t>- préparer le cycle 4 (on peut par exemple commencer à utiliser Scratch en 6</a:t>
            </a:r>
            <a:r>
              <a:rPr lang="fr-FR" baseline="30000" dirty="0">
                <a:solidFill>
                  <a:srgbClr val="000000"/>
                </a:solidFill>
              </a:rPr>
              <a:t>e</a:t>
            </a:r>
            <a:r>
              <a:rPr lang="fr-FR" dirty="0">
                <a:solidFill>
                  <a:srgbClr val="000000"/>
                </a:solidFill>
              </a:rPr>
              <a:t>)</a:t>
            </a:r>
            <a:endParaRPr lang="fr-FR" dirty="0"/>
          </a:p>
          <a:p>
            <a:pPr lvl="2"/>
            <a:r>
              <a:rPr lang="fr-FR" dirty="0"/>
              <a:t>- renforcer l’acquisition du repérage dans le plan</a:t>
            </a:r>
          </a:p>
          <a:p>
            <a:pPr lvl="2"/>
            <a:r>
              <a:rPr lang="fr-FR" dirty="0">
                <a:solidFill>
                  <a:srgbClr val="000000"/>
                </a:solidFill>
              </a:rPr>
              <a:t>- s’initier à la production de figures avec un nouvel outil</a:t>
            </a:r>
            <a:endParaRPr dirty="0"/>
          </a:p>
          <a:p>
            <a:pPr lvl="2"/>
            <a:endParaRPr lang="fr-FR" dirty="0">
              <a:solidFill>
                <a:srgbClr val="000000"/>
              </a:solidFill>
            </a:endParaRPr>
          </a:p>
          <a:p>
            <a:pPr lvl="2"/>
            <a:r>
              <a:rPr lang="fr-FR" b="1" dirty="0">
                <a:solidFill>
                  <a:srgbClr val="000000"/>
                </a:solidFill>
              </a:rPr>
              <a:t>Au cycle 4 : </a:t>
            </a:r>
          </a:p>
          <a:p>
            <a:pPr lvl="2"/>
            <a:r>
              <a:rPr lang="fr-FR" dirty="0">
                <a:solidFill>
                  <a:srgbClr val="000000"/>
                </a:solidFill>
              </a:rPr>
              <a:t>- introduire des méthodes de programmation (décrites ci-dessus)</a:t>
            </a:r>
            <a:endParaRPr dirty="0"/>
          </a:p>
          <a:p>
            <a:pPr lvl="2"/>
            <a:r>
              <a:rPr lang="fr-FR" dirty="0">
                <a:solidFill>
                  <a:srgbClr val="000000"/>
                </a:solidFill>
              </a:rPr>
              <a:t>- favoriser l’apprentissage dans des contextes ludiques (programmation d’un jeu)</a:t>
            </a:r>
            <a:endParaRPr i="1" dirty="0">
              <a:solidFill>
                <a:srgbClr val="FF0000"/>
              </a:solidFill>
            </a:endParaRPr>
          </a:p>
        </p:txBody>
      </p:sp>
      <p:sp>
        <p:nvSpPr>
          <p:cNvPr id="5" name="ZoneTexte 4"/>
          <p:cNvSpPr txBox="1"/>
          <p:nvPr/>
        </p:nvSpPr>
        <p:spPr>
          <a:xfrm rot="16200000">
            <a:off x="9184458" y="-1459659"/>
            <a:ext cx="492443" cy="5085184"/>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p>
            <a:pPr algn="ctr"/>
            <a:r>
              <a:rPr lang="fr-FR" sz="2000" b="1" dirty="0">
                <a:solidFill>
                  <a:schemeClr val="bg1"/>
                </a:solidFill>
              </a:rPr>
              <a:t>Situations d’apprentissage  cycle3 / cycle 4</a:t>
            </a: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A3453714-AF4D-4EA9-9FA5-E0D2DCCFE502}" type="slidenum">
              <a:rPr lang="fr-FR" sz="1000" b="1">
                <a:solidFill>
                  <a:srgbClr val="404040"/>
                </a:solidFill>
                <a:latin typeface="Calibri"/>
              </a:rPr>
              <a:pPr algn="r">
                <a:lnSpc>
                  <a:spcPct val="100000"/>
                </a:lnSpc>
              </a:pPr>
              <a:t>18</a:t>
            </a:fld>
            <a:endParaRPr dirty="0"/>
          </a:p>
        </p:txBody>
      </p:sp>
      <p:sp>
        <p:nvSpPr>
          <p:cNvPr id="176" name="CustomShape 3"/>
          <p:cNvSpPr/>
          <p:nvPr/>
        </p:nvSpPr>
        <p:spPr>
          <a:xfrm>
            <a:off x="1600257" y="1577829"/>
            <a:ext cx="10009112" cy="4813251"/>
          </a:xfrm>
          <a:prstGeom prst="rect">
            <a:avLst/>
          </a:prstGeom>
          <a:noFill/>
          <a:ln>
            <a:noFill/>
          </a:ln>
        </p:spPr>
        <p:txBody>
          <a:bodyPr lIns="90000" tIns="45000" rIns="90000" bIns="45000"/>
          <a:lstStyle/>
          <a:p>
            <a:pPr>
              <a:lnSpc>
                <a:spcPct val="100000"/>
              </a:lnSpc>
              <a:spcAft>
                <a:spcPts val="1200"/>
              </a:spcAft>
              <a:buFont typeface="Arial"/>
              <a:buChar char="■"/>
            </a:pPr>
            <a:r>
              <a:rPr lang="fr-FR" sz="2000" dirty="0">
                <a:solidFill>
                  <a:srgbClr val="1FA1E5"/>
                </a:solidFill>
              </a:rPr>
              <a:t>Situations d’apprentissage en </a:t>
            </a:r>
            <a:r>
              <a:rPr lang="fr-FR" sz="2000" b="1" dirty="0">
                <a:solidFill>
                  <a:srgbClr val="7030A0"/>
                </a:solidFill>
              </a:rPr>
              <a:t>Technologie </a:t>
            </a:r>
            <a:endParaRPr b="1" dirty="0">
              <a:solidFill>
                <a:srgbClr val="7030A0"/>
              </a:solidFill>
            </a:endParaRPr>
          </a:p>
          <a:p>
            <a:pPr marL="742950" lvl="1" indent="-285750">
              <a:spcAft>
                <a:spcPts val="300"/>
              </a:spcAft>
              <a:buFont typeface="Wingdings" panose="05000000000000000000" pitchFamily="2" charset="2"/>
              <a:buChar char="ü"/>
            </a:pPr>
            <a:r>
              <a:rPr lang="fr-FR" b="1" dirty="0">
                <a:solidFill>
                  <a:srgbClr val="000000"/>
                </a:solidFill>
              </a:rPr>
              <a:t>au cycle 3 </a:t>
            </a:r>
            <a:r>
              <a:rPr lang="fr-FR" dirty="0">
                <a:solidFill>
                  <a:srgbClr val="000000"/>
                </a:solidFill>
              </a:rPr>
              <a:t>: Travail en local, en ligne ou sur tablette (avec des applications de programmation et de pilotage de système robotiques simples, ou sur ordinateur avec Scratch ou similaire)</a:t>
            </a:r>
          </a:p>
          <a:p>
            <a:pPr marL="742950" lvl="1" indent="-285750">
              <a:spcAft>
                <a:spcPts val="300"/>
              </a:spcAft>
              <a:buFont typeface="Wingdings" panose="05000000000000000000" pitchFamily="2" charset="2"/>
              <a:buChar char="ü"/>
            </a:pPr>
            <a:r>
              <a:rPr lang="fr-FR" b="1" dirty="0">
                <a:solidFill>
                  <a:srgbClr val="000000"/>
                </a:solidFill>
              </a:rPr>
              <a:t>au cycle 4 </a:t>
            </a:r>
            <a:r>
              <a:rPr lang="fr-FR" dirty="0">
                <a:solidFill>
                  <a:srgbClr val="000000"/>
                </a:solidFill>
              </a:rPr>
              <a:t>: Travail en local, en ligne ou sur tablette (avec des applications de programmation et de pilotage de système robotiques, ou sur ordinateur avec Scratch ou similaire et des systèmes robotisés muni de différents capteurs et actionneurs)</a:t>
            </a:r>
          </a:p>
          <a:p>
            <a:pPr lvl="1">
              <a:lnSpc>
                <a:spcPct val="100000"/>
              </a:lnSpc>
            </a:pPr>
            <a:endParaRPr dirty="0"/>
          </a:p>
          <a:p>
            <a:pPr>
              <a:lnSpc>
                <a:spcPct val="100000"/>
              </a:lnSpc>
              <a:spcAft>
                <a:spcPts val="1200"/>
              </a:spcAft>
              <a:buFont typeface="Arial"/>
              <a:buChar char="■"/>
            </a:pPr>
            <a:r>
              <a:rPr lang="fr-FR" sz="2000" dirty="0">
                <a:solidFill>
                  <a:srgbClr val="1FA1E5"/>
                </a:solidFill>
              </a:rPr>
              <a:t>Objectifs d’apprentissage</a:t>
            </a:r>
          </a:p>
          <a:p>
            <a:pPr lvl="2"/>
            <a:r>
              <a:rPr lang="fr-FR" b="1" dirty="0">
                <a:solidFill>
                  <a:srgbClr val="000000"/>
                </a:solidFill>
              </a:rPr>
              <a:t>Au cycle 3 : </a:t>
            </a:r>
          </a:p>
          <a:p>
            <a:pPr lvl="2"/>
            <a:r>
              <a:rPr lang="fr-FR" dirty="0">
                <a:solidFill>
                  <a:srgbClr val="000000"/>
                </a:solidFill>
              </a:rPr>
              <a:t>- préparer le cycle 4 (notions d’algorithmes, les objets programmables.)</a:t>
            </a:r>
          </a:p>
          <a:p>
            <a:pPr lvl="2"/>
            <a:r>
              <a:rPr lang="fr-FR" b="1" dirty="0">
                <a:solidFill>
                  <a:srgbClr val="000000"/>
                </a:solidFill>
              </a:rPr>
              <a:t>Au cycle 4 : </a:t>
            </a:r>
          </a:p>
          <a:p>
            <a:pPr lvl="2"/>
            <a:r>
              <a:rPr lang="fr-FR" dirty="0">
                <a:solidFill>
                  <a:srgbClr val="000000"/>
                </a:solidFill>
              </a:rPr>
              <a:t>- introduire des méthodes de programmation et de pilotage de systèmes robotisés : </a:t>
            </a:r>
          </a:p>
          <a:p>
            <a:pPr marL="1657350" lvl="3" indent="-285750">
              <a:buFont typeface="Arial" panose="020B0604020202020204" pitchFamily="34" charset="0"/>
              <a:buChar char="•"/>
            </a:pPr>
            <a:r>
              <a:rPr lang="fr-FR" dirty="0"/>
              <a:t>La notion de système embarqué.	</a:t>
            </a:r>
          </a:p>
          <a:p>
            <a:pPr marL="1657350" lvl="3" indent="-285750">
              <a:buFont typeface="Arial" panose="020B0604020202020204" pitchFamily="34" charset="0"/>
              <a:buChar char="•"/>
            </a:pPr>
            <a:r>
              <a:rPr lang="fr-FR" dirty="0"/>
              <a:t>La forme et la transmission du signal.	</a:t>
            </a:r>
          </a:p>
          <a:p>
            <a:pPr marL="1657350" lvl="3" indent="-285750">
              <a:buFont typeface="Arial" panose="020B0604020202020204" pitchFamily="34" charset="0"/>
              <a:buChar char="•"/>
            </a:pPr>
            <a:r>
              <a:rPr lang="fr-FR" dirty="0"/>
              <a:t>Les  notions de capteur, actionneur, interface.	</a:t>
            </a:r>
          </a:p>
        </p:txBody>
      </p:sp>
      <p:sp>
        <p:nvSpPr>
          <p:cNvPr id="5" name="ZoneTexte 4"/>
          <p:cNvSpPr txBox="1"/>
          <p:nvPr/>
        </p:nvSpPr>
        <p:spPr>
          <a:xfrm rot="16200000">
            <a:off x="9184458" y="-1459659"/>
            <a:ext cx="492443" cy="5085184"/>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p>
            <a:pPr algn="ctr"/>
            <a:r>
              <a:rPr lang="fr-FR" sz="2000" b="1" dirty="0">
                <a:solidFill>
                  <a:schemeClr val="bg1"/>
                </a:solidFill>
              </a:rPr>
              <a:t>Situations d’apprentissage  cycle3 / cycle 4</a:t>
            </a: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370"/>
          <p:cNvSpPr txBox="1">
            <a:spLocks/>
          </p:cNvSpPr>
          <p:nvPr/>
        </p:nvSpPr>
        <p:spPr>
          <a:xfrm>
            <a:off x="1559496" y="1916832"/>
            <a:ext cx="9937104" cy="3456384"/>
          </a:xfrm>
          <a:prstGeom prst="rect">
            <a:avLst/>
          </a:prstGeom>
          <a:noFill/>
          <a:ln>
            <a:noFill/>
          </a:ln>
        </p:spPr>
        <p:txBody>
          <a:bodyPr lIns="91425" tIns="45700" rIns="91425" bIns="45700" anchor="t" anchorCtr="0">
            <a:noAutofit/>
          </a:bodyPr>
          <a:lstStyle>
            <a:lvl1pPr marL="171450" indent="-171450" algn="l" rtl="0" eaLnBrk="1" fontAlgn="base" hangingPunct="1">
              <a:lnSpc>
                <a:spcPct val="90000"/>
              </a:lnSpc>
              <a:spcBef>
                <a:spcPts val="450"/>
              </a:spcBef>
              <a:spcAft>
                <a:spcPts val="900"/>
              </a:spcAft>
              <a:buFont typeface="Wingdings 2" panose="05020102010507070707" pitchFamily="18" charset="2"/>
              <a:buChar char=""/>
              <a:defRPr sz="2100" kern="1200">
                <a:solidFill>
                  <a:schemeClr val="tx1"/>
                </a:solidFill>
                <a:latin typeface="+mn-lt"/>
                <a:ea typeface="+mn-ea"/>
                <a:cs typeface="+mn-cs"/>
              </a:defRPr>
            </a:lvl1pPr>
            <a:lvl2pPr marL="514350" indent="-171450" algn="l" rtl="0" eaLnBrk="1" fontAlgn="base" hangingPunct="1">
              <a:lnSpc>
                <a:spcPct val="90000"/>
              </a:lnSpc>
              <a:spcBef>
                <a:spcPts val="450"/>
              </a:spcBef>
              <a:spcAft>
                <a:spcPts val="900"/>
              </a:spcAft>
              <a:buFont typeface="Wingdings 2" panose="05020102010507070707" pitchFamily="18" charset="2"/>
              <a:buChar char=""/>
              <a:defRPr sz="1800" kern="1200">
                <a:solidFill>
                  <a:schemeClr val="tx1"/>
                </a:solidFill>
                <a:latin typeface="+mn-lt"/>
                <a:ea typeface="+mn-ea"/>
                <a:cs typeface="+mn-cs"/>
              </a:defRPr>
            </a:lvl2pPr>
            <a:lvl3pPr marL="857250" indent="-171450" algn="l" rtl="0" eaLnBrk="1" fontAlgn="base" hangingPunct="1">
              <a:lnSpc>
                <a:spcPct val="90000"/>
              </a:lnSpc>
              <a:spcBef>
                <a:spcPts val="450"/>
              </a:spcBef>
              <a:spcAft>
                <a:spcPts val="900"/>
              </a:spcAft>
              <a:buFont typeface="Wingdings 2" panose="05020102010507070707" pitchFamily="18" charset="2"/>
              <a:buChar char=""/>
              <a:defRPr sz="1500" kern="1200">
                <a:solidFill>
                  <a:schemeClr val="tx1"/>
                </a:solidFill>
                <a:latin typeface="+mn-lt"/>
                <a:ea typeface="+mn-ea"/>
                <a:cs typeface="+mn-cs"/>
              </a:defRPr>
            </a:lvl3pPr>
            <a:lvl4pPr marL="1028700" algn="l" rtl="0" eaLnBrk="1" fontAlgn="base" hangingPunct="1">
              <a:lnSpc>
                <a:spcPct val="90000"/>
              </a:lnSpc>
              <a:spcBef>
                <a:spcPts val="375"/>
              </a:spcBef>
              <a:spcAft>
                <a:spcPct val="0"/>
              </a:spcAft>
              <a:buFont typeface="Wingdings 2" panose="05020102010507070707" pitchFamily="18" charset="2"/>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Wingdings 2" panose="05020102010507070707" pitchFamily="18" charset="2"/>
              <a:buChar char=""/>
              <a:defRPr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a:lstStyle>
          <a:p>
            <a:pPr marL="0" indent="0">
              <a:spcBef>
                <a:spcPts val="0"/>
              </a:spcBef>
              <a:spcAft>
                <a:spcPts val="0"/>
              </a:spcAft>
              <a:buClr>
                <a:srgbClr val="1FA1E5"/>
              </a:buClr>
              <a:buSzPct val="100000"/>
              <a:buNone/>
            </a:pPr>
            <a:endParaRPr lang="fr-FR" sz="2000" b="1" dirty="0">
              <a:solidFill>
                <a:srgbClr val="1FA1E5"/>
              </a:solidFill>
              <a:latin typeface="Raleway"/>
              <a:ea typeface="Raleway"/>
              <a:cs typeface="Raleway"/>
              <a:sym typeface="Raleway"/>
            </a:endParaRPr>
          </a:p>
          <a:p>
            <a:pPr marL="742950" lvl="1" indent="-285750">
              <a:spcBef>
                <a:spcPts val="300"/>
              </a:spcBef>
              <a:spcAft>
                <a:spcPts val="0"/>
              </a:spcAft>
              <a:buSzPct val="100000"/>
              <a:buFont typeface="Wingdings" panose="05000000000000000000" pitchFamily="2" charset="2"/>
              <a:buChar char="ü"/>
            </a:pPr>
            <a:r>
              <a:rPr lang="fr-FR" sz="2000" dirty="0">
                <a:solidFill>
                  <a:srgbClr val="000000"/>
                </a:solidFill>
                <a:sym typeface="Raleway"/>
              </a:rPr>
              <a:t>À première vue, une grande proximité, explicitement énoncée </a:t>
            </a:r>
            <a:br>
              <a:rPr lang="fr-FR" sz="2000" dirty="0">
                <a:solidFill>
                  <a:srgbClr val="000000"/>
                </a:solidFill>
                <a:sym typeface="Raleway"/>
              </a:rPr>
            </a:br>
            <a:r>
              <a:rPr lang="fr-FR" sz="2000" dirty="0">
                <a:solidFill>
                  <a:srgbClr val="000000"/>
                </a:solidFill>
                <a:sym typeface="Raleway"/>
              </a:rPr>
              <a:t>En outre, un enseignement d’informatique est dispensé à la fois dans le cadre des mathématiques et de la technologie.</a:t>
            </a:r>
          </a:p>
          <a:p>
            <a:pPr marL="742950" lvl="1" indent="-285750">
              <a:spcBef>
                <a:spcPts val="300"/>
              </a:spcBef>
              <a:spcAft>
                <a:spcPts val="0"/>
              </a:spcAft>
              <a:buSzPct val="100000"/>
              <a:buNone/>
            </a:pPr>
            <a:endParaRPr lang="fr-FR" sz="2000" dirty="0">
              <a:solidFill>
                <a:srgbClr val="000000"/>
              </a:solidFill>
              <a:sym typeface="Raleway"/>
            </a:endParaRPr>
          </a:p>
          <a:p>
            <a:pPr marL="742950" lvl="1" indent="-285750">
              <a:spcBef>
                <a:spcPts val="300"/>
              </a:spcBef>
              <a:spcAft>
                <a:spcPts val="0"/>
              </a:spcAft>
              <a:buSzPct val="100000"/>
              <a:buNone/>
            </a:pPr>
            <a:endParaRPr lang="fr-FR" sz="2000" dirty="0">
              <a:solidFill>
                <a:srgbClr val="000000"/>
              </a:solidFill>
              <a:sym typeface="Raleway"/>
            </a:endParaRPr>
          </a:p>
          <a:p>
            <a:pPr marL="742950" lvl="1" indent="-285750">
              <a:spcBef>
                <a:spcPts val="300"/>
              </a:spcBef>
              <a:spcAft>
                <a:spcPts val="0"/>
              </a:spcAft>
              <a:buSzPct val="100000"/>
              <a:buFont typeface="Wingdings" panose="05000000000000000000" pitchFamily="2" charset="2"/>
              <a:buChar char="ü"/>
            </a:pPr>
            <a:r>
              <a:rPr lang="fr-FR" sz="2000" dirty="0">
                <a:solidFill>
                  <a:srgbClr val="000000"/>
                </a:solidFill>
                <a:sym typeface="Raleway"/>
              </a:rPr>
              <a:t>On retrouve un vocabulaire commun:</a:t>
            </a:r>
          </a:p>
          <a:p>
            <a:pPr marL="1174750" lvl="3" indent="-285750">
              <a:spcBef>
                <a:spcPts val="300"/>
              </a:spcBef>
              <a:spcAft>
                <a:spcPts val="0"/>
              </a:spcAft>
              <a:buClr>
                <a:srgbClr val="000000"/>
              </a:buClr>
              <a:buSzPct val="100000"/>
              <a:buFont typeface="Arial" panose="020B0604020202020204" pitchFamily="34" charset="0"/>
              <a:buChar char="•"/>
            </a:pPr>
            <a:r>
              <a:rPr lang="fr-FR" sz="2000" dirty="0">
                <a:solidFill>
                  <a:srgbClr val="000000"/>
                </a:solidFill>
                <a:sym typeface="Raleway"/>
              </a:rPr>
              <a:t> Notions d’algorithme et de programme</a:t>
            </a:r>
          </a:p>
          <a:p>
            <a:pPr marL="1174750" lvl="3" indent="-285750">
              <a:spcBef>
                <a:spcPts val="300"/>
              </a:spcBef>
              <a:spcAft>
                <a:spcPts val="0"/>
              </a:spcAft>
              <a:buClr>
                <a:srgbClr val="000000"/>
              </a:buClr>
              <a:buSzPct val="100000"/>
              <a:buFont typeface="Arial" panose="020B0604020202020204" pitchFamily="34" charset="0"/>
              <a:buChar char="•"/>
            </a:pPr>
            <a:r>
              <a:rPr lang="fr-FR" sz="2000" dirty="0">
                <a:solidFill>
                  <a:srgbClr val="000000"/>
                </a:solidFill>
                <a:sym typeface="Raleway"/>
              </a:rPr>
              <a:t> Notion de variable informatique</a:t>
            </a:r>
          </a:p>
          <a:p>
            <a:pPr marL="1174750" lvl="3" indent="-285750">
              <a:spcBef>
                <a:spcPts val="300"/>
              </a:spcBef>
              <a:spcAft>
                <a:spcPts val="0"/>
              </a:spcAft>
              <a:buClr>
                <a:srgbClr val="000000"/>
              </a:buClr>
              <a:buSzPct val="100000"/>
              <a:buFont typeface="Arial" panose="020B0604020202020204" pitchFamily="34" charset="0"/>
              <a:buChar char="•"/>
            </a:pPr>
            <a:r>
              <a:rPr lang="fr-FR" sz="2000" dirty="0">
                <a:solidFill>
                  <a:srgbClr val="000000"/>
                </a:solidFill>
                <a:sym typeface="Raleway"/>
              </a:rPr>
              <a:t> Déclenchement d’une action par un évènement, séquences d’instructions, boucles, instructions conditionnelles</a:t>
            </a:r>
          </a:p>
          <a:p>
            <a:pPr marL="274320" indent="-274320">
              <a:spcBef>
                <a:spcPts val="600"/>
              </a:spcBef>
              <a:buClr>
                <a:schemeClr val="accent1"/>
              </a:buClr>
              <a:buSzPct val="70000"/>
              <a:buFont typeface="Noto Sans Symbols"/>
              <a:buNone/>
            </a:pPr>
            <a:endParaRPr lang="fr-FR" sz="2400" dirty="0">
              <a:solidFill>
                <a:schemeClr val="dk1"/>
              </a:solidFill>
              <a:latin typeface="Raleway"/>
              <a:ea typeface="Raleway"/>
              <a:cs typeface="Raleway"/>
              <a:sym typeface="Raleway"/>
            </a:endParaRPr>
          </a:p>
        </p:txBody>
      </p:sp>
      <p:sp>
        <p:nvSpPr>
          <p:cNvPr id="4" name="ZoneTexte 3"/>
          <p:cNvSpPr txBox="1"/>
          <p:nvPr/>
        </p:nvSpPr>
        <p:spPr>
          <a:xfrm rot="16200000">
            <a:off x="8637552" y="-1920865"/>
            <a:ext cx="492443" cy="6007596"/>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p>
            <a:pPr algn="ctr"/>
            <a:r>
              <a:rPr lang="fr-FR" sz="2000" b="1" dirty="0">
                <a:solidFill>
                  <a:schemeClr val="bg1"/>
                </a:solidFill>
              </a:rPr>
              <a:t>Cycle 4 : Une proximité Maths/Technologie évidente</a:t>
            </a:r>
          </a:p>
        </p:txBody>
      </p:sp>
      <p:sp>
        <p:nvSpPr>
          <p:cNvPr id="5"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A3453714-AF4D-4EA9-9FA5-E0D2DCCFE502}" type="slidenum">
              <a:rPr lang="fr-FR" sz="1000" b="1">
                <a:solidFill>
                  <a:srgbClr val="404040"/>
                </a:solidFill>
                <a:latin typeface="Calibri"/>
              </a:rPr>
              <a:pPr algn="r">
                <a:lnSpc>
                  <a:spcPct val="100000"/>
                </a:lnSpc>
              </a:pPr>
              <a:t>19</a:t>
            </a:fld>
            <a:endParaRPr dirty="0"/>
          </a:p>
        </p:txBody>
      </p:sp>
    </p:spTree>
    <p:extLst>
      <p:ext uri="{BB962C8B-B14F-4D97-AF65-F5344CB8AC3E}">
        <p14:creationId xmlns:p14="http://schemas.microsoft.com/office/powerpoint/2010/main" val="770662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E80BEEDD-183C-48BA-88F2-DA83738EB5CD}" type="slidenum">
              <a:rPr lang="fr-FR" sz="1000" b="1">
                <a:solidFill>
                  <a:srgbClr val="404040"/>
                </a:solidFill>
                <a:latin typeface="Calibri"/>
              </a:rPr>
              <a:pPr algn="r">
                <a:lnSpc>
                  <a:spcPct val="100000"/>
                </a:lnSpc>
              </a:pPr>
              <a:t>2</a:t>
            </a:fld>
            <a:endParaRPr/>
          </a:p>
        </p:txBody>
      </p:sp>
      <p:sp>
        <p:nvSpPr>
          <p:cNvPr id="155" name="CustomShape 3"/>
          <p:cNvSpPr/>
          <p:nvPr/>
        </p:nvSpPr>
        <p:spPr>
          <a:xfrm>
            <a:off x="839416" y="2060848"/>
            <a:ext cx="10585176" cy="3456384"/>
          </a:xfrm>
          <a:prstGeom prst="rect">
            <a:avLst/>
          </a:prstGeom>
          <a:noFill/>
          <a:ln>
            <a:noFill/>
          </a:ln>
        </p:spPr>
        <p:txBody>
          <a:bodyPr lIns="90000" tIns="45000" rIns="90000" bIns="45000"/>
          <a:lstStyle/>
          <a:p>
            <a:pPr lvl="1">
              <a:lnSpc>
                <a:spcPct val="100000"/>
              </a:lnSpc>
            </a:pPr>
            <a:r>
              <a:rPr lang="fr-FR" sz="2400" dirty="0">
                <a:solidFill>
                  <a:srgbClr val="000000"/>
                </a:solidFill>
                <a:latin typeface="Calibri" panose="020F0502020204030204" pitchFamily="34" charset="0"/>
              </a:rPr>
              <a:t>Domaine 1 : Comprendre, s’exprimer en utilisant les langages mathématiques, scientifiques et informatiques </a:t>
            </a:r>
          </a:p>
          <a:p>
            <a:pPr lvl="1">
              <a:lnSpc>
                <a:spcPct val="100000"/>
              </a:lnSpc>
            </a:pPr>
            <a:endParaRPr lang="fr-FR" dirty="0">
              <a:latin typeface="Calibri" panose="020F0502020204030204" pitchFamily="34" charset="0"/>
            </a:endParaRPr>
          </a:p>
          <a:p>
            <a:pPr lvl="1">
              <a:lnSpc>
                <a:spcPct val="100000"/>
              </a:lnSpc>
            </a:pPr>
            <a:endParaRPr dirty="0">
              <a:latin typeface="Calibri" panose="020F0502020204030204" pitchFamily="34" charset="0"/>
            </a:endParaRPr>
          </a:p>
          <a:p>
            <a:pPr algn="just">
              <a:lnSpc>
                <a:spcPct val="100000"/>
              </a:lnSpc>
            </a:pPr>
            <a:r>
              <a:rPr lang="fr-FR" i="1" dirty="0">
                <a:solidFill>
                  <a:srgbClr val="000000"/>
                </a:solidFill>
                <a:latin typeface="Calibri" panose="020F0502020204030204" pitchFamily="34" charset="0"/>
              </a:rPr>
              <a:t>[L’élève] sait que des langages informatiques sont utilisés pour programmer des outils numériques et réaliser des traitements automatiques de données. Il connaît les principes de base de l’algorithmique et de la conception des programmes informatiques. Il les met en œuvre pour créer des applications simples</a:t>
            </a:r>
            <a:r>
              <a:rPr lang="fr-FR" sz="2000" i="1" dirty="0">
                <a:solidFill>
                  <a:srgbClr val="000000"/>
                </a:solidFill>
                <a:latin typeface="Calibri" panose="020F0502020204030204" pitchFamily="34" charset="0"/>
              </a:rPr>
              <a:t>.</a:t>
            </a:r>
            <a:endParaRPr dirty="0">
              <a:latin typeface="Calibri" panose="020F0502020204030204" pitchFamily="34" charset="0"/>
            </a:endParaRPr>
          </a:p>
        </p:txBody>
      </p:sp>
      <p:sp>
        <p:nvSpPr>
          <p:cNvPr id="5" name="ZoneTexte 4"/>
          <p:cNvSpPr txBox="1"/>
          <p:nvPr/>
        </p:nvSpPr>
        <p:spPr>
          <a:xfrm rot="16200000">
            <a:off x="7960323" y="-2899819"/>
            <a:ext cx="492443" cy="7821489"/>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sym typeface="Libre Baskerville"/>
              </a:rPr>
              <a:t>Socle commun de connaissances, de compétences et  de culture</a:t>
            </a:r>
            <a:endParaRPr lang="fr-FR" dirty="0"/>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370"/>
          <p:cNvSpPr txBox="1">
            <a:spLocks/>
          </p:cNvSpPr>
          <p:nvPr/>
        </p:nvSpPr>
        <p:spPr>
          <a:xfrm>
            <a:off x="1477039" y="1412776"/>
            <a:ext cx="9937104" cy="4680520"/>
          </a:xfrm>
          <a:prstGeom prst="rect">
            <a:avLst/>
          </a:prstGeom>
          <a:noFill/>
          <a:ln>
            <a:noFill/>
          </a:ln>
        </p:spPr>
        <p:txBody>
          <a:bodyPr lIns="91425" tIns="45700" rIns="91425" bIns="45700" anchor="t" anchorCtr="0">
            <a:noAutofit/>
          </a:bodyPr>
          <a:lstStyle>
            <a:lvl1pPr marL="171450" indent="-171450" algn="l" rtl="0" eaLnBrk="1" fontAlgn="base" hangingPunct="1">
              <a:lnSpc>
                <a:spcPct val="90000"/>
              </a:lnSpc>
              <a:spcBef>
                <a:spcPts val="450"/>
              </a:spcBef>
              <a:spcAft>
                <a:spcPts val="900"/>
              </a:spcAft>
              <a:buFont typeface="Wingdings 2" panose="05020102010507070707" pitchFamily="18" charset="2"/>
              <a:buChar char=""/>
              <a:defRPr sz="2100" kern="1200">
                <a:solidFill>
                  <a:schemeClr val="tx1"/>
                </a:solidFill>
                <a:latin typeface="+mn-lt"/>
                <a:ea typeface="+mn-ea"/>
                <a:cs typeface="+mn-cs"/>
              </a:defRPr>
            </a:lvl1pPr>
            <a:lvl2pPr marL="514350" indent="-171450" algn="l" rtl="0" eaLnBrk="1" fontAlgn="base" hangingPunct="1">
              <a:lnSpc>
                <a:spcPct val="90000"/>
              </a:lnSpc>
              <a:spcBef>
                <a:spcPts val="450"/>
              </a:spcBef>
              <a:spcAft>
                <a:spcPts val="900"/>
              </a:spcAft>
              <a:buFont typeface="Wingdings 2" panose="05020102010507070707" pitchFamily="18" charset="2"/>
              <a:buChar char=""/>
              <a:defRPr sz="1800" kern="1200">
                <a:solidFill>
                  <a:schemeClr val="tx1"/>
                </a:solidFill>
                <a:latin typeface="+mn-lt"/>
                <a:ea typeface="+mn-ea"/>
                <a:cs typeface="+mn-cs"/>
              </a:defRPr>
            </a:lvl2pPr>
            <a:lvl3pPr marL="857250" indent="-171450" algn="l" rtl="0" eaLnBrk="1" fontAlgn="base" hangingPunct="1">
              <a:lnSpc>
                <a:spcPct val="90000"/>
              </a:lnSpc>
              <a:spcBef>
                <a:spcPts val="450"/>
              </a:spcBef>
              <a:spcAft>
                <a:spcPts val="900"/>
              </a:spcAft>
              <a:buFont typeface="Wingdings 2" panose="05020102010507070707" pitchFamily="18" charset="2"/>
              <a:buChar char=""/>
              <a:defRPr sz="1500" kern="1200">
                <a:solidFill>
                  <a:schemeClr val="tx1"/>
                </a:solidFill>
                <a:latin typeface="+mn-lt"/>
                <a:ea typeface="+mn-ea"/>
                <a:cs typeface="+mn-cs"/>
              </a:defRPr>
            </a:lvl3pPr>
            <a:lvl4pPr marL="1028700" algn="l" rtl="0" eaLnBrk="1" fontAlgn="base" hangingPunct="1">
              <a:lnSpc>
                <a:spcPct val="90000"/>
              </a:lnSpc>
              <a:spcBef>
                <a:spcPts val="375"/>
              </a:spcBef>
              <a:spcAft>
                <a:spcPct val="0"/>
              </a:spcAft>
              <a:buFont typeface="Wingdings 2" panose="05020102010507070707" pitchFamily="18" charset="2"/>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Wingdings 2" panose="05020102010507070707" pitchFamily="18" charset="2"/>
              <a:buChar char=""/>
              <a:defRPr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a:lstStyle>
          <a:p>
            <a:pPr marL="889000" lvl="3">
              <a:spcBef>
                <a:spcPts val="300"/>
              </a:spcBef>
              <a:spcAft>
                <a:spcPts val="0"/>
              </a:spcAft>
              <a:buClr>
                <a:srgbClr val="000000"/>
              </a:buClr>
              <a:buSzPct val="100000"/>
            </a:pPr>
            <a:endParaRPr lang="fr-FR" sz="1500" i="1" dirty="0">
              <a:solidFill>
                <a:srgbClr val="000000"/>
              </a:solidFill>
              <a:latin typeface="Raleway"/>
              <a:ea typeface="Raleway"/>
              <a:cs typeface="Raleway"/>
              <a:sym typeface="Raleway"/>
            </a:endParaRPr>
          </a:p>
          <a:p>
            <a:pPr marL="0" indent="0">
              <a:spcBef>
                <a:spcPts val="400"/>
              </a:spcBef>
              <a:spcAft>
                <a:spcPts val="0"/>
              </a:spcAft>
              <a:buClr>
                <a:srgbClr val="1FA1E5"/>
              </a:buClr>
              <a:buSzPct val="100000"/>
              <a:buNone/>
            </a:pPr>
            <a:endParaRPr lang="fr-FR" sz="2000" b="1" dirty="0">
              <a:solidFill>
                <a:srgbClr val="1FA1E5"/>
              </a:solidFill>
              <a:latin typeface="Raleway"/>
              <a:ea typeface="Raleway"/>
              <a:cs typeface="Raleway"/>
              <a:sym typeface="Raleway"/>
            </a:endParaRPr>
          </a:p>
          <a:p>
            <a:pPr marL="742950" lvl="1" indent="-285750">
              <a:spcBef>
                <a:spcPts val="300"/>
              </a:spcBef>
              <a:spcAft>
                <a:spcPts val="0"/>
              </a:spcAft>
              <a:buSzPct val="100000"/>
              <a:buFont typeface="Wingdings" panose="05000000000000000000" pitchFamily="2" charset="2"/>
              <a:buChar char="ü"/>
            </a:pPr>
            <a:r>
              <a:rPr lang="fr-FR" sz="2000" dirty="0">
                <a:solidFill>
                  <a:srgbClr val="000000"/>
                </a:solidFill>
                <a:sym typeface="Raleway"/>
              </a:rPr>
              <a:t>La programmation est envisagée dans le cadre d’objets techniques, qu’il s’agit de comprendre, de modifier et de concevoir.</a:t>
            </a:r>
          </a:p>
          <a:p>
            <a:pPr marL="742950" lvl="1" indent="-285750">
              <a:spcBef>
                <a:spcPts val="300"/>
              </a:spcBef>
              <a:spcAft>
                <a:spcPts val="0"/>
              </a:spcAft>
              <a:buSzPct val="100000"/>
              <a:buNone/>
            </a:pPr>
            <a:endParaRPr lang="fr-FR" sz="2000" dirty="0">
              <a:solidFill>
                <a:srgbClr val="000000"/>
              </a:solidFill>
              <a:sym typeface="Raleway"/>
            </a:endParaRPr>
          </a:p>
          <a:p>
            <a:pPr marL="742950" lvl="1" indent="-285750">
              <a:spcBef>
                <a:spcPts val="300"/>
              </a:spcBef>
              <a:spcAft>
                <a:spcPts val="0"/>
              </a:spcAft>
              <a:buSzPct val="100000"/>
              <a:buFont typeface="Wingdings" panose="05000000000000000000" pitchFamily="2" charset="2"/>
              <a:buChar char="ü"/>
            </a:pPr>
            <a:r>
              <a:rPr lang="fr-FR" sz="2000" dirty="0">
                <a:solidFill>
                  <a:srgbClr val="000000"/>
                </a:solidFill>
                <a:sym typeface="Raleway"/>
              </a:rPr>
              <a:t>L’algorithmique et la programmation sont envisagées dans le cadre plus général de l’étude des systèmes informatiques.</a:t>
            </a:r>
          </a:p>
          <a:p>
            <a:pPr marL="742950" lvl="1" indent="-285750">
              <a:spcBef>
                <a:spcPts val="300"/>
              </a:spcBef>
              <a:spcAft>
                <a:spcPts val="0"/>
              </a:spcAft>
              <a:buSzPct val="100000"/>
              <a:buNone/>
            </a:pPr>
            <a:endParaRPr lang="fr-FR" sz="2000" dirty="0">
              <a:solidFill>
                <a:srgbClr val="000000"/>
              </a:solidFill>
              <a:sym typeface="Raleway"/>
            </a:endParaRPr>
          </a:p>
          <a:p>
            <a:pPr marL="742950" lvl="1" indent="-285750">
              <a:spcBef>
                <a:spcPts val="300"/>
              </a:spcBef>
              <a:spcAft>
                <a:spcPts val="0"/>
              </a:spcAft>
              <a:buSzPct val="100000"/>
              <a:buFont typeface="Wingdings" panose="05000000000000000000" pitchFamily="2" charset="2"/>
              <a:buChar char="ü"/>
            </a:pPr>
            <a:r>
              <a:rPr lang="fr-FR" sz="2000" dirty="0">
                <a:solidFill>
                  <a:srgbClr val="000000"/>
                </a:solidFill>
                <a:sym typeface="Raleway"/>
              </a:rPr>
              <a:t>Il n’y a pas de langage fixé, mais au cas par cas, des instructions à entrer pour un logiciel de CAO (Conception Assistée par Ordinateur), pour programmer un robot…</a:t>
            </a:r>
          </a:p>
          <a:p>
            <a:pPr marL="457200" lvl="1" indent="0">
              <a:spcBef>
                <a:spcPts val="300"/>
              </a:spcBef>
              <a:spcAft>
                <a:spcPts val="0"/>
              </a:spcAft>
              <a:buClr>
                <a:srgbClr val="1FA1E5"/>
              </a:buClr>
              <a:buSzPct val="25000"/>
              <a:buFont typeface="Noto Sans Symbols"/>
              <a:buNone/>
            </a:pPr>
            <a:endParaRPr lang="fr-FR" sz="1500" dirty="0">
              <a:solidFill>
                <a:srgbClr val="000000"/>
              </a:solidFill>
              <a:latin typeface="Raleway"/>
              <a:ea typeface="Raleway"/>
              <a:cs typeface="Raleway"/>
              <a:sym typeface="Raleway"/>
            </a:endParaRPr>
          </a:p>
          <a:p>
            <a:pPr marL="274320" indent="-274320">
              <a:spcBef>
                <a:spcPts val="600"/>
              </a:spcBef>
              <a:buClr>
                <a:schemeClr val="accent1"/>
              </a:buClr>
              <a:buSzPct val="70000"/>
              <a:buFont typeface="Noto Sans Symbols"/>
              <a:buNone/>
            </a:pPr>
            <a:endParaRPr lang="fr-FR" sz="2400" dirty="0">
              <a:solidFill>
                <a:schemeClr val="dk1"/>
              </a:solidFill>
              <a:latin typeface="Raleway"/>
              <a:ea typeface="Raleway"/>
              <a:cs typeface="Raleway"/>
              <a:sym typeface="Raleway"/>
            </a:endParaRPr>
          </a:p>
        </p:txBody>
      </p:sp>
      <p:sp>
        <p:nvSpPr>
          <p:cNvPr id="4" name="ZoneTexte 3"/>
          <p:cNvSpPr txBox="1"/>
          <p:nvPr/>
        </p:nvSpPr>
        <p:spPr>
          <a:xfrm rot="16200000">
            <a:off x="8637552" y="-1920865"/>
            <a:ext cx="492443" cy="6007596"/>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p>
            <a:pPr algn="ctr"/>
            <a:r>
              <a:rPr lang="fr-FR" sz="2000" b="1" dirty="0">
                <a:solidFill>
                  <a:schemeClr val="bg1"/>
                </a:solidFill>
              </a:rPr>
              <a:t>Cycle 4 :  Une approche différente  en Technologie</a:t>
            </a:r>
          </a:p>
        </p:txBody>
      </p:sp>
      <p:sp>
        <p:nvSpPr>
          <p:cNvPr id="5"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A3453714-AF4D-4EA9-9FA5-E0D2DCCFE502}" type="slidenum">
              <a:rPr lang="fr-FR" sz="1000" b="1">
                <a:solidFill>
                  <a:srgbClr val="404040"/>
                </a:solidFill>
                <a:latin typeface="Calibri"/>
              </a:rPr>
              <a:pPr algn="r">
                <a:lnSpc>
                  <a:spcPct val="100000"/>
                </a:lnSpc>
              </a:pPr>
              <a:t>20</a:t>
            </a:fld>
            <a:endParaRPr dirty="0"/>
          </a:p>
        </p:txBody>
      </p:sp>
    </p:spTree>
    <p:extLst>
      <p:ext uri="{BB962C8B-B14F-4D97-AF65-F5344CB8AC3E}">
        <p14:creationId xmlns:p14="http://schemas.microsoft.com/office/powerpoint/2010/main" val="770662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2"/>
          <p:cNvSpPr/>
          <p:nvPr/>
        </p:nvSpPr>
        <p:spPr>
          <a:xfrm>
            <a:off x="1847528" y="1412776"/>
            <a:ext cx="8579296" cy="3961288"/>
          </a:xfrm>
          <a:prstGeom prst="rect">
            <a:avLst/>
          </a:prstGeom>
          <a:noFill/>
          <a:ln>
            <a:noFill/>
          </a:ln>
        </p:spPr>
        <p:txBody>
          <a:bodyPr lIns="90000" tIns="45000" rIns="90000" bIns="45000"/>
          <a:lstStyle/>
          <a:p>
            <a:pPr>
              <a:lnSpc>
                <a:spcPct val="100000"/>
              </a:lnSpc>
            </a:pPr>
            <a:r>
              <a:rPr lang="fr-FR" sz="2400" i="1" dirty="0">
                <a:solidFill>
                  <a:srgbClr val="000000"/>
                </a:solidFill>
                <a:latin typeface="Calibri" panose="020F0502020204030204" pitchFamily="34" charset="0"/>
              </a:rPr>
              <a:t>Information disponible sur </a:t>
            </a:r>
            <a:r>
              <a:rPr lang="fr-FR" sz="2400" i="1" dirty="0" err="1">
                <a:solidFill>
                  <a:srgbClr val="000000"/>
                </a:solidFill>
                <a:latin typeface="Calibri" panose="020F0502020204030204" pitchFamily="34" charset="0"/>
                <a:hlinkClick r:id="rId2"/>
              </a:rPr>
              <a:t>Eduscol</a:t>
            </a:r>
            <a:endParaRPr dirty="0">
              <a:latin typeface="Calibri" panose="020F0502020204030204" pitchFamily="34" charset="0"/>
            </a:endParaRPr>
          </a:p>
          <a:p>
            <a:pPr>
              <a:lnSpc>
                <a:spcPct val="100000"/>
              </a:lnSpc>
              <a:buSzPct val="70000"/>
            </a:pPr>
            <a:endParaRPr lang="fr-FR" sz="2400" dirty="0">
              <a:solidFill>
                <a:srgbClr val="000000"/>
              </a:solidFill>
              <a:latin typeface="Calibri" panose="020F0502020204030204" pitchFamily="34" charset="0"/>
            </a:endParaRPr>
          </a:p>
          <a:p>
            <a:pPr>
              <a:lnSpc>
                <a:spcPct val="100000"/>
              </a:lnSpc>
              <a:buSzPct val="70000"/>
            </a:pPr>
            <a:r>
              <a:rPr lang="fr-FR" sz="2400" dirty="0">
                <a:solidFill>
                  <a:srgbClr val="000000"/>
                </a:solidFill>
                <a:latin typeface="Calibri" panose="020F0502020204030204" pitchFamily="34" charset="0"/>
              </a:rPr>
              <a:t>Le deuxième jour : une nouvelle épreuve écrite de 3 heures portant sur les programmes de </a:t>
            </a:r>
            <a:r>
              <a:rPr lang="fr-FR" sz="2400" b="1" dirty="0">
                <a:solidFill>
                  <a:srgbClr val="000000"/>
                </a:solidFill>
                <a:latin typeface="Calibri" panose="020F0502020204030204" pitchFamily="34" charset="0"/>
              </a:rPr>
              <a:t>mathématiques</a:t>
            </a:r>
            <a:r>
              <a:rPr lang="fr-FR" sz="2400" dirty="0">
                <a:solidFill>
                  <a:srgbClr val="000000"/>
                </a:solidFill>
                <a:latin typeface="Calibri" panose="020F0502020204030204" pitchFamily="34" charset="0"/>
              </a:rPr>
              <a:t> (2 heures) et de </a:t>
            </a:r>
            <a:r>
              <a:rPr lang="fr-FR" sz="2400" b="1" dirty="0">
                <a:solidFill>
                  <a:srgbClr val="000000"/>
                </a:solidFill>
                <a:latin typeface="Calibri" panose="020F0502020204030204" pitchFamily="34" charset="0"/>
              </a:rPr>
              <a:t>sciences expérimentales et de technologie</a:t>
            </a:r>
            <a:r>
              <a:rPr lang="fr-FR" sz="2400" dirty="0">
                <a:solidFill>
                  <a:srgbClr val="000000"/>
                </a:solidFill>
                <a:latin typeface="Calibri" panose="020F0502020204030204" pitchFamily="34" charset="0"/>
              </a:rPr>
              <a:t> (1 heure)</a:t>
            </a:r>
            <a:endParaRPr dirty="0">
              <a:latin typeface="Calibri" panose="020F0502020204030204" pitchFamily="34" charset="0"/>
            </a:endParaRPr>
          </a:p>
          <a:p>
            <a:pPr lvl="1">
              <a:lnSpc>
                <a:spcPct val="100000"/>
              </a:lnSpc>
              <a:buSzPct val="80000"/>
              <a:buFont typeface="Wingdings 2" charset="2"/>
              <a:buChar char=""/>
            </a:pPr>
            <a:r>
              <a:rPr lang="fr-FR" sz="2100" dirty="0">
                <a:solidFill>
                  <a:srgbClr val="000000"/>
                </a:solidFill>
                <a:latin typeface="Calibri" panose="020F0502020204030204" pitchFamily="34" charset="0"/>
              </a:rPr>
              <a:t>Un thème en fil rouge</a:t>
            </a:r>
            <a:endParaRPr dirty="0">
              <a:latin typeface="Calibri" panose="020F0502020204030204" pitchFamily="34" charset="0"/>
            </a:endParaRPr>
          </a:p>
          <a:p>
            <a:pPr lvl="1">
              <a:lnSpc>
                <a:spcPct val="100000"/>
              </a:lnSpc>
              <a:buSzPct val="80000"/>
              <a:buFont typeface="Wingdings 2" charset="2"/>
              <a:buChar char=""/>
            </a:pPr>
            <a:r>
              <a:rPr lang="fr-FR" sz="2100" dirty="0">
                <a:solidFill>
                  <a:srgbClr val="000000"/>
                </a:solidFill>
                <a:latin typeface="Calibri" panose="020F0502020204030204" pitchFamily="34" charset="0"/>
              </a:rPr>
              <a:t>Des questions identifiées pour chaque discipline</a:t>
            </a:r>
            <a:endParaRPr dirty="0">
              <a:latin typeface="Calibri" panose="020F0502020204030204" pitchFamily="34" charset="0"/>
            </a:endParaRPr>
          </a:p>
          <a:p>
            <a:pPr lvl="1">
              <a:lnSpc>
                <a:spcPct val="100000"/>
              </a:lnSpc>
              <a:buSzPct val="80000"/>
              <a:buFont typeface="Wingdings 2" charset="2"/>
              <a:buChar char=""/>
            </a:pPr>
            <a:r>
              <a:rPr lang="fr-FR" sz="2100" dirty="0">
                <a:solidFill>
                  <a:srgbClr val="0000CC"/>
                </a:solidFill>
                <a:latin typeface="Calibri" panose="020F0502020204030204" pitchFamily="34" charset="0"/>
              </a:rPr>
              <a:t>Un exercice de programmation informatique, en lien avec les nouveaux programmes de mathématiques et de technologie.</a:t>
            </a:r>
            <a:endParaRPr dirty="0">
              <a:latin typeface="Calibri" panose="020F0502020204030204" pitchFamily="34" charset="0"/>
            </a:endParaRPr>
          </a:p>
        </p:txBody>
      </p:sp>
      <p:sp>
        <p:nvSpPr>
          <p:cNvPr id="185" name="CustomShape 3"/>
          <p:cNvSpPr/>
          <p:nvPr/>
        </p:nvSpPr>
        <p:spPr>
          <a:xfrm>
            <a:off x="9653160" y="5734080"/>
            <a:ext cx="608760" cy="520560"/>
          </a:xfrm>
          <a:prstGeom prst="rect">
            <a:avLst/>
          </a:prstGeom>
          <a:noFill/>
          <a:ln>
            <a:noFill/>
          </a:ln>
        </p:spPr>
        <p:txBody>
          <a:bodyPr lIns="90000" tIns="45000" rIns="90000" bIns="45000" anchor="ctr"/>
          <a:lstStyle/>
          <a:p>
            <a:pPr algn="ctr">
              <a:lnSpc>
                <a:spcPct val="100000"/>
              </a:lnSpc>
            </a:pPr>
            <a:fld id="{3050A08C-1E02-460E-A3FE-D4D7CA68AEF0}" type="slidenum">
              <a:rPr lang="fr-FR" sz="1400" b="1">
                <a:solidFill>
                  <a:srgbClr val="FFFFFF"/>
                </a:solidFill>
                <a:latin typeface="Century Schoolbook"/>
              </a:rPr>
              <a:pPr algn="ctr">
                <a:lnSpc>
                  <a:spcPct val="100000"/>
                </a:lnSpc>
              </a:pPr>
              <a:t>21</a:t>
            </a:fld>
            <a:endParaRPr/>
          </a:p>
        </p:txBody>
      </p:sp>
      <p:sp>
        <p:nvSpPr>
          <p:cNvPr id="2" name="Rectangle 1"/>
          <p:cNvSpPr/>
          <p:nvPr/>
        </p:nvSpPr>
        <p:spPr>
          <a:xfrm>
            <a:off x="502587" y="6238641"/>
            <a:ext cx="184731" cy="369332"/>
          </a:xfrm>
          <a:prstGeom prst="rect">
            <a:avLst/>
          </a:prstGeom>
        </p:spPr>
        <p:txBody>
          <a:bodyPr wrap="none">
            <a:spAutoFit/>
          </a:bodyPr>
          <a:lstStyle/>
          <a:p>
            <a:endParaRPr lang="fr-FR" dirty="0"/>
          </a:p>
        </p:txBody>
      </p:sp>
      <p:sp>
        <p:nvSpPr>
          <p:cNvPr id="6" name="ZoneTexte 5"/>
          <p:cNvSpPr txBox="1"/>
          <p:nvPr/>
        </p:nvSpPr>
        <p:spPr>
          <a:xfrm rot="16200000">
            <a:off x="9722899" y="-629947"/>
            <a:ext cx="553998" cy="3343300"/>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p>
            <a:pPr algn="ctr"/>
            <a:r>
              <a:rPr lang="fr-FR" sz="2000" b="1" dirty="0">
                <a:solidFill>
                  <a:schemeClr val="bg1"/>
                </a:solidFill>
              </a:rPr>
              <a:t>L’algorithmique</a:t>
            </a:r>
            <a:r>
              <a:rPr lang="fr-FR" sz="2400" b="1" dirty="0">
                <a:solidFill>
                  <a:schemeClr val="bg1"/>
                </a:solidFill>
              </a:rPr>
              <a:t> au DNB</a:t>
            </a:r>
          </a:p>
        </p:txBody>
      </p:sp>
      <p:sp>
        <p:nvSpPr>
          <p:cNvPr id="7"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A3453714-AF4D-4EA9-9FA5-E0D2DCCFE502}" type="slidenum">
              <a:rPr lang="fr-FR" sz="1000" b="1">
                <a:solidFill>
                  <a:srgbClr val="404040"/>
                </a:solidFill>
                <a:latin typeface="Calibri"/>
              </a:rPr>
              <a:pPr algn="r">
                <a:lnSpc>
                  <a:spcPct val="100000"/>
                </a:lnSpc>
              </a:pPr>
              <a:t>21</a:t>
            </a:fld>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Michel\AppData\Local\Skitch\Capture_d'écran_060916_120328_AM.jpg"/>
          <p:cNvPicPr>
            <a:picLocks noChangeAspect="1" noChangeArrowheads="1"/>
          </p:cNvPicPr>
          <p:nvPr/>
        </p:nvPicPr>
        <p:blipFill>
          <a:blip r:embed="rId2" cstate="print"/>
          <a:srcRect/>
          <a:stretch>
            <a:fillRect/>
          </a:stretch>
        </p:blipFill>
        <p:spPr bwMode="auto">
          <a:xfrm>
            <a:off x="2279576" y="692696"/>
            <a:ext cx="7115635" cy="5361781"/>
          </a:xfrm>
          <a:prstGeom prst="rect">
            <a:avLst/>
          </a:prstGeom>
          <a:noFill/>
        </p:spPr>
      </p:pic>
      <p:pic>
        <p:nvPicPr>
          <p:cNvPr id="5" name="Picture 3" descr="C:\Users\Michel\AppData\Local\Skitch\Capture_d'écran_060916_120212_AM.jpg"/>
          <p:cNvPicPr>
            <a:picLocks noChangeAspect="1" noChangeArrowheads="1"/>
          </p:cNvPicPr>
          <p:nvPr/>
        </p:nvPicPr>
        <p:blipFill>
          <a:blip r:embed="rId3" cstate="print"/>
          <a:srcRect/>
          <a:stretch>
            <a:fillRect/>
          </a:stretch>
        </p:blipFill>
        <p:spPr bwMode="auto">
          <a:xfrm>
            <a:off x="6168008" y="5573976"/>
            <a:ext cx="5976664" cy="1239400"/>
          </a:xfrm>
          <a:prstGeom prst="rect">
            <a:avLst/>
          </a:prstGeom>
          <a:noFill/>
        </p:spPr>
      </p:pic>
      <p:sp>
        <p:nvSpPr>
          <p:cNvPr id="6" name="Rectangle avec coins rognés du même côté 6">
            <a:hlinkClick r:id="rId4"/>
          </p:cNvPr>
          <p:cNvSpPr/>
          <p:nvPr/>
        </p:nvSpPr>
        <p:spPr>
          <a:xfrm>
            <a:off x="9408368" y="692696"/>
            <a:ext cx="2664296" cy="786725"/>
          </a:xfrm>
          <a:prstGeom prst="snip2Same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fr-FR" b="1" dirty="0">
                <a:solidFill>
                  <a:srgbClr val="FF0000"/>
                </a:solidFill>
                <a:latin typeface="Calibri" panose="020F0502020204030204" pitchFamily="34" charset="0"/>
                <a:hlinkClick r:id="rId4"/>
              </a:rPr>
              <a:t>Sujet 0</a:t>
            </a:r>
            <a:endParaRPr lang="fr-FR" dirty="0"/>
          </a:p>
        </p:txBody>
      </p:sp>
      <p:sp>
        <p:nvSpPr>
          <p:cNvPr id="7"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A3453714-AF4D-4EA9-9FA5-E0D2DCCFE502}" type="slidenum">
              <a:rPr lang="fr-FR" sz="1000" b="1">
                <a:solidFill>
                  <a:srgbClr val="404040"/>
                </a:solidFill>
                <a:latin typeface="Calibri"/>
              </a:rPr>
              <a:pPr algn="r">
                <a:lnSpc>
                  <a:spcPct val="100000"/>
                </a:lnSpc>
              </a:pPr>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6023992" y="1025699"/>
            <a:ext cx="1008112" cy="908409"/>
          </a:xfrm>
          <a:prstGeom prst="rect">
            <a:avLst/>
          </a:prstGeom>
          <a:noFill/>
          <a:ln w="9525">
            <a:noFill/>
            <a:miter lim="800000"/>
            <a:headEnd/>
            <a:tailEnd/>
          </a:ln>
        </p:spPr>
      </p:pic>
      <p:sp>
        <p:nvSpPr>
          <p:cNvPr id="8" name="Shape 370"/>
          <p:cNvSpPr txBox="1">
            <a:spLocks/>
          </p:cNvSpPr>
          <p:nvPr/>
        </p:nvSpPr>
        <p:spPr>
          <a:xfrm>
            <a:off x="1559496" y="2420888"/>
            <a:ext cx="8280920" cy="3312368"/>
          </a:xfrm>
          <a:prstGeom prst="rect">
            <a:avLst/>
          </a:prstGeom>
          <a:noFill/>
          <a:ln>
            <a:noFill/>
          </a:ln>
        </p:spPr>
        <p:txBody>
          <a:bodyPr lIns="91425" tIns="45700" rIns="91425" bIns="45700" anchor="t" anchorCtr="0">
            <a:noAutofit/>
          </a:bodyPr>
          <a:lstStyle>
            <a:lvl1pPr marL="171450" indent="-171450" algn="l" rtl="0" eaLnBrk="1" fontAlgn="base" hangingPunct="1">
              <a:lnSpc>
                <a:spcPct val="90000"/>
              </a:lnSpc>
              <a:spcBef>
                <a:spcPts val="450"/>
              </a:spcBef>
              <a:spcAft>
                <a:spcPts val="900"/>
              </a:spcAft>
              <a:buFont typeface="Wingdings 2" panose="05020102010507070707" pitchFamily="18" charset="2"/>
              <a:buChar char=""/>
              <a:defRPr sz="2100" kern="1200">
                <a:solidFill>
                  <a:schemeClr val="tx1"/>
                </a:solidFill>
                <a:latin typeface="+mn-lt"/>
                <a:ea typeface="+mn-ea"/>
                <a:cs typeface="+mn-cs"/>
              </a:defRPr>
            </a:lvl1pPr>
            <a:lvl2pPr marL="514350" indent="-171450" algn="l" rtl="0" eaLnBrk="1" fontAlgn="base" hangingPunct="1">
              <a:lnSpc>
                <a:spcPct val="90000"/>
              </a:lnSpc>
              <a:spcBef>
                <a:spcPts val="450"/>
              </a:spcBef>
              <a:spcAft>
                <a:spcPts val="900"/>
              </a:spcAft>
              <a:buFont typeface="Wingdings 2" panose="05020102010507070707" pitchFamily="18" charset="2"/>
              <a:buChar char=""/>
              <a:defRPr sz="1800" kern="1200">
                <a:solidFill>
                  <a:schemeClr val="tx1"/>
                </a:solidFill>
                <a:latin typeface="+mn-lt"/>
                <a:ea typeface="+mn-ea"/>
                <a:cs typeface="+mn-cs"/>
              </a:defRPr>
            </a:lvl2pPr>
            <a:lvl3pPr marL="857250" indent="-171450" algn="l" rtl="0" eaLnBrk="1" fontAlgn="base" hangingPunct="1">
              <a:lnSpc>
                <a:spcPct val="90000"/>
              </a:lnSpc>
              <a:spcBef>
                <a:spcPts val="450"/>
              </a:spcBef>
              <a:spcAft>
                <a:spcPts val="900"/>
              </a:spcAft>
              <a:buFont typeface="Wingdings 2" panose="05020102010507070707" pitchFamily="18" charset="2"/>
              <a:buChar char=""/>
              <a:defRPr sz="1500" kern="1200">
                <a:solidFill>
                  <a:schemeClr val="tx1"/>
                </a:solidFill>
                <a:latin typeface="+mn-lt"/>
                <a:ea typeface="+mn-ea"/>
                <a:cs typeface="+mn-cs"/>
              </a:defRPr>
            </a:lvl3pPr>
            <a:lvl4pPr marL="1028700" algn="l" rtl="0" eaLnBrk="1" fontAlgn="base" hangingPunct="1">
              <a:lnSpc>
                <a:spcPct val="90000"/>
              </a:lnSpc>
              <a:spcBef>
                <a:spcPts val="375"/>
              </a:spcBef>
              <a:spcAft>
                <a:spcPct val="0"/>
              </a:spcAft>
              <a:buFont typeface="Wingdings 2" panose="05020102010507070707" pitchFamily="18" charset="2"/>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Wingdings 2" panose="05020102010507070707" pitchFamily="18" charset="2"/>
              <a:buChar char=""/>
              <a:defRPr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a:lstStyle>
          <a:p>
            <a:pPr marL="177800" indent="-177800">
              <a:spcBef>
                <a:spcPts val="400"/>
              </a:spcBef>
              <a:spcAft>
                <a:spcPts val="0"/>
              </a:spcAft>
              <a:buClr>
                <a:srgbClr val="1FA1E5"/>
              </a:buClr>
              <a:buSzPct val="100000"/>
              <a:buFont typeface="Raleway"/>
              <a:buChar char="■"/>
            </a:pPr>
            <a:r>
              <a:rPr lang="fr-FR" sz="2000" b="1" dirty="0">
                <a:solidFill>
                  <a:srgbClr val="1FA1E5"/>
                </a:solidFill>
                <a:latin typeface="Raleway"/>
                <a:ea typeface="Raleway"/>
                <a:cs typeface="Raleway"/>
                <a:sym typeface="Raleway"/>
              </a:rPr>
              <a:t> Le choix de Scratch</a:t>
            </a:r>
          </a:p>
          <a:p>
            <a:pPr marL="0" indent="0">
              <a:spcBef>
                <a:spcPts val="400"/>
              </a:spcBef>
              <a:spcAft>
                <a:spcPts val="0"/>
              </a:spcAft>
              <a:buClr>
                <a:srgbClr val="1FA1E5"/>
              </a:buClr>
              <a:buSzPct val="100000"/>
              <a:buNone/>
            </a:pPr>
            <a:endParaRPr lang="fr-FR" sz="1200" b="1" dirty="0">
              <a:solidFill>
                <a:srgbClr val="1FA1E5"/>
              </a:solidFill>
              <a:latin typeface="Raleway"/>
              <a:ea typeface="Raleway"/>
              <a:cs typeface="Raleway"/>
              <a:sym typeface="Raleway"/>
            </a:endParaRPr>
          </a:p>
          <a:p>
            <a:pPr marL="742950" lvl="1" indent="-285750">
              <a:spcBef>
                <a:spcPts val="300"/>
              </a:spcBef>
              <a:spcAft>
                <a:spcPts val="0"/>
              </a:spcAft>
              <a:buSzPct val="100000"/>
              <a:buFont typeface="Wingdings" panose="05000000000000000000" pitchFamily="2" charset="2"/>
              <a:buChar char="ü"/>
            </a:pPr>
            <a:r>
              <a:rPr lang="fr-FR" dirty="0">
                <a:solidFill>
                  <a:srgbClr val="000000"/>
                </a:solidFill>
                <a:ea typeface="Raleway"/>
                <a:cs typeface="Raleway"/>
                <a:sym typeface="Raleway"/>
              </a:rPr>
              <a:t>puissant et polyvalent</a:t>
            </a:r>
          </a:p>
          <a:p>
            <a:pPr marL="742950" lvl="1" indent="-285750">
              <a:spcBef>
                <a:spcPts val="300"/>
              </a:spcBef>
              <a:spcAft>
                <a:spcPts val="0"/>
              </a:spcAft>
              <a:buSzPct val="100000"/>
              <a:buFont typeface="Wingdings" panose="05000000000000000000" pitchFamily="2" charset="2"/>
              <a:buChar char="ü"/>
            </a:pPr>
            <a:r>
              <a:rPr lang="fr-FR" dirty="0">
                <a:solidFill>
                  <a:srgbClr val="000000"/>
                </a:solidFill>
                <a:ea typeface="Raleway"/>
                <a:cs typeface="Raleway"/>
                <a:sym typeface="Raleway"/>
              </a:rPr>
              <a:t>Permet de réaliser des projets innovants</a:t>
            </a:r>
          </a:p>
          <a:p>
            <a:pPr marL="742950" lvl="1" indent="-285750">
              <a:spcBef>
                <a:spcPts val="300"/>
              </a:spcBef>
              <a:spcAft>
                <a:spcPts val="0"/>
              </a:spcAft>
              <a:buSzPct val="100000"/>
              <a:buFont typeface="Wingdings" panose="05000000000000000000" pitchFamily="2" charset="2"/>
              <a:buChar char="ü"/>
            </a:pPr>
            <a:r>
              <a:rPr lang="fr-FR" dirty="0">
                <a:solidFill>
                  <a:srgbClr val="000000"/>
                </a:solidFill>
                <a:ea typeface="Raleway"/>
                <a:cs typeface="Raleway"/>
                <a:sym typeface="Raleway"/>
              </a:rPr>
              <a:t>Permet de piloter des interfaces de programmation</a:t>
            </a:r>
          </a:p>
          <a:p>
            <a:pPr marL="742950" lvl="1" indent="-285750">
              <a:spcBef>
                <a:spcPts val="300"/>
              </a:spcBef>
              <a:spcAft>
                <a:spcPts val="0"/>
              </a:spcAft>
              <a:buSzPct val="100000"/>
              <a:buFont typeface="Wingdings" panose="05000000000000000000" pitchFamily="2" charset="2"/>
              <a:buChar char="ü"/>
            </a:pPr>
            <a:r>
              <a:rPr lang="fr-FR" dirty="0">
                <a:solidFill>
                  <a:srgbClr val="000000"/>
                </a:solidFill>
                <a:ea typeface="Raleway"/>
                <a:cs typeface="Raleway"/>
                <a:sym typeface="Raleway"/>
              </a:rPr>
              <a:t>Un des rares logiciels qui réponde à toutes les contraintes imposées par le programme</a:t>
            </a:r>
          </a:p>
          <a:p>
            <a:pPr marL="274320" indent="-274320">
              <a:spcBef>
                <a:spcPts val="600"/>
              </a:spcBef>
              <a:buClr>
                <a:schemeClr val="accent1"/>
              </a:buClr>
              <a:buSzPct val="70000"/>
              <a:buFont typeface="Noto Sans Symbols"/>
              <a:buNone/>
            </a:pPr>
            <a:endParaRPr lang="fr-FR" sz="2400" dirty="0">
              <a:solidFill>
                <a:schemeClr val="dk1"/>
              </a:solidFill>
              <a:latin typeface="Raleway"/>
              <a:ea typeface="Raleway"/>
              <a:cs typeface="Raleway"/>
              <a:sym typeface="Raleway"/>
            </a:endParaRPr>
          </a:p>
        </p:txBody>
      </p:sp>
      <p:sp>
        <p:nvSpPr>
          <p:cNvPr id="6" name="ZoneTexte 5"/>
          <p:cNvSpPr txBox="1"/>
          <p:nvPr/>
        </p:nvSpPr>
        <p:spPr>
          <a:xfrm rot="16200000">
            <a:off x="9827825" y="-446842"/>
            <a:ext cx="492443" cy="3347582"/>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Quel logiciel utiliser ? </a:t>
            </a:r>
          </a:p>
        </p:txBody>
      </p:sp>
      <p:sp>
        <p:nvSpPr>
          <p:cNvPr id="7"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A3453714-AF4D-4EA9-9FA5-E0D2DCCFE502}" type="slidenum">
              <a:rPr lang="fr-FR" sz="1000" b="1">
                <a:solidFill>
                  <a:srgbClr val="404040"/>
                </a:solidFill>
                <a:latin typeface="Calibri"/>
              </a:rPr>
              <a:pPr algn="r">
                <a:lnSpc>
                  <a:spcPct val="100000"/>
                </a:lnSpc>
              </a:pPr>
              <a:t>23</a:t>
            </a:fld>
            <a:endParaRPr dirty="0"/>
          </a:p>
        </p:txBody>
      </p:sp>
    </p:spTree>
    <p:extLst>
      <p:ext uri="{BB962C8B-B14F-4D97-AF65-F5344CB8AC3E}">
        <p14:creationId xmlns:p14="http://schemas.microsoft.com/office/powerpoint/2010/main" val="121178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p:cNvSpPr/>
          <p:nvPr/>
        </p:nvSpPr>
        <p:spPr>
          <a:xfrm>
            <a:off x="1271464" y="1628800"/>
            <a:ext cx="10297144" cy="4329390"/>
          </a:xfrm>
          <a:prstGeom prst="rect">
            <a:avLst/>
          </a:prstGeom>
        </p:spPr>
        <p:txBody>
          <a:bodyPr wrap="square">
            <a:spAutoFit/>
          </a:bodyPr>
          <a:lstStyle/>
          <a:p>
            <a:pPr marL="177800" lvl="0" indent="-177800">
              <a:buClr>
                <a:srgbClr val="1FA1E5"/>
              </a:buClr>
              <a:buSzPct val="100000"/>
              <a:buFont typeface="Raleway"/>
              <a:buChar char="■"/>
            </a:pPr>
            <a:r>
              <a:rPr lang="fr-FR" sz="2000" b="1" dirty="0">
                <a:solidFill>
                  <a:srgbClr val="1FA1E5"/>
                </a:solidFill>
                <a:latin typeface="Raleway"/>
                <a:ea typeface="Raleway"/>
                <a:cs typeface="Raleway"/>
                <a:sym typeface="Raleway"/>
              </a:rPr>
              <a:t>L’algorithmique et la programmation dans les programmes de mathématiques</a:t>
            </a:r>
          </a:p>
          <a:p>
            <a:pPr marL="177800" lvl="0" indent="-177800">
              <a:buClr>
                <a:srgbClr val="1FA1E5"/>
              </a:buClr>
              <a:buSzPct val="100000"/>
              <a:buFont typeface="Raleway"/>
              <a:buChar char="■"/>
            </a:pPr>
            <a:endParaRPr lang="fr-FR" sz="2000" b="1" dirty="0">
              <a:solidFill>
                <a:srgbClr val="1FA1E5"/>
              </a:solidFill>
              <a:latin typeface="Raleway"/>
              <a:ea typeface="Raleway"/>
              <a:cs typeface="Raleway"/>
              <a:sym typeface="Raleway"/>
            </a:endParaRPr>
          </a:p>
          <a:p>
            <a:pPr marL="742950" lvl="1" indent="-285750">
              <a:spcBef>
                <a:spcPts val="300"/>
              </a:spcBef>
              <a:buSzPct val="100000"/>
              <a:buFont typeface="Wingdings" panose="05000000000000000000" pitchFamily="2" charset="2"/>
              <a:buChar char="ü"/>
            </a:pPr>
            <a:r>
              <a:rPr lang="fr-FR" sz="1500" dirty="0">
                <a:solidFill>
                  <a:srgbClr val="000000"/>
                </a:solidFill>
                <a:latin typeface="Raleway"/>
                <a:ea typeface="Raleway"/>
                <a:cs typeface="Raleway"/>
                <a:sym typeface="Raleway"/>
              </a:rPr>
              <a:t>L’algorithmique n'apparaît pas comme une partie du programme, au même titre que l’analyse, la géométrie et les probabilités et statistiques</a:t>
            </a:r>
          </a:p>
          <a:p>
            <a:pPr lvl="1">
              <a:spcBef>
                <a:spcPts val="280"/>
              </a:spcBef>
              <a:buClr>
                <a:srgbClr val="1FA1E5"/>
              </a:buClr>
              <a:buSzPct val="25000"/>
            </a:pPr>
            <a:r>
              <a:rPr lang="fr-FR" sz="1400" i="1" dirty="0">
                <a:solidFill>
                  <a:srgbClr val="000000"/>
                </a:solidFill>
                <a:latin typeface="Raleway"/>
                <a:ea typeface="Raleway"/>
                <a:cs typeface="Raleway"/>
                <a:sym typeface="Raleway"/>
              </a:rPr>
              <a:t>Les capacités attendues dans le domaine de l’algorithmique d’une part et du raisonnement d’autre part, sont transversales et doivent être développées à l’intérieur de chacune des trois parties.</a:t>
            </a:r>
          </a:p>
          <a:p>
            <a:pPr lvl="1" algn="r">
              <a:spcBef>
                <a:spcPts val="220"/>
              </a:spcBef>
              <a:buClr>
                <a:srgbClr val="1FA1E5"/>
              </a:buClr>
              <a:buSzPct val="25000"/>
            </a:pPr>
            <a:r>
              <a:rPr lang="fr-FR" sz="1100" dirty="0">
                <a:solidFill>
                  <a:srgbClr val="000000"/>
                </a:solidFill>
                <a:latin typeface="Raleway"/>
                <a:ea typeface="Raleway"/>
                <a:cs typeface="Raleway"/>
                <a:sym typeface="Raleway"/>
              </a:rPr>
              <a:t>   (Programme de seconde, BO du 23 juillet 2009)</a:t>
            </a:r>
          </a:p>
          <a:p>
            <a:pPr marL="742950" lvl="1" indent="-285750">
              <a:spcBef>
                <a:spcPts val="1480"/>
              </a:spcBef>
              <a:buSzPct val="100000"/>
              <a:buFont typeface="Wingdings" panose="05000000000000000000" pitchFamily="2" charset="2"/>
              <a:buChar char="ü"/>
            </a:pPr>
            <a:r>
              <a:rPr lang="fr-FR" sz="1500" dirty="0">
                <a:latin typeface="Raleway"/>
                <a:ea typeface="Raleway"/>
                <a:cs typeface="Raleway"/>
                <a:sym typeface="Raleway"/>
              </a:rPr>
              <a:t>L’algorithmique est vue comme une composante transversale </a:t>
            </a:r>
          </a:p>
          <a:p>
            <a:pPr lvl="1">
              <a:spcBef>
                <a:spcPts val="280"/>
              </a:spcBef>
              <a:buClr>
                <a:srgbClr val="1FA1E5"/>
              </a:buClr>
              <a:buSzPct val="25000"/>
            </a:pPr>
            <a:r>
              <a:rPr lang="fr-FR" sz="1400" i="1" dirty="0">
                <a:solidFill>
                  <a:srgbClr val="000000"/>
                </a:solidFill>
                <a:latin typeface="Raleway"/>
                <a:ea typeface="Raleway"/>
                <a:cs typeface="Raleway"/>
                <a:sym typeface="Raleway"/>
              </a:rPr>
              <a:t> La démarche algorithmique est, depuis les origines, une composante essentielle de l’activité mathématique[…] L’algorithmique a une place naturelle dans tous les champs des mathématiques et les problèmes posés doivent être en relation avec les autres parties du programme.</a:t>
            </a:r>
          </a:p>
          <a:p>
            <a:pPr lvl="1" algn="r">
              <a:spcBef>
                <a:spcPts val="220"/>
              </a:spcBef>
              <a:buClr>
                <a:srgbClr val="1FA1E5"/>
              </a:buClr>
              <a:buSzPct val="25000"/>
            </a:pPr>
            <a:r>
              <a:rPr lang="fr-FR" sz="1100" dirty="0">
                <a:solidFill>
                  <a:srgbClr val="000000"/>
                </a:solidFill>
                <a:latin typeface="Raleway"/>
                <a:ea typeface="Raleway"/>
                <a:cs typeface="Raleway"/>
                <a:sym typeface="Raleway"/>
              </a:rPr>
              <a:t>(Programme de seconde, BO du 23 juillet 2009)</a:t>
            </a:r>
          </a:p>
          <a:p>
            <a:pPr marL="742950" lvl="1" indent="-285750">
              <a:spcBef>
                <a:spcPts val="1480"/>
              </a:spcBef>
              <a:buSzPct val="100000"/>
              <a:buFont typeface="Wingdings" panose="05000000000000000000" pitchFamily="2" charset="2"/>
              <a:buChar char="ü"/>
            </a:pPr>
            <a:r>
              <a:rPr lang="fr-FR" sz="1500" dirty="0">
                <a:solidFill>
                  <a:srgbClr val="000000"/>
                </a:solidFill>
                <a:latin typeface="Raleway"/>
                <a:ea typeface="Raleway"/>
                <a:cs typeface="Raleway"/>
                <a:sym typeface="Raleway"/>
              </a:rPr>
              <a:t>Les objectifs de l’enseignement sont identiques en seconde générale et technologique et dans le cycle terminal</a:t>
            </a:r>
          </a:p>
          <a:p>
            <a:pPr marL="742950" lvl="1" indent="-285750">
              <a:spcBef>
                <a:spcPts val="280"/>
              </a:spcBef>
              <a:buSzPct val="100000"/>
              <a:buFont typeface="Wingdings" panose="05000000000000000000" pitchFamily="2" charset="2"/>
              <a:buChar char="ü"/>
            </a:pPr>
            <a:r>
              <a:rPr lang="fr-FR" sz="1500" dirty="0">
                <a:solidFill>
                  <a:srgbClr val="000000"/>
                </a:solidFill>
                <a:latin typeface="Raleway"/>
                <a:ea typeface="Raleway"/>
                <a:cs typeface="Raleway"/>
                <a:sym typeface="Raleway"/>
              </a:rPr>
              <a:t>L’introduction d’un enseignement de l’algorithmique et de la programmation au collège pose la question d’une évolution de ce programme</a:t>
            </a:r>
          </a:p>
        </p:txBody>
      </p:sp>
      <p:sp>
        <p:nvSpPr>
          <p:cNvPr id="4" name="ZoneTexte 3"/>
          <p:cNvSpPr txBox="1"/>
          <p:nvPr/>
        </p:nvSpPr>
        <p:spPr>
          <a:xfrm rot="16200000">
            <a:off x="10199417" y="-314376"/>
            <a:ext cx="492443" cy="2794620"/>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p>
            <a:pPr algn="ctr"/>
            <a:r>
              <a:rPr lang="fr-FR" sz="2000" b="1" dirty="0">
                <a:solidFill>
                  <a:schemeClr val="bg1"/>
                </a:solidFill>
              </a:rPr>
              <a:t>Au lycée</a:t>
            </a:r>
          </a:p>
        </p:txBody>
      </p:sp>
      <p:sp>
        <p:nvSpPr>
          <p:cNvPr id="5"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A3453714-AF4D-4EA9-9FA5-E0D2DCCFE502}" type="slidenum">
              <a:rPr lang="fr-FR" sz="1000" b="1">
                <a:solidFill>
                  <a:srgbClr val="404040"/>
                </a:solidFill>
                <a:latin typeface="Calibri"/>
              </a:rPr>
              <a:pPr algn="r">
                <a:lnSpc>
                  <a:spcPct val="100000"/>
                </a:lnSpc>
              </a:pPr>
              <a:t>24</a:t>
            </a:fld>
            <a:endParaRPr dirty="0"/>
          </a:p>
        </p:txBody>
      </p:sp>
    </p:spTree>
    <p:extLst>
      <p:ext uri="{BB962C8B-B14F-4D97-AF65-F5344CB8AC3E}">
        <p14:creationId xmlns:p14="http://schemas.microsoft.com/office/powerpoint/2010/main" val="663936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hape 363"/>
          <p:cNvSpPr txBox="1">
            <a:spLocks/>
          </p:cNvSpPr>
          <p:nvPr/>
        </p:nvSpPr>
        <p:spPr>
          <a:xfrm>
            <a:off x="1908488" y="1483412"/>
            <a:ext cx="9001000" cy="4537876"/>
          </a:xfrm>
          <a:prstGeom prst="rect">
            <a:avLst/>
          </a:prstGeom>
          <a:noFill/>
          <a:ln>
            <a:noFill/>
          </a:ln>
        </p:spPr>
        <p:txBody>
          <a:bodyPr lIns="91425" tIns="45700" rIns="91425" bIns="45700" anchor="t" anchorCtr="0">
            <a:noAutofit/>
          </a:bodyPr>
          <a:lstStyle>
            <a:lvl1pPr marL="171450" indent="-171450" algn="l" rtl="0" eaLnBrk="1" fontAlgn="base" hangingPunct="1">
              <a:lnSpc>
                <a:spcPct val="90000"/>
              </a:lnSpc>
              <a:spcBef>
                <a:spcPts val="450"/>
              </a:spcBef>
              <a:spcAft>
                <a:spcPts val="900"/>
              </a:spcAft>
              <a:buFont typeface="Wingdings 2" panose="05020102010507070707" pitchFamily="18" charset="2"/>
              <a:buChar char=""/>
              <a:defRPr sz="2100" kern="1200">
                <a:solidFill>
                  <a:schemeClr val="tx1"/>
                </a:solidFill>
                <a:latin typeface="+mn-lt"/>
                <a:ea typeface="+mn-ea"/>
                <a:cs typeface="+mn-cs"/>
              </a:defRPr>
            </a:lvl1pPr>
            <a:lvl2pPr marL="514350" indent="-171450" algn="l" rtl="0" eaLnBrk="1" fontAlgn="base" hangingPunct="1">
              <a:lnSpc>
                <a:spcPct val="90000"/>
              </a:lnSpc>
              <a:spcBef>
                <a:spcPts val="450"/>
              </a:spcBef>
              <a:spcAft>
                <a:spcPts val="900"/>
              </a:spcAft>
              <a:buFont typeface="Wingdings 2" panose="05020102010507070707" pitchFamily="18" charset="2"/>
              <a:buChar char=""/>
              <a:defRPr sz="1800" kern="1200">
                <a:solidFill>
                  <a:schemeClr val="tx1"/>
                </a:solidFill>
                <a:latin typeface="+mn-lt"/>
                <a:ea typeface="+mn-ea"/>
                <a:cs typeface="+mn-cs"/>
              </a:defRPr>
            </a:lvl2pPr>
            <a:lvl3pPr marL="857250" indent="-171450" algn="l" rtl="0" eaLnBrk="1" fontAlgn="base" hangingPunct="1">
              <a:lnSpc>
                <a:spcPct val="90000"/>
              </a:lnSpc>
              <a:spcBef>
                <a:spcPts val="450"/>
              </a:spcBef>
              <a:spcAft>
                <a:spcPts val="900"/>
              </a:spcAft>
              <a:buFont typeface="Wingdings 2" panose="05020102010507070707" pitchFamily="18" charset="2"/>
              <a:buChar char=""/>
              <a:defRPr sz="1500" kern="1200">
                <a:solidFill>
                  <a:schemeClr val="tx1"/>
                </a:solidFill>
                <a:latin typeface="+mn-lt"/>
                <a:ea typeface="+mn-ea"/>
                <a:cs typeface="+mn-cs"/>
              </a:defRPr>
            </a:lvl3pPr>
            <a:lvl4pPr marL="1028700" algn="l" rtl="0" eaLnBrk="1" fontAlgn="base" hangingPunct="1">
              <a:lnSpc>
                <a:spcPct val="90000"/>
              </a:lnSpc>
              <a:spcBef>
                <a:spcPts val="375"/>
              </a:spcBef>
              <a:spcAft>
                <a:spcPct val="0"/>
              </a:spcAft>
              <a:buFont typeface="Wingdings 2" panose="05020102010507070707" pitchFamily="18" charset="2"/>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Wingdings 2" panose="05020102010507070707" pitchFamily="18" charset="2"/>
              <a:buChar char=""/>
              <a:defRPr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a:lstStyle>
          <a:p>
            <a:pPr marL="177800" indent="-177800">
              <a:spcBef>
                <a:spcPts val="0"/>
              </a:spcBef>
              <a:spcAft>
                <a:spcPts val="0"/>
              </a:spcAft>
              <a:buClr>
                <a:srgbClr val="1FA1E5"/>
              </a:buClr>
              <a:buSzPct val="100000"/>
              <a:buFont typeface="Raleway"/>
              <a:buChar char="■"/>
            </a:pPr>
            <a:r>
              <a:rPr lang="fr-FR" sz="2000" b="1" dirty="0">
                <a:solidFill>
                  <a:srgbClr val="1FA1E5"/>
                </a:solidFill>
                <a:latin typeface="Raleway"/>
                <a:ea typeface="Raleway"/>
                <a:cs typeface="Raleway"/>
                <a:sym typeface="Raleway"/>
              </a:rPr>
              <a:t>Situations d’apprentissage en mathématiques</a:t>
            </a:r>
          </a:p>
          <a:p>
            <a:pPr marL="742950" lvl="1" indent="-285750">
              <a:spcBef>
                <a:spcPts val="300"/>
              </a:spcBef>
              <a:spcAft>
                <a:spcPts val="0"/>
              </a:spcAft>
              <a:buSzPct val="100000"/>
              <a:buFont typeface="Wingdings" panose="05000000000000000000" pitchFamily="2" charset="2"/>
              <a:buChar char="ü"/>
            </a:pPr>
            <a:r>
              <a:rPr lang="fr-FR" b="1" dirty="0">
                <a:ea typeface="Raleway"/>
                <a:cs typeface="Raleway"/>
                <a:sym typeface="Raleway"/>
              </a:rPr>
              <a:t>au cycle 4 </a:t>
            </a:r>
            <a:r>
              <a:rPr lang="fr-FR" dirty="0">
                <a:ea typeface="Raleway"/>
                <a:cs typeface="Raleway"/>
                <a:sym typeface="Raleway"/>
              </a:rPr>
              <a:t>: travail sur ordinateur, avec Scratch</a:t>
            </a:r>
          </a:p>
          <a:p>
            <a:pPr marL="742950" lvl="1" indent="-285750">
              <a:spcBef>
                <a:spcPts val="300"/>
              </a:spcBef>
              <a:spcAft>
                <a:spcPts val="0"/>
              </a:spcAft>
              <a:buSzPct val="100000"/>
              <a:buFont typeface="Wingdings" panose="05000000000000000000" pitchFamily="2" charset="2"/>
              <a:buChar char="ü"/>
            </a:pPr>
            <a:r>
              <a:rPr lang="fr-FR" b="1" dirty="0">
                <a:ea typeface="Raleway"/>
                <a:cs typeface="Raleway"/>
                <a:sym typeface="Raleway"/>
              </a:rPr>
              <a:t>au lycée </a:t>
            </a:r>
            <a:r>
              <a:rPr lang="fr-FR" dirty="0">
                <a:ea typeface="Raleway"/>
                <a:cs typeface="Raleway"/>
                <a:sym typeface="Raleway"/>
              </a:rPr>
              <a:t>: travail sur papier, utilisation de la calculatrice, pratique de divers logiciels (souvent </a:t>
            </a:r>
            <a:r>
              <a:rPr lang="fr-FR" dirty="0" err="1">
                <a:ea typeface="Raleway"/>
                <a:cs typeface="Raleway"/>
                <a:sym typeface="Raleway"/>
              </a:rPr>
              <a:t>algobox</a:t>
            </a:r>
            <a:r>
              <a:rPr lang="fr-FR" dirty="0">
                <a:ea typeface="Raleway"/>
                <a:cs typeface="Raleway"/>
                <a:sym typeface="Raleway"/>
              </a:rPr>
              <a:t>, plus rarement python ou </a:t>
            </a:r>
            <a:r>
              <a:rPr lang="fr-FR" dirty="0" err="1">
                <a:ea typeface="Raleway"/>
                <a:cs typeface="Raleway"/>
                <a:sym typeface="Raleway"/>
              </a:rPr>
              <a:t>scilab</a:t>
            </a:r>
            <a:r>
              <a:rPr lang="fr-FR" dirty="0">
                <a:ea typeface="Raleway"/>
                <a:cs typeface="Raleway"/>
                <a:sym typeface="Raleway"/>
              </a:rPr>
              <a:t>)</a:t>
            </a:r>
          </a:p>
          <a:p>
            <a:pPr marL="457200" lvl="1" indent="0">
              <a:spcBef>
                <a:spcPts val="300"/>
              </a:spcBef>
              <a:spcAft>
                <a:spcPts val="0"/>
              </a:spcAft>
              <a:buClr>
                <a:srgbClr val="1FA1E5"/>
              </a:buClr>
              <a:buSzPct val="100000"/>
              <a:buNone/>
            </a:pPr>
            <a:endParaRPr lang="fr-FR" sz="1500" dirty="0">
              <a:solidFill>
                <a:srgbClr val="000000"/>
              </a:solidFill>
              <a:latin typeface="Raleway"/>
              <a:ea typeface="Raleway"/>
              <a:cs typeface="Raleway"/>
              <a:sym typeface="Raleway"/>
            </a:endParaRPr>
          </a:p>
          <a:p>
            <a:pPr marL="177800" indent="-177800">
              <a:spcBef>
                <a:spcPts val="400"/>
              </a:spcBef>
              <a:spcAft>
                <a:spcPts val="0"/>
              </a:spcAft>
              <a:buClr>
                <a:srgbClr val="1FA1E5"/>
              </a:buClr>
              <a:buSzPct val="100000"/>
              <a:buFont typeface="Raleway"/>
              <a:buChar char="■"/>
            </a:pPr>
            <a:r>
              <a:rPr lang="fr-FR" sz="2000" b="1" dirty="0">
                <a:solidFill>
                  <a:srgbClr val="1FA1E5"/>
                </a:solidFill>
                <a:latin typeface="Raleway"/>
                <a:ea typeface="Raleway"/>
                <a:cs typeface="Raleway"/>
                <a:sym typeface="Raleway"/>
              </a:rPr>
              <a:t> Objectifs d’apprentissage</a:t>
            </a:r>
          </a:p>
          <a:p>
            <a:pPr marL="742950" lvl="1" indent="-285750">
              <a:spcBef>
                <a:spcPts val="300"/>
              </a:spcBef>
              <a:spcAft>
                <a:spcPts val="0"/>
              </a:spcAft>
              <a:buSzPct val="100000"/>
              <a:buFont typeface="Wingdings" panose="05000000000000000000" pitchFamily="2" charset="2"/>
              <a:buChar char="ü"/>
            </a:pPr>
            <a:r>
              <a:rPr lang="fr-FR" b="1" dirty="0">
                <a:ea typeface="Raleway"/>
                <a:cs typeface="Raleway"/>
                <a:sym typeface="Raleway"/>
              </a:rPr>
              <a:t>au cycle 4 </a:t>
            </a:r>
            <a:r>
              <a:rPr lang="fr-FR" dirty="0">
                <a:ea typeface="Raleway"/>
                <a:cs typeface="Raleway"/>
                <a:sym typeface="Raleway"/>
              </a:rPr>
              <a:t>: contextes ludiques liés ou non aux mathématiques</a:t>
            </a:r>
          </a:p>
          <a:p>
            <a:pPr marL="742950" lvl="1" indent="-285750">
              <a:spcBef>
                <a:spcPts val="300"/>
              </a:spcBef>
              <a:spcAft>
                <a:spcPts val="0"/>
              </a:spcAft>
              <a:buClr>
                <a:srgbClr val="1FA1E5"/>
              </a:buClr>
              <a:buSzPct val="25000"/>
              <a:buFont typeface="Wingdings" panose="05000000000000000000" pitchFamily="2" charset="2"/>
              <a:buChar char="ü"/>
            </a:pPr>
            <a:r>
              <a:rPr lang="fr-FR" dirty="0">
                <a:ea typeface="Raleway"/>
                <a:cs typeface="Raleway"/>
                <a:sym typeface="Raleway"/>
              </a:rPr>
              <a:t>Des effets secondaires positifs du développement de la pensée algorithmique sont attendus pour l’ensemble des apprentissages, y compris celui des mathématiques.</a:t>
            </a:r>
          </a:p>
          <a:p>
            <a:pPr marL="742950" lvl="1" indent="-285750">
              <a:spcBef>
                <a:spcPts val="1500"/>
              </a:spcBef>
              <a:spcAft>
                <a:spcPts val="0"/>
              </a:spcAft>
              <a:buSzPct val="100000"/>
              <a:buFont typeface="Wingdings" panose="05000000000000000000" pitchFamily="2" charset="2"/>
              <a:buChar char="ü"/>
            </a:pPr>
            <a:r>
              <a:rPr lang="fr-FR" b="1" dirty="0">
                <a:solidFill>
                  <a:srgbClr val="000000"/>
                </a:solidFill>
                <a:ea typeface="Raleway"/>
                <a:cs typeface="Raleway"/>
                <a:sym typeface="Raleway"/>
              </a:rPr>
              <a:t>au lycée </a:t>
            </a:r>
            <a:r>
              <a:rPr lang="fr-FR" dirty="0">
                <a:solidFill>
                  <a:srgbClr val="000000"/>
                </a:solidFill>
                <a:ea typeface="Raleway"/>
                <a:cs typeface="Raleway"/>
                <a:sym typeface="Raleway"/>
              </a:rPr>
              <a:t>: contextes d’apprentissage liés à des notions du programme de mathématiques</a:t>
            </a:r>
          </a:p>
          <a:p>
            <a:pPr marL="742950" lvl="1" indent="-285750">
              <a:spcBef>
                <a:spcPts val="300"/>
              </a:spcBef>
              <a:spcAft>
                <a:spcPts val="0"/>
              </a:spcAft>
              <a:buClr>
                <a:srgbClr val="1FA1E5"/>
              </a:buClr>
              <a:buSzPct val="25000"/>
              <a:buFont typeface="Wingdings" panose="05000000000000000000" pitchFamily="2" charset="2"/>
              <a:buChar char="ü"/>
            </a:pPr>
            <a:r>
              <a:rPr lang="fr-FR" dirty="0">
                <a:solidFill>
                  <a:srgbClr val="000000"/>
                </a:solidFill>
                <a:ea typeface="Raleway"/>
                <a:cs typeface="Raleway"/>
                <a:sym typeface="Raleway"/>
              </a:rPr>
              <a:t>L’algorithmique permet d’éclairer certaines notions mathématiques et de travailler la logique.</a:t>
            </a:r>
          </a:p>
          <a:p>
            <a:pPr marL="742950" lvl="1" indent="-285750">
              <a:spcBef>
                <a:spcPts val="300"/>
              </a:spcBef>
              <a:spcAft>
                <a:spcPts val="0"/>
              </a:spcAft>
              <a:buClr>
                <a:srgbClr val="1FA1E5"/>
              </a:buClr>
              <a:buSzPct val="25000"/>
              <a:buFont typeface="Wingdings" panose="05000000000000000000" pitchFamily="2" charset="2"/>
              <a:buChar char="ü"/>
            </a:pPr>
            <a:r>
              <a:rPr lang="fr-FR" i="1" dirty="0">
                <a:solidFill>
                  <a:srgbClr val="000000"/>
                </a:solidFill>
                <a:ea typeface="Raleway"/>
                <a:cs typeface="Raleway"/>
                <a:sym typeface="Raleway"/>
              </a:rPr>
              <a:t>Il s’agit de familiariser les élèves avec les grands principes d’organisation d’un algorithme.</a:t>
            </a:r>
          </a:p>
          <a:p>
            <a:pPr marL="457200" lvl="1" indent="0" algn="r">
              <a:spcBef>
                <a:spcPts val="220"/>
              </a:spcBef>
              <a:spcAft>
                <a:spcPts val="0"/>
              </a:spcAft>
              <a:buClr>
                <a:srgbClr val="1FA1E5"/>
              </a:buClr>
              <a:buSzPct val="25000"/>
              <a:buFont typeface="Noto Sans Symbols"/>
              <a:buNone/>
            </a:pPr>
            <a:r>
              <a:rPr lang="fr-FR" sz="1100" dirty="0">
                <a:solidFill>
                  <a:srgbClr val="000000"/>
                </a:solidFill>
                <a:latin typeface="Raleway"/>
                <a:ea typeface="Raleway"/>
                <a:cs typeface="Raleway"/>
                <a:sym typeface="Raleway"/>
              </a:rPr>
              <a:t>(extrait du programme de seconde)</a:t>
            </a:r>
          </a:p>
          <a:p>
            <a:pPr marL="274320" indent="-274320">
              <a:spcBef>
                <a:spcPts val="600"/>
              </a:spcBef>
              <a:buClr>
                <a:schemeClr val="accent1"/>
              </a:buClr>
              <a:buSzPct val="70000"/>
              <a:buFont typeface="Noto Sans Symbols"/>
              <a:buNone/>
            </a:pPr>
            <a:endParaRPr lang="fr-FR" sz="2400" dirty="0">
              <a:solidFill>
                <a:schemeClr val="dk1"/>
              </a:solidFill>
              <a:latin typeface="Raleway"/>
              <a:ea typeface="Raleway"/>
              <a:cs typeface="Raleway"/>
              <a:sym typeface="Raleway"/>
            </a:endParaRPr>
          </a:p>
        </p:txBody>
      </p:sp>
      <p:sp>
        <p:nvSpPr>
          <p:cNvPr id="6" name="ZoneTexte 5"/>
          <p:cNvSpPr txBox="1"/>
          <p:nvPr/>
        </p:nvSpPr>
        <p:spPr>
          <a:xfrm rot="16200000">
            <a:off x="10019397" y="-350380"/>
            <a:ext cx="492443" cy="3010644"/>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p>
            <a:pPr algn="ctr"/>
            <a:r>
              <a:rPr lang="fr-FR" sz="2000" b="1" dirty="0">
                <a:solidFill>
                  <a:schemeClr val="bg1"/>
                </a:solidFill>
              </a:rPr>
              <a:t>Liaison collège- lycée</a:t>
            </a:r>
          </a:p>
        </p:txBody>
      </p:sp>
      <p:sp>
        <p:nvSpPr>
          <p:cNvPr id="7"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A3453714-AF4D-4EA9-9FA5-E0D2DCCFE502}" type="slidenum">
              <a:rPr lang="fr-FR" sz="1000" b="1">
                <a:solidFill>
                  <a:srgbClr val="404040"/>
                </a:solidFill>
                <a:latin typeface="Calibri"/>
              </a:rPr>
              <a:pPr algn="r">
                <a:lnSpc>
                  <a:spcPct val="100000"/>
                </a:lnSpc>
              </a:pPr>
              <a:t>25</a:t>
            </a:fld>
            <a:endParaRPr dirty="0"/>
          </a:p>
        </p:txBody>
      </p:sp>
    </p:spTree>
    <p:extLst>
      <p:ext uri="{BB962C8B-B14F-4D97-AF65-F5344CB8AC3E}">
        <p14:creationId xmlns:p14="http://schemas.microsoft.com/office/powerpoint/2010/main" val="994975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71464" y="1628800"/>
            <a:ext cx="10297144" cy="4716676"/>
          </a:xfrm>
          <a:prstGeom prst="rect">
            <a:avLst/>
          </a:prstGeom>
        </p:spPr>
        <p:txBody>
          <a:bodyPr wrap="square">
            <a:spAutoFit/>
          </a:bodyPr>
          <a:lstStyle/>
          <a:p>
            <a:pPr marL="177800" lvl="0" indent="-177800">
              <a:buClr>
                <a:srgbClr val="1FA1E5"/>
              </a:buClr>
              <a:buSzPct val="100000"/>
              <a:buFont typeface="Raleway"/>
              <a:buChar char="■"/>
            </a:pPr>
            <a:r>
              <a:rPr lang="fr-FR" sz="2000" b="1" dirty="0">
                <a:solidFill>
                  <a:srgbClr val="1FA1E5"/>
                </a:solidFill>
                <a:latin typeface="Raleway"/>
                <a:ea typeface="Raleway"/>
                <a:cs typeface="Raleway"/>
                <a:sym typeface="Raleway"/>
              </a:rPr>
              <a:t>L’algorithmique et la programmation dans les programmes de mathématiques</a:t>
            </a:r>
          </a:p>
          <a:p>
            <a:r>
              <a:rPr lang="fr-FR" sz="2000" b="1" dirty="0"/>
              <a:t>      Proposition d’aménagement du programme de la classe de seconde – décembre 2016</a:t>
            </a:r>
          </a:p>
          <a:p>
            <a:pPr lvl="0">
              <a:buClr>
                <a:srgbClr val="1FA1E5"/>
              </a:buClr>
              <a:buSzPct val="100000"/>
            </a:pPr>
            <a:endParaRPr lang="fr-FR" sz="2000" b="1" dirty="0">
              <a:solidFill>
                <a:srgbClr val="1FA1E5"/>
              </a:solidFill>
              <a:latin typeface="Raleway"/>
              <a:ea typeface="Raleway"/>
              <a:cs typeface="Raleway"/>
              <a:sym typeface="Raleway"/>
            </a:endParaRPr>
          </a:p>
          <a:p>
            <a:pPr marL="177800" lvl="0" indent="-177800">
              <a:buClr>
                <a:srgbClr val="1FA1E5"/>
              </a:buClr>
              <a:buSzPct val="100000"/>
              <a:buFont typeface="Raleway"/>
              <a:buChar char="■"/>
            </a:pPr>
            <a:endParaRPr lang="fr-FR" sz="2000" b="1" dirty="0">
              <a:solidFill>
                <a:srgbClr val="1FA1E5"/>
              </a:solidFill>
              <a:latin typeface="Raleway"/>
              <a:ea typeface="Raleway"/>
              <a:cs typeface="Raleway"/>
              <a:sym typeface="Raleway"/>
            </a:endParaRPr>
          </a:p>
          <a:p>
            <a:pPr marL="742950" lvl="1" indent="-285750">
              <a:spcBef>
                <a:spcPts val="300"/>
              </a:spcBef>
              <a:buSzPct val="100000"/>
              <a:buFont typeface="Wingdings" panose="05000000000000000000" pitchFamily="2" charset="2"/>
              <a:buChar char="ü"/>
            </a:pPr>
            <a:r>
              <a:rPr lang="fr-FR" sz="1500" dirty="0">
                <a:solidFill>
                  <a:srgbClr val="000000"/>
                </a:solidFill>
                <a:latin typeface="Raleway"/>
                <a:ea typeface="Raleway"/>
                <a:cs typeface="Raleway"/>
                <a:sym typeface="Raleway"/>
              </a:rPr>
              <a:t>L’algorithmique apparaît comme une des quatre parties du programme, au même titre que l’analyse, la géométrie et les probabilités et statistiques.</a:t>
            </a:r>
          </a:p>
          <a:p>
            <a:pPr>
              <a:spcBef>
                <a:spcPts val="600"/>
              </a:spcBef>
            </a:pPr>
            <a:r>
              <a:rPr lang="fr-FR" sz="1400" i="1" dirty="0">
                <a:latin typeface="Raleway"/>
              </a:rPr>
              <a:t>	Les capacités attendues dans le domaine du raisonnement sont transversales et doivent être développées à</a:t>
            </a:r>
            <a:br>
              <a:rPr lang="fr-FR" sz="1400" i="1" dirty="0">
                <a:latin typeface="Raleway"/>
              </a:rPr>
            </a:br>
            <a:r>
              <a:rPr lang="fr-FR" sz="1400" i="1" dirty="0">
                <a:latin typeface="Raleway"/>
              </a:rPr>
              <a:t>	l’intérieur de chacune des quatre parties. </a:t>
            </a:r>
          </a:p>
          <a:p>
            <a:endParaRPr lang="fr-FR" sz="1400" i="1" dirty="0">
              <a:latin typeface="Raleway"/>
            </a:endParaRPr>
          </a:p>
          <a:p>
            <a:pPr marL="742950" lvl="1" indent="-285750">
              <a:spcBef>
                <a:spcPts val="1480"/>
              </a:spcBef>
              <a:buSzPct val="100000"/>
              <a:buFont typeface="Wingdings" panose="05000000000000000000" pitchFamily="2" charset="2"/>
              <a:buChar char="ü"/>
            </a:pPr>
            <a:r>
              <a:rPr lang="fr-FR" sz="1500" dirty="0">
                <a:latin typeface="Raleway"/>
                <a:ea typeface="Raleway"/>
                <a:cs typeface="Raleway"/>
                <a:sym typeface="Raleway"/>
              </a:rPr>
              <a:t>L’algorithmique est vue comme une composante transversale.</a:t>
            </a:r>
          </a:p>
          <a:p>
            <a:pPr lvl="1">
              <a:spcBef>
                <a:spcPts val="600"/>
              </a:spcBef>
              <a:buClr>
                <a:srgbClr val="1FA1E5"/>
              </a:buClr>
              <a:buSzPct val="25000"/>
            </a:pPr>
            <a:r>
              <a:rPr lang="fr-FR" sz="1400" i="1" dirty="0">
                <a:solidFill>
                  <a:srgbClr val="000000"/>
                </a:solidFill>
                <a:latin typeface="Raleway"/>
                <a:ea typeface="Raleway"/>
                <a:cs typeface="Raleway"/>
                <a:sym typeface="Raleway"/>
              </a:rPr>
              <a:t> 	 La démarche algorithmique est, depuis les origines, une composante essentielle de l’activité mathématique[…] </a:t>
            </a:r>
          </a:p>
          <a:p>
            <a:pPr lvl="1">
              <a:spcBef>
                <a:spcPts val="600"/>
              </a:spcBef>
              <a:buClr>
                <a:srgbClr val="1FA1E5"/>
              </a:buClr>
              <a:buSzPct val="25000"/>
            </a:pPr>
            <a:r>
              <a:rPr lang="fr-FR" sz="1400" i="1" dirty="0">
                <a:latin typeface="Raleway"/>
              </a:rPr>
              <a:t>	L’algorithmique a une place naturelle dans tous les champs des mathématiques et les problèmes ainsi traités doivent 	être en relation avec les autres parties du programme  mais  aussi avec les autres disciplines ou la vie courante. </a:t>
            </a:r>
          </a:p>
          <a:p>
            <a:pPr marL="0" lvl="1">
              <a:buClr>
                <a:srgbClr val="1FA1E5"/>
              </a:buClr>
              <a:buSzPct val="25000"/>
            </a:pPr>
            <a:endParaRPr lang="fr-FR" sz="1400" i="1" dirty="0">
              <a:latin typeface="Raleway"/>
            </a:endParaRPr>
          </a:p>
          <a:p>
            <a:pPr marL="742950" lvl="1" indent="-285750">
              <a:spcBef>
                <a:spcPts val="1480"/>
              </a:spcBef>
              <a:buSzPct val="100000"/>
              <a:buFont typeface="Wingdings" panose="05000000000000000000" pitchFamily="2" charset="2"/>
              <a:buChar char="ü"/>
            </a:pPr>
            <a:r>
              <a:rPr lang="fr-FR" sz="1500" dirty="0">
                <a:solidFill>
                  <a:srgbClr val="000000"/>
                </a:solidFill>
                <a:latin typeface="Raleway"/>
                <a:ea typeface="Raleway"/>
                <a:cs typeface="Raleway"/>
                <a:sym typeface="Raleway"/>
              </a:rPr>
              <a:t>Les objectifs de l’enseignement sont identiques en seconde générale et technologique et dans le cycle terminal.</a:t>
            </a:r>
          </a:p>
        </p:txBody>
      </p:sp>
      <p:sp>
        <p:nvSpPr>
          <p:cNvPr id="4" name="ZoneTexte 3"/>
          <p:cNvSpPr txBox="1"/>
          <p:nvPr/>
        </p:nvSpPr>
        <p:spPr>
          <a:xfrm rot="16200000">
            <a:off x="10199417" y="-314376"/>
            <a:ext cx="492443" cy="2794620"/>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p>
            <a:pPr algn="ctr"/>
            <a:r>
              <a:rPr lang="fr-FR" sz="2000" b="1" dirty="0">
                <a:solidFill>
                  <a:schemeClr val="bg1"/>
                </a:solidFill>
              </a:rPr>
              <a:t>Au lycée</a:t>
            </a:r>
          </a:p>
        </p:txBody>
      </p:sp>
      <p:sp>
        <p:nvSpPr>
          <p:cNvPr id="5"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A3453714-AF4D-4EA9-9FA5-E0D2DCCFE502}" type="slidenum">
              <a:rPr lang="fr-FR" sz="1000" b="1">
                <a:solidFill>
                  <a:srgbClr val="404040"/>
                </a:solidFill>
                <a:latin typeface="Calibri"/>
              </a:rPr>
              <a:pPr algn="r">
                <a:lnSpc>
                  <a:spcPct val="100000"/>
                </a:lnSpc>
              </a:pPr>
              <a:t>26</a:t>
            </a:fld>
            <a:endParaRPr dirty="0"/>
          </a:p>
        </p:txBody>
      </p:sp>
    </p:spTree>
    <p:extLst>
      <p:ext uri="{BB962C8B-B14F-4D97-AF65-F5344CB8AC3E}">
        <p14:creationId xmlns:p14="http://schemas.microsoft.com/office/powerpoint/2010/main" val="979350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71464" y="1628800"/>
            <a:ext cx="10297144" cy="4239622"/>
          </a:xfrm>
          <a:prstGeom prst="rect">
            <a:avLst/>
          </a:prstGeom>
        </p:spPr>
        <p:txBody>
          <a:bodyPr wrap="square">
            <a:spAutoFit/>
          </a:bodyPr>
          <a:lstStyle/>
          <a:p>
            <a:pPr marL="177800" lvl="0" indent="-177800">
              <a:buClr>
                <a:srgbClr val="1FA1E5"/>
              </a:buClr>
              <a:buSzPct val="100000"/>
              <a:buFont typeface="Raleway"/>
              <a:buChar char="■"/>
            </a:pPr>
            <a:r>
              <a:rPr lang="fr-FR" sz="2000" b="1" dirty="0">
                <a:solidFill>
                  <a:srgbClr val="1FA1E5"/>
                </a:solidFill>
                <a:latin typeface="Raleway"/>
                <a:ea typeface="Raleway"/>
                <a:cs typeface="Raleway"/>
                <a:sym typeface="Raleway"/>
              </a:rPr>
              <a:t>L’algorithmique et la programmation dans les programmes de mathématiques</a:t>
            </a:r>
          </a:p>
          <a:p>
            <a:r>
              <a:rPr lang="fr-FR" sz="2000" b="1" dirty="0"/>
              <a:t>      Proposition d’aménagement du programme de la classe de seconde – décembre 2016</a:t>
            </a:r>
          </a:p>
          <a:p>
            <a:pPr lvl="0">
              <a:buClr>
                <a:srgbClr val="1FA1E5"/>
              </a:buClr>
              <a:buSzPct val="100000"/>
            </a:pPr>
            <a:endParaRPr lang="fr-FR" sz="2000" b="1" dirty="0">
              <a:solidFill>
                <a:srgbClr val="1FA1E5"/>
              </a:solidFill>
              <a:latin typeface="Raleway"/>
              <a:ea typeface="Raleway"/>
              <a:cs typeface="Raleway"/>
              <a:sym typeface="Raleway"/>
            </a:endParaRPr>
          </a:p>
          <a:p>
            <a:pPr marL="285750" indent="-285750">
              <a:buFont typeface="Wingdings" panose="05000000000000000000" pitchFamily="2" charset="2"/>
              <a:buChar char="ü"/>
            </a:pPr>
            <a:r>
              <a:rPr lang="fr-FR" sz="1600" dirty="0"/>
              <a:t>Ce qui proposé dans ce programme est une consolidation des acquis du cycle 4 autour de deux idées essentielles: </a:t>
            </a:r>
          </a:p>
          <a:p>
            <a:pPr marL="742950" lvl="1" indent="-285750">
              <a:buFont typeface="Arial" panose="020B0604020202020204" pitchFamily="34" charset="0"/>
              <a:buChar char="•"/>
            </a:pPr>
            <a:r>
              <a:rPr lang="fr-FR" sz="1600" dirty="0"/>
              <a:t>la notion universelle de fonction d’une part, </a:t>
            </a:r>
          </a:p>
          <a:p>
            <a:pPr marL="742950" lvl="1" indent="-285750">
              <a:buFont typeface="Arial" panose="020B0604020202020204" pitchFamily="34" charset="0"/>
              <a:buChar char="•"/>
            </a:pPr>
            <a:r>
              <a:rPr lang="fr-FR" sz="1600" dirty="0"/>
              <a:t>la programmation comme production d’un texte dans un langage informatique d’autre part.</a:t>
            </a:r>
          </a:p>
          <a:p>
            <a:endParaRPr lang="fr-FR" sz="1600" dirty="0"/>
          </a:p>
          <a:p>
            <a:pPr marL="285750" indent="-285750">
              <a:buFont typeface="Wingdings" panose="05000000000000000000" pitchFamily="2" charset="2"/>
              <a:buChar char="ü"/>
            </a:pPr>
            <a:r>
              <a:rPr lang="fr-FR" sz="1600" dirty="0"/>
              <a:t>Les élèves sont entraînés : </a:t>
            </a:r>
          </a:p>
          <a:p>
            <a:pPr marL="742950" lvl="1" indent="-285750">
              <a:buFont typeface="Arial" panose="020B0604020202020204" pitchFamily="34" charset="0"/>
              <a:buChar char="•"/>
            </a:pPr>
            <a:r>
              <a:rPr lang="fr-FR" sz="1600" dirty="0"/>
              <a:t>à décrire des algorithmes en langage naturel ou dans un langage de programmation ; </a:t>
            </a:r>
          </a:p>
          <a:p>
            <a:pPr marL="742950" lvl="1" indent="-285750">
              <a:buFont typeface="Arial" panose="020B0604020202020204" pitchFamily="34" charset="0"/>
              <a:buChar char="•"/>
            </a:pPr>
            <a:r>
              <a:rPr lang="fr-FR" sz="1600" dirty="0"/>
              <a:t>à en réaliser quelques-uns à l’aide d’un programme simple écrit dans un langage de programmation textuel;</a:t>
            </a:r>
          </a:p>
          <a:p>
            <a:pPr marL="742950" lvl="1" indent="-285750">
              <a:buFont typeface="Arial" panose="020B0604020202020204" pitchFamily="34" charset="0"/>
              <a:buChar char="•"/>
            </a:pPr>
            <a:r>
              <a:rPr lang="fr-FR" sz="1600" dirty="0"/>
              <a:t>à interpréter des algorithmes plus complexes. </a:t>
            </a:r>
          </a:p>
          <a:p>
            <a:endParaRPr lang="fr-FR" sz="1600" dirty="0"/>
          </a:p>
          <a:p>
            <a:pPr marL="285750" indent="-285750">
              <a:buFont typeface="Wingdings" panose="05000000000000000000" pitchFamily="2" charset="2"/>
              <a:buChar char="ü"/>
            </a:pPr>
            <a:r>
              <a:rPr lang="fr-FR" sz="1600" dirty="0"/>
              <a:t>Un langage de programmation simple d’usage est nécessaire pour l’écriture des programmes.</a:t>
            </a:r>
          </a:p>
          <a:p>
            <a:pPr marL="284400"/>
            <a:r>
              <a:rPr lang="fr-FR" sz="1600" dirty="0"/>
              <a:t>Le choix du langage se fera parmi les langages interprétés, concis, largement répandus, et pouvant fonctionner dans une diversité d’environnements (par exemple : Python).</a:t>
            </a:r>
          </a:p>
          <a:p>
            <a:pPr marL="742950" lvl="1" indent="-285750">
              <a:spcBef>
                <a:spcPts val="300"/>
              </a:spcBef>
              <a:buSzPct val="100000"/>
              <a:buFont typeface="Wingdings" panose="05000000000000000000" pitchFamily="2" charset="2"/>
              <a:buChar char="ü"/>
            </a:pPr>
            <a:endParaRPr lang="fr-FR" sz="1500" dirty="0">
              <a:solidFill>
                <a:srgbClr val="000000"/>
              </a:solidFill>
              <a:latin typeface="Raleway"/>
              <a:ea typeface="Raleway"/>
              <a:cs typeface="Raleway"/>
              <a:sym typeface="Raleway"/>
            </a:endParaRPr>
          </a:p>
        </p:txBody>
      </p:sp>
      <p:sp>
        <p:nvSpPr>
          <p:cNvPr id="4" name="ZoneTexte 3"/>
          <p:cNvSpPr txBox="1"/>
          <p:nvPr/>
        </p:nvSpPr>
        <p:spPr>
          <a:xfrm rot="16200000">
            <a:off x="10199417" y="-314376"/>
            <a:ext cx="492443" cy="2794620"/>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p>
            <a:pPr algn="ctr"/>
            <a:r>
              <a:rPr lang="fr-FR" sz="2000" b="1" dirty="0">
                <a:solidFill>
                  <a:schemeClr val="bg1"/>
                </a:solidFill>
              </a:rPr>
              <a:t>En seconde</a:t>
            </a:r>
          </a:p>
        </p:txBody>
      </p:sp>
      <p:sp>
        <p:nvSpPr>
          <p:cNvPr id="5"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A3453714-AF4D-4EA9-9FA5-E0D2DCCFE502}" type="slidenum">
              <a:rPr lang="fr-FR" sz="1000" b="1">
                <a:solidFill>
                  <a:srgbClr val="404040"/>
                </a:solidFill>
                <a:latin typeface="Calibri"/>
              </a:rPr>
              <a:pPr algn="r">
                <a:lnSpc>
                  <a:spcPct val="100000"/>
                </a:lnSpc>
              </a:pPr>
              <a:t>27</a:t>
            </a:fld>
            <a:endParaRPr dirty="0"/>
          </a:p>
        </p:txBody>
      </p:sp>
    </p:spTree>
    <p:extLst>
      <p:ext uri="{BB962C8B-B14F-4D97-AF65-F5344CB8AC3E}">
        <p14:creationId xmlns:p14="http://schemas.microsoft.com/office/powerpoint/2010/main" val="1949944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E80BEEDD-183C-48BA-88F2-DA83738EB5CD}" type="slidenum">
              <a:rPr lang="fr-FR" sz="1000" b="1">
                <a:solidFill>
                  <a:srgbClr val="404040"/>
                </a:solidFill>
                <a:latin typeface="Calibri"/>
              </a:rPr>
              <a:pPr algn="r">
                <a:lnSpc>
                  <a:spcPct val="100000"/>
                </a:lnSpc>
              </a:pPr>
              <a:t>3</a:t>
            </a:fld>
            <a:endParaRPr/>
          </a:p>
        </p:txBody>
      </p:sp>
      <p:sp>
        <p:nvSpPr>
          <p:cNvPr id="155" name="CustomShape 3"/>
          <p:cNvSpPr/>
          <p:nvPr/>
        </p:nvSpPr>
        <p:spPr>
          <a:xfrm>
            <a:off x="1487488" y="1484784"/>
            <a:ext cx="9315543" cy="4392488"/>
          </a:xfrm>
          <a:prstGeom prst="rect">
            <a:avLst/>
          </a:prstGeom>
          <a:noFill/>
          <a:ln>
            <a:noFill/>
          </a:ln>
        </p:spPr>
        <p:txBody>
          <a:bodyPr lIns="90000" tIns="45000" rIns="90000" bIns="45000"/>
          <a:lstStyle/>
          <a:p>
            <a:pPr lvl="1">
              <a:lnSpc>
                <a:spcPct val="100000"/>
              </a:lnSpc>
              <a:spcAft>
                <a:spcPts val="600"/>
              </a:spcAft>
              <a:buFont typeface="Arial Italic"/>
              <a:buChar char="■"/>
            </a:pPr>
            <a:endParaRPr lang="fr-FR" dirty="0">
              <a:solidFill>
                <a:srgbClr val="000000"/>
              </a:solidFill>
              <a:latin typeface="Calibri" panose="020F0502020204030204" pitchFamily="34" charset="0"/>
            </a:endParaRPr>
          </a:p>
          <a:p>
            <a:pPr lvl="1">
              <a:lnSpc>
                <a:spcPct val="100000"/>
              </a:lnSpc>
              <a:spcAft>
                <a:spcPts val="600"/>
              </a:spcAft>
              <a:buFont typeface="Arial Italic"/>
              <a:buChar char="■"/>
            </a:pPr>
            <a:endParaRPr lang="fr-FR" dirty="0">
              <a:solidFill>
                <a:srgbClr val="000000"/>
              </a:solidFill>
              <a:latin typeface="Calibri" panose="020F0502020204030204" pitchFamily="34" charset="0"/>
            </a:endParaRPr>
          </a:p>
          <a:p>
            <a:pPr lvl="1">
              <a:lnSpc>
                <a:spcPct val="100000"/>
              </a:lnSpc>
              <a:spcAft>
                <a:spcPts val="600"/>
              </a:spcAft>
              <a:buFont typeface="Arial Italic"/>
              <a:buChar char="■"/>
            </a:pPr>
            <a:r>
              <a:rPr lang="fr-FR" dirty="0">
                <a:solidFill>
                  <a:srgbClr val="000000"/>
                </a:solidFill>
                <a:latin typeface="Calibri" panose="020F0502020204030204" pitchFamily="34" charset="0"/>
              </a:rPr>
              <a:t> Comprendre le  monde numérique qui nous entoure</a:t>
            </a:r>
          </a:p>
          <a:p>
            <a:pPr lvl="1">
              <a:spcAft>
                <a:spcPts val="600"/>
              </a:spcAft>
              <a:buFont typeface="Arial Italic"/>
              <a:buChar char="■"/>
            </a:pPr>
            <a:r>
              <a:rPr lang="fr-FR" dirty="0">
                <a:solidFill>
                  <a:srgbClr val="000000"/>
                </a:solidFill>
                <a:latin typeface="Calibri" panose="020F0502020204030204" pitchFamily="34" charset="0"/>
              </a:rPr>
              <a:t> Pratiquer des langages informatiques</a:t>
            </a:r>
          </a:p>
          <a:p>
            <a:pPr lvl="1">
              <a:spcAft>
                <a:spcPts val="600"/>
              </a:spcAft>
              <a:buFont typeface="Arial Italic"/>
              <a:buChar char="■"/>
            </a:pPr>
            <a:r>
              <a:rPr lang="fr-FR" dirty="0"/>
              <a:t> Développer, dans une démarche de projet, quelques programmes simples</a:t>
            </a:r>
            <a:endParaRPr dirty="0">
              <a:latin typeface="Calibri" panose="020F0502020204030204" pitchFamily="34" charset="0"/>
            </a:endParaRPr>
          </a:p>
          <a:p>
            <a:pPr lvl="1">
              <a:lnSpc>
                <a:spcPct val="100000"/>
              </a:lnSpc>
              <a:spcAft>
                <a:spcPts val="600"/>
              </a:spcAft>
            </a:pPr>
            <a:endParaRPr lang="fr-FR" i="1" dirty="0">
              <a:solidFill>
                <a:srgbClr val="000000"/>
              </a:solidFill>
              <a:latin typeface="Calibri" panose="020F0502020204030204" pitchFamily="34" charset="0"/>
            </a:endParaRPr>
          </a:p>
          <a:p>
            <a:pPr lvl="1">
              <a:lnSpc>
                <a:spcPct val="100000"/>
              </a:lnSpc>
              <a:spcAft>
                <a:spcPts val="600"/>
              </a:spcAft>
            </a:pPr>
            <a:endParaRPr lang="fr-FR" i="1" dirty="0">
              <a:solidFill>
                <a:srgbClr val="000000"/>
              </a:solidFill>
              <a:latin typeface="Calibri" panose="020F0502020204030204" pitchFamily="34" charset="0"/>
            </a:endParaRPr>
          </a:p>
          <a:p>
            <a:pPr lvl="1">
              <a:lnSpc>
                <a:spcPct val="100000"/>
              </a:lnSpc>
              <a:spcAft>
                <a:spcPts val="600"/>
              </a:spcAft>
            </a:pPr>
            <a:r>
              <a:rPr lang="fr-FR" i="1" dirty="0">
                <a:solidFill>
                  <a:srgbClr val="000000"/>
                </a:solidFill>
                <a:latin typeface="Calibri" panose="020F0502020204030204" pitchFamily="34" charset="0"/>
              </a:rPr>
              <a:t>Remarque : il ne s'agit ni de former des experts en informatique, ni de maîtriser les langages informatiques.</a:t>
            </a:r>
          </a:p>
          <a:p>
            <a:pPr lvl="1">
              <a:lnSpc>
                <a:spcPct val="100000"/>
              </a:lnSpc>
            </a:pPr>
            <a:endParaRPr dirty="0">
              <a:latin typeface="Calibri" panose="020F0502020204030204" pitchFamily="34" charset="0"/>
            </a:endParaRPr>
          </a:p>
        </p:txBody>
      </p:sp>
      <p:sp>
        <p:nvSpPr>
          <p:cNvPr id="5" name="ZoneTexte 4"/>
          <p:cNvSpPr txBox="1"/>
          <p:nvPr/>
        </p:nvSpPr>
        <p:spPr>
          <a:xfrm rot="16200000">
            <a:off x="10005251" y="-897391"/>
            <a:ext cx="492443" cy="3789041"/>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sym typeface="Libre Baskerville"/>
              </a:rPr>
              <a:t>Objectifs généraux</a:t>
            </a:r>
            <a:endParaRPr lang="fr-FR" dirty="0"/>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631B2751-1064-40E3-AB2F-760C5940C0C8}" type="slidenum">
              <a:rPr lang="fr-FR" sz="1000" b="1">
                <a:solidFill>
                  <a:srgbClr val="404040"/>
                </a:solidFill>
                <a:latin typeface="Calibri"/>
              </a:rPr>
              <a:pPr algn="r">
                <a:lnSpc>
                  <a:spcPct val="100000"/>
                </a:lnSpc>
              </a:pPr>
              <a:t>4</a:t>
            </a:fld>
            <a:endParaRPr/>
          </a:p>
        </p:txBody>
      </p:sp>
      <p:sp>
        <p:nvSpPr>
          <p:cNvPr id="158" name="CustomShape 3"/>
          <p:cNvSpPr/>
          <p:nvPr/>
        </p:nvSpPr>
        <p:spPr>
          <a:xfrm>
            <a:off x="1631504" y="2276872"/>
            <a:ext cx="8424936" cy="1944216"/>
          </a:xfrm>
          <a:prstGeom prst="rect">
            <a:avLst/>
          </a:prstGeom>
          <a:noFill/>
          <a:ln>
            <a:noFill/>
          </a:ln>
        </p:spPr>
        <p:txBody>
          <a:bodyPr lIns="90000" tIns="45000" rIns="90000" bIns="45000"/>
          <a:lstStyle/>
          <a:p>
            <a:pPr>
              <a:spcAft>
                <a:spcPts val="1200"/>
              </a:spcAft>
              <a:buFont typeface="Arial"/>
              <a:buChar char="■"/>
            </a:pPr>
            <a:r>
              <a:rPr lang="fr-FR" dirty="0"/>
              <a:t> Acquérir des méthodes de programmation</a:t>
            </a:r>
          </a:p>
          <a:p>
            <a:pPr>
              <a:spcAft>
                <a:spcPts val="1200"/>
              </a:spcAft>
              <a:buFont typeface="Arial"/>
              <a:buChar char="■"/>
            </a:pPr>
            <a:r>
              <a:rPr lang="fr-FR" dirty="0"/>
              <a:t> Développer des compétences spécifiques </a:t>
            </a:r>
          </a:p>
          <a:p>
            <a:pPr>
              <a:spcAft>
                <a:spcPts val="1200"/>
              </a:spcAft>
              <a:buFont typeface="Arial"/>
              <a:buChar char="■"/>
            </a:pPr>
            <a:r>
              <a:rPr lang="fr-FR" dirty="0"/>
              <a:t> Mettre en place certaines modalités d’apprentissage</a:t>
            </a:r>
          </a:p>
          <a:p>
            <a:pPr>
              <a:spcAft>
                <a:spcPts val="1200"/>
              </a:spcAft>
            </a:pPr>
            <a:endParaRPr lang="fr-FR" dirty="0"/>
          </a:p>
        </p:txBody>
      </p:sp>
      <p:sp>
        <p:nvSpPr>
          <p:cNvPr id="4" name="ZoneTexte 3"/>
          <p:cNvSpPr txBox="1"/>
          <p:nvPr/>
        </p:nvSpPr>
        <p:spPr>
          <a:xfrm rot="16200000">
            <a:off x="9188218" y="-1439640"/>
            <a:ext cx="492443" cy="5034880"/>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Moyens pour atteindre ces objectifs</a:t>
            </a: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631B2751-1064-40E3-AB2F-760C5940C0C8}" type="slidenum">
              <a:rPr lang="fr-FR" sz="1000" b="1">
                <a:solidFill>
                  <a:srgbClr val="404040"/>
                </a:solidFill>
                <a:latin typeface="Calibri"/>
              </a:rPr>
              <a:pPr algn="r">
                <a:lnSpc>
                  <a:spcPct val="100000"/>
                </a:lnSpc>
              </a:pPr>
              <a:t>5</a:t>
            </a:fld>
            <a:endParaRPr/>
          </a:p>
        </p:txBody>
      </p:sp>
      <p:sp>
        <p:nvSpPr>
          <p:cNvPr id="158" name="CustomShape 3"/>
          <p:cNvSpPr/>
          <p:nvPr/>
        </p:nvSpPr>
        <p:spPr>
          <a:xfrm>
            <a:off x="1631504" y="1412776"/>
            <a:ext cx="6552728" cy="1368152"/>
          </a:xfrm>
          <a:prstGeom prst="rect">
            <a:avLst/>
          </a:prstGeom>
          <a:noFill/>
          <a:ln>
            <a:noFill/>
          </a:ln>
        </p:spPr>
        <p:txBody>
          <a:bodyPr lIns="90000" tIns="45000" rIns="90000" bIns="45000"/>
          <a:lstStyle/>
          <a:p>
            <a:pPr>
              <a:spcAft>
                <a:spcPts val="1200"/>
              </a:spcAft>
              <a:buFont typeface="Arial"/>
              <a:buChar char="■"/>
            </a:pPr>
            <a:r>
              <a:rPr lang="fr-FR" dirty="0"/>
              <a:t> Acquérir des méthodes de programmation</a:t>
            </a:r>
          </a:p>
          <a:p>
            <a:pPr>
              <a:spcAft>
                <a:spcPts val="1200"/>
              </a:spcAft>
              <a:buFont typeface="Arial"/>
              <a:buChar char="■"/>
            </a:pPr>
            <a:r>
              <a:rPr lang="fr-FR" dirty="0">
                <a:solidFill>
                  <a:schemeClr val="bg1">
                    <a:lumMod val="75000"/>
                  </a:schemeClr>
                </a:solidFill>
              </a:rPr>
              <a:t> Développer des compétences spécifiques </a:t>
            </a:r>
          </a:p>
          <a:p>
            <a:pPr>
              <a:spcAft>
                <a:spcPts val="1200"/>
              </a:spcAft>
              <a:buFont typeface="Arial"/>
              <a:buChar char="■"/>
            </a:pPr>
            <a:r>
              <a:rPr lang="fr-FR" dirty="0">
                <a:solidFill>
                  <a:schemeClr val="bg1">
                    <a:lumMod val="75000"/>
                  </a:schemeClr>
                </a:solidFill>
              </a:rPr>
              <a:t> Mettre en place certaines modalités d’apprentissage</a:t>
            </a:r>
          </a:p>
          <a:p>
            <a:pPr>
              <a:spcAft>
                <a:spcPts val="1200"/>
              </a:spcAft>
            </a:pPr>
            <a:endParaRPr lang="fr-FR" dirty="0"/>
          </a:p>
        </p:txBody>
      </p:sp>
      <p:sp>
        <p:nvSpPr>
          <p:cNvPr id="4" name="ZoneTexte 3"/>
          <p:cNvSpPr txBox="1"/>
          <p:nvPr/>
        </p:nvSpPr>
        <p:spPr>
          <a:xfrm rot="16200000">
            <a:off x="9159306" y="-1434507"/>
            <a:ext cx="492443" cy="5034880"/>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Moyens pour atteindre ces objectifs</a:t>
            </a:r>
          </a:p>
        </p:txBody>
      </p:sp>
      <p:sp>
        <p:nvSpPr>
          <p:cNvPr id="5" name="CustomShape 3"/>
          <p:cNvSpPr/>
          <p:nvPr/>
        </p:nvSpPr>
        <p:spPr>
          <a:xfrm>
            <a:off x="2279576" y="2492896"/>
            <a:ext cx="8424936" cy="3888432"/>
          </a:xfrm>
          <a:prstGeom prst="rect">
            <a:avLst/>
          </a:prstGeom>
          <a:noFill/>
          <a:ln>
            <a:noFill/>
          </a:ln>
        </p:spPr>
        <p:txBody>
          <a:bodyPr lIns="90000" tIns="45000" rIns="90000" bIns="45000"/>
          <a:lstStyle/>
          <a:p>
            <a:pPr>
              <a:lnSpc>
                <a:spcPct val="100000"/>
              </a:lnSpc>
              <a:spcAft>
                <a:spcPts val="1200"/>
              </a:spcAft>
              <a:buFont typeface="Arial"/>
              <a:buChar char="■"/>
            </a:pPr>
            <a:endParaRPr dirty="0"/>
          </a:p>
          <a:p>
            <a:pPr>
              <a:lnSpc>
                <a:spcPct val="100000"/>
              </a:lnSpc>
              <a:spcAft>
                <a:spcPts val="1200"/>
              </a:spcAft>
              <a:buFont typeface="Arial"/>
              <a:buChar char="■"/>
            </a:pPr>
            <a:r>
              <a:rPr lang="fr-FR" sz="2000" dirty="0">
                <a:solidFill>
                  <a:srgbClr val="1FA1E5"/>
                </a:solidFill>
              </a:rPr>
              <a:t> Des méthodes qui construisent la pensée algorithmique</a:t>
            </a:r>
            <a:endParaRPr dirty="0"/>
          </a:p>
          <a:p>
            <a:pPr marL="742950" lvl="1" indent="-285750" algn="just">
              <a:lnSpc>
                <a:spcPct val="100000"/>
              </a:lnSpc>
              <a:spcAft>
                <a:spcPts val="600"/>
              </a:spcAft>
              <a:buFont typeface="Wingdings" panose="05000000000000000000" pitchFamily="2" charset="2"/>
              <a:buChar char="ü"/>
            </a:pPr>
            <a:r>
              <a:rPr lang="fr-FR" dirty="0">
                <a:solidFill>
                  <a:srgbClr val="000000"/>
                </a:solidFill>
              </a:rPr>
              <a:t>utiliser la </a:t>
            </a:r>
            <a:r>
              <a:rPr lang="fr-FR" b="1" dirty="0">
                <a:solidFill>
                  <a:srgbClr val="000000"/>
                </a:solidFill>
              </a:rPr>
              <a:t>programmation événementielle </a:t>
            </a:r>
            <a:r>
              <a:rPr lang="fr-FR" dirty="0">
                <a:solidFill>
                  <a:srgbClr val="000000"/>
                </a:solidFill>
              </a:rPr>
              <a:t>: concevoir des séquences d’instructions déclenchées par un événement (appui d’une touche, clic de souris, son reçu par le micro, mais aussi interaction entre les « lutins » ou l’arrière-plan), prévoir de l’interactivité avec l’utilisateur</a:t>
            </a:r>
            <a:endParaRPr dirty="0"/>
          </a:p>
          <a:p>
            <a:pPr marL="742950" lvl="1" indent="-285750" algn="just">
              <a:lnSpc>
                <a:spcPct val="100000"/>
              </a:lnSpc>
              <a:spcAft>
                <a:spcPts val="600"/>
              </a:spcAft>
              <a:buFont typeface="Wingdings" panose="05000000000000000000" pitchFamily="2" charset="2"/>
              <a:buChar char="ü"/>
            </a:pPr>
            <a:r>
              <a:rPr lang="fr-FR" dirty="0">
                <a:solidFill>
                  <a:srgbClr val="000000"/>
                </a:solidFill>
              </a:rPr>
              <a:t>s’initier à la </a:t>
            </a:r>
            <a:r>
              <a:rPr lang="fr-FR" b="1" dirty="0">
                <a:solidFill>
                  <a:srgbClr val="000000"/>
                </a:solidFill>
              </a:rPr>
              <a:t>programmation parallèle </a:t>
            </a:r>
            <a:r>
              <a:rPr lang="fr-FR" dirty="0">
                <a:solidFill>
                  <a:srgbClr val="000000"/>
                </a:solidFill>
              </a:rPr>
              <a:t>: déclenchement par le même événement de deux ou plusieurs séquences d’instructions</a:t>
            </a:r>
            <a:endParaRPr dirty="0"/>
          </a:p>
          <a:p>
            <a:pPr marL="742950" lvl="1" indent="-285750" algn="just">
              <a:lnSpc>
                <a:spcPct val="100000"/>
              </a:lnSpc>
              <a:spcAft>
                <a:spcPts val="600"/>
              </a:spcAft>
              <a:buFont typeface="Wingdings" panose="05000000000000000000" pitchFamily="2" charset="2"/>
              <a:buChar char="ü"/>
            </a:pPr>
            <a:r>
              <a:rPr lang="fr-FR" dirty="0">
                <a:solidFill>
                  <a:srgbClr val="000000"/>
                </a:solidFill>
              </a:rPr>
              <a:t>appréhender la </a:t>
            </a:r>
            <a:r>
              <a:rPr lang="fr-FR" b="1" dirty="0">
                <a:solidFill>
                  <a:srgbClr val="000000"/>
                </a:solidFill>
              </a:rPr>
              <a:t>temporalité du déroulement </a:t>
            </a:r>
            <a:r>
              <a:rPr lang="fr-FR" dirty="0">
                <a:solidFill>
                  <a:srgbClr val="000000"/>
                </a:solidFill>
              </a:rPr>
              <a:t>d’un programme, avec un rôle particulier de la variable informatique, la possibilité d’échanger des informations entre objets pour scénariser un processus</a:t>
            </a:r>
            <a:endParaRPr dirty="0"/>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631B2751-1064-40E3-AB2F-760C5940C0C8}" type="slidenum">
              <a:rPr lang="fr-FR" sz="1000" b="1">
                <a:solidFill>
                  <a:srgbClr val="404040"/>
                </a:solidFill>
                <a:latin typeface="Calibri"/>
              </a:rPr>
              <a:pPr algn="r">
                <a:lnSpc>
                  <a:spcPct val="100000"/>
                </a:lnSpc>
              </a:pPr>
              <a:t>6</a:t>
            </a:fld>
            <a:endParaRPr/>
          </a:p>
        </p:txBody>
      </p:sp>
      <p:sp>
        <p:nvSpPr>
          <p:cNvPr id="158" name="CustomShape 3"/>
          <p:cNvSpPr/>
          <p:nvPr/>
        </p:nvSpPr>
        <p:spPr>
          <a:xfrm>
            <a:off x="1631504" y="1412776"/>
            <a:ext cx="6552728" cy="1368152"/>
          </a:xfrm>
          <a:prstGeom prst="rect">
            <a:avLst/>
          </a:prstGeom>
          <a:noFill/>
          <a:ln>
            <a:noFill/>
          </a:ln>
        </p:spPr>
        <p:txBody>
          <a:bodyPr lIns="90000" tIns="45000" rIns="90000" bIns="45000"/>
          <a:lstStyle/>
          <a:p>
            <a:pPr>
              <a:spcAft>
                <a:spcPts val="1200"/>
              </a:spcAft>
              <a:buFont typeface="Arial"/>
              <a:buChar char="■"/>
            </a:pPr>
            <a:r>
              <a:rPr lang="fr-FR" dirty="0">
                <a:solidFill>
                  <a:schemeClr val="bg1">
                    <a:lumMod val="75000"/>
                  </a:schemeClr>
                </a:solidFill>
              </a:rPr>
              <a:t> Acquérir des méthodes de programmation</a:t>
            </a:r>
          </a:p>
          <a:p>
            <a:pPr>
              <a:spcAft>
                <a:spcPts val="1200"/>
              </a:spcAft>
              <a:buFont typeface="Arial"/>
              <a:buChar char="■"/>
            </a:pPr>
            <a:r>
              <a:rPr lang="fr-FR" dirty="0"/>
              <a:t> Développer des compétences spécifiques </a:t>
            </a:r>
          </a:p>
          <a:p>
            <a:pPr>
              <a:spcAft>
                <a:spcPts val="1200"/>
              </a:spcAft>
              <a:buFont typeface="Arial"/>
              <a:buChar char="■"/>
            </a:pPr>
            <a:r>
              <a:rPr lang="fr-FR" dirty="0">
                <a:solidFill>
                  <a:schemeClr val="bg1">
                    <a:lumMod val="75000"/>
                  </a:schemeClr>
                </a:solidFill>
              </a:rPr>
              <a:t> Mettre en place certaines modalités d’apprentissage</a:t>
            </a:r>
          </a:p>
          <a:p>
            <a:pPr>
              <a:spcAft>
                <a:spcPts val="1200"/>
              </a:spcAft>
            </a:pPr>
            <a:endParaRPr lang="fr-FR" dirty="0"/>
          </a:p>
        </p:txBody>
      </p:sp>
      <p:sp>
        <p:nvSpPr>
          <p:cNvPr id="4" name="ZoneTexte 3"/>
          <p:cNvSpPr txBox="1"/>
          <p:nvPr/>
        </p:nvSpPr>
        <p:spPr>
          <a:xfrm rot="16200000">
            <a:off x="9159306" y="-1434507"/>
            <a:ext cx="492443" cy="5034880"/>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Moyens pour atteindre ces objectifs</a:t>
            </a:r>
          </a:p>
        </p:txBody>
      </p:sp>
      <p:sp>
        <p:nvSpPr>
          <p:cNvPr id="6" name="CustomShape 3"/>
          <p:cNvSpPr/>
          <p:nvPr/>
        </p:nvSpPr>
        <p:spPr>
          <a:xfrm>
            <a:off x="2279576" y="2967381"/>
            <a:ext cx="9577064" cy="3485955"/>
          </a:xfrm>
          <a:prstGeom prst="rect">
            <a:avLst/>
          </a:prstGeom>
          <a:noFill/>
          <a:ln>
            <a:noFill/>
          </a:ln>
        </p:spPr>
        <p:txBody>
          <a:bodyPr lIns="90000" tIns="45000" rIns="90000" bIns="45000"/>
          <a:lstStyle/>
          <a:p>
            <a:pPr>
              <a:lnSpc>
                <a:spcPct val="100000"/>
              </a:lnSpc>
              <a:spcAft>
                <a:spcPts val="1200"/>
              </a:spcAft>
              <a:buFont typeface="Arial"/>
              <a:buChar char="■"/>
            </a:pPr>
            <a:r>
              <a:rPr lang="fr-FR" sz="2000" dirty="0">
                <a:solidFill>
                  <a:srgbClr val="1FA1E5"/>
                </a:solidFill>
              </a:rPr>
              <a:t>  Des compétences spécifiques</a:t>
            </a:r>
            <a:endParaRPr dirty="0"/>
          </a:p>
          <a:p>
            <a:pPr marL="742950" lvl="1" indent="-285750">
              <a:spcAft>
                <a:spcPts val="600"/>
              </a:spcAft>
              <a:buFont typeface="Wingdings" panose="05000000000000000000" pitchFamily="2" charset="2"/>
              <a:buChar char="ü"/>
            </a:pPr>
            <a:r>
              <a:rPr lang="fr-FR" b="1" dirty="0">
                <a:solidFill>
                  <a:srgbClr val="000000"/>
                </a:solidFill>
              </a:rPr>
              <a:t>décomposition </a:t>
            </a:r>
            <a:r>
              <a:rPr lang="fr-FR" dirty="0">
                <a:solidFill>
                  <a:srgbClr val="000000"/>
                </a:solidFill>
              </a:rPr>
              <a:t>: analyser un problème complexe, le découper en sous-problèmes, en sous-tâches, contrôler les résultats</a:t>
            </a:r>
            <a:endParaRPr dirty="0"/>
          </a:p>
          <a:p>
            <a:pPr marL="742950" lvl="1" indent="-285750">
              <a:lnSpc>
                <a:spcPct val="100000"/>
              </a:lnSpc>
              <a:spcAft>
                <a:spcPts val="600"/>
              </a:spcAft>
              <a:buFont typeface="Wingdings" panose="05000000000000000000" pitchFamily="2" charset="2"/>
              <a:buChar char="ü"/>
            </a:pPr>
            <a:r>
              <a:rPr lang="fr-FR" b="1" dirty="0">
                <a:solidFill>
                  <a:srgbClr val="000000"/>
                </a:solidFill>
              </a:rPr>
              <a:t>reconnaissance de schémas </a:t>
            </a:r>
            <a:r>
              <a:rPr lang="fr-FR" dirty="0">
                <a:solidFill>
                  <a:srgbClr val="000000"/>
                </a:solidFill>
              </a:rPr>
              <a:t>: reconnaître des schémas, des configurations, des invariants, des répétitions, mettre en évidence des interactions</a:t>
            </a:r>
            <a:endParaRPr dirty="0"/>
          </a:p>
          <a:p>
            <a:pPr marL="742950" lvl="1" indent="-285750">
              <a:lnSpc>
                <a:spcPct val="100000"/>
              </a:lnSpc>
              <a:spcAft>
                <a:spcPts val="600"/>
              </a:spcAft>
              <a:buFont typeface="Wingdings" panose="05000000000000000000" pitchFamily="2" charset="2"/>
              <a:buChar char="ü"/>
            </a:pPr>
            <a:r>
              <a:rPr lang="fr-FR" b="1" dirty="0">
                <a:solidFill>
                  <a:srgbClr val="000000"/>
                </a:solidFill>
              </a:rPr>
              <a:t>généralisation et abstraction : </a:t>
            </a:r>
            <a:r>
              <a:rPr lang="fr-FR" dirty="0">
                <a:solidFill>
                  <a:srgbClr val="000000"/>
                </a:solidFill>
              </a:rPr>
              <a:t>repérer les enchaînements logiques et les traduire en instructions conditionnelles, traduire les schémas récurrents en boucles, concevoir des méthodes liées à des objets qui traduisent le comportement attendu </a:t>
            </a:r>
            <a:endParaRPr dirty="0"/>
          </a:p>
          <a:p>
            <a:pPr marL="742950" lvl="1" indent="-285750">
              <a:lnSpc>
                <a:spcPct val="100000"/>
              </a:lnSpc>
              <a:spcAft>
                <a:spcPts val="600"/>
              </a:spcAft>
              <a:buFont typeface="Wingdings" panose="05000000000000000000" pitchFamily="2" charset="2"/>
              <a:buChar char="ü"/>
            </a:pPr>
            <a:r>
              <a:rPr lang="fr-FR" b="1" dirty="0">
                <a:solidFill>
                  <a:srgbClr val="000000"/>
                </a:solidFill>
              </a:rPr>
              <a:t>conception d’algorithmes : </a:t>
            </a:r>
            <a:r>
              <a:rPr lang="fr-FR" dirty="0">
                <a:solidFill>
                  <a:srgbClr val="000000"/>
                </a:solidFill>
              </a:rPr>
              <a:t>écrire des solutions modulaires à un problème donné, réutiliser des algorithmes déjà̀ programmés</a:t>
            </a:r>
          </a:p>
          <a:p>
            <a:pPr marL="742950" lvl="1" indent="-285750">
              <a:lnSpc>
                <a:spcPct val="100000"/>
              </a:lnSpc>
              <a:spcAft>
                <a:spcPts val="600"/>
              </a:spcAft>
              <a:buFont typeface="Wingdings" panose="05000000000000000000" pitchFamily="2" charset="2"/>
              <a:buChar char="ü"/>
            </a:pPr>
            <a:endParaRPr dirty="0"/>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631B2751-1064-40E3-AB2F-760C5940C0C8}" type="slidenum">
              <a:rPr lang="fr-FR" sz="1000" b="1">
                <a:solidFill>
                  <a:srgbClr val="404040"/>
                </a:solidFill>
                <a:latin typeface="Calibri"/>
              </a:rPr>
              <a:pPr algn="r">
                <a:lnSpc>
                  <a:spcPct val="100000"/>
                </a:lnSpc>
              </a:pPr>
              <a:t>7</a:t>
            </a:fld>
            <a:endParaRPr/>
          </a:p>
        </p:txBody>
      </p:sp>
      <p:sp>
        <p:nvSpPr>
          <p:cNvPr id="158" name="CustomShape 3"/>
          <p:cNvSpPr/>
          <p:nvPr/>
        </p:nvSpPr>
        <p:spPr>
          <a:xfrm>
            <a:off x="1631504" y="1412776"/>
            <a:ext cx="6552728" cy="1368152"/>
          </a:xfrm>
          <a:prstGeom prst="rect">
            <a:avLst/>
          </a:prstGeom>
          <a:noFill/>
          <a:ln>
            <a:noFill/>
          </a:ln>
        </p:spPr>
        <p:txBody>
          <a:bodyPr lIns="90000" tIns="45000" rIns="90000" bIns="45000"/>
          <a:lstStyle/>
          <a:p>
            <a:pPr>
              <a:spcAft>
                <a:spcPts val="1200"/>
              </a:spcAft>
              <a:buFont typeface="Arial"/>
              <a:buChar char="■"/>
            </a:pPr>
            <a:r>
              <a:rPr lang="fr-FR" dirty="0">
                <a:solidFill>
                  <a:schemeClr val="bg1">
                    <a:lumMod val="75000"/>
                  </a:schemeClr>
                </a:solidFill>
              </a:rPr>
              <a:t> Acquérir des méthodes de programmation</a:t>
            </a:r>
          </a:p>
          <a:p>
            <a:pPr>
              <a:spcAft>
                <a:spcPts val="1200"/>
              </a:spcAft>
              <a:buFont typeface="Arial"/>
              <a:buChar char="■"/>
            </a:pPr>
            <a:r>
              <a:rPr lang="fr-FR" dirty="0">
                <a:solidFill>
                  <a:schemeClr val="bg1">
                    <a:lumMod val="75000"/>
                  </a:schemeClr>
                </a:solidFill>
              </a:rPr>
              <a:t> Développer des compétences spécifiques </a:t>
            </a:r>
          </a:p>
          <a:p>
            <a:pPr>
              <a:spcAft>
                <a:spcPts val="1200"/>
              </a:spcAft>
              <a:buFont typeface="Arial"/>
              <a:buChar char="■"/>
            </a:pPr>
            <a:r>
              <a:rPr lang="fr-FR" dirty="0"/>
              <a:t> Mettre en place certaines modalités d’apprentissage</a:t>
            </a:r>
          </a:p>
          <a:p>
            <a:pPr>
              <a:spcAft>
                <a:spcPts val="1200"/>
              </a:spcAft>
            </a:pPr>
            <a:endParaRPr lang="fr-FR" dirty="0"/>
          </a:p>
        </p:txBody>
      </p:sp>
      <p:sp>
        <p:nvSpPr>
          <p:cNvPr id="4" name="ZoneTexte 3"/>
          <p:cNvSpPr txBox="1"/>
          <p:nvPr/>
        </p:nvSpPr>
        <p:spPr>
          <a:xfrm rot="16200000">
            <a:off x="9159306" y="-1434507"/>
            <a:ext cx="492443" cy="5034880"/>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Moyens pour atteindre ces objectifs</a:t>
            </a:r>
          </a:p>
        </p:txBody>
      </p:sp>
      <p:sp>
        <p:nvSpPr>
          <p:cNvPr id="7" name="CustomShape 3"/>
          <p:cNvSpPr/>
          <p:nvPr/>
        </p:nvSpPr>
        <p:spPr>
          <a:xfrm>
            <a:off x="2279576" y="2708920"/>
            <a:ext cx="9577064" cy="4392488"/>
          </a:xfrm>
          <a:prstGeom prst="rect">
            <a:avLst/>
          </a:prstGeom>
          <a:noFill/>
          <a:ln>
            <a:noFill/>
          </a:ln>
        </p:spPr>
        <p:txBody>
          <a:bodyPr lIns="90000" tIns="45000" rIns="90000" bIns="45000"/>
          <a:lstStyle/>
          <a:p>
            <a:pPr lvl="1">
              <a:lnSpc>
                <a:spcPct val="100000"/>
              </a:lnSpc>
            </a:pPr>
            <a:endParaRPr dirty="0"/>
          </a:p>
          <a:p>
            <a:pPr>
              <a:lnSpc>
                <a:spcPct val="100000"/>
              </a:lnSpc>
              <a:spcAft>
                <a:spcPts val="1200"/>
              </a:spcAft>
              <a:buFont typeface="Arial"/>
              <a:buChar char="■"/>
            </a:pPr>
            <a:r>
              <a:rPr lang="fr-FR" sz="2000" dirty="0">
                <a:solidFill>
                  <a:srgbClr val="1FA1E5"/>
                </a:solidFill>
              </a:rPr>
              <a:t> Des modalités d’apprentissage particulières</a:t>
            </a:r>
            <a:endParaRPr dirty="0"/>
          </a:p>
          <a:p>
            <a:pPr marL="742950" lvl="1" indent="-285750">
              <a:lnSpc>
                <a:spcPct val="100000"/>
              </a:lnSpc>
              <a:spcAft>
                <a:spcPts val="600"/>
              </a:spcAft>
              <a:buFont typeface="Wingdings" panose="05000000000000000000" pitchFamily="2" charset="2"/>
              <a:buChar char="ü"/>
            </a:pPr>
            <a:r>
              <a:rPr lang="fr-FR" b="1" dirty="0">
                <a:solidFill>
                  <a:srgbClr val="000000"/>
                </a:solidFill>
              </a:rPr>
              <a:t>une démarche de projet active et collaborative </a:t>
            </a:r>
            <a:r>
              <a:rPr lang="fr-FR" dirty="0">
                <a:solidFill>
                  <a:srgbClr val="000000"/>
                </a:solidFill>
              </a:rPr>
              <a:t>: </a:t>
            </a:r>
          </a:p>
          <a:p>
            <a:pPr lvl="1">
              <a:lnSpc>
                <a:spcPct val="100000"/>
              </a:lnSpc>
              <a:spcAft>
                <a:spcPts val="600"/>
              </a:spcAft>
            </a:pPr>
            <a:r>
              <a:rPr lang="fr-FR" dirty="0">
                <a:solidFill>
                  <a:srgbClr val="000000"/>
                </a:solidFill>
              </a:rPr>
              <a:t>	établissement d’objectifs partagés et répartition des tâches, communication entre élèves 	contributeurs d'un même projet </a:t>
            </a:r>
            <a:endParaRPr dirty="0"/>
          </a:p>
          <a:p>
            <a:pPr marL="742950" lvl="1" indent="-285750">
              <a:lnSpc>
                <a:spcPct val="100000"/>
              </a:lnSpc>
              <a:spcAft>
                <a:spcPts val="600"/>
              </a:spcAft>
              <a:buFont typeface="Wingdings" panose="05000000000000000000" pitchFamily="2" charset="2"/>
              <a:buChar char="ü"/>
            </a:pPr>
            <a:r>
              <a:rPr lang="fr-FR" b="1" dirty="0">
                <a:solidFill>
                  <a:srgbClr val="000000"/>
                </a:solidFill>
              </a:rPr>
              <a:t>une démarche de création </a:t>
            </a:r>
            <a:r>
              <a:rPr lang="fr-FR" dirty="0">
                <a:solidFill>
                  <a:srgbClr val="000000"/>
                </a:solidFill>
              </a:rPr>
              <a:t>:</a:t>
            </a:r>
          </a:p>
          <a:p>
            <a:pPr lvl="1">
              <a:lnSpc>
                <a:spcPct val="100000"/>
              </a:lnSpc>
              <a:spcAft>
                <a:spcPts val="600"/>
              </a:spcAft>
            </a:pPr>
            <a:r>
              <a:rPr lang="fr-FR" dirty="0">
                <a:solidFill>
                  <a:srgbClr val="000000"/>
                </a:solidFill>
              </a:rPr>
              <a:t> 	réalisation de productions collectives (programmes, applications, animations, etc.), au 	cours desquelles les élèves développent leur autonomie, leur créativité́ et leur imagination, </a:t>
            </a:r>
          </a:p>
          <a:p>
            <a:pPr marL="742950" lvl="1" indent="-285750">
              <a:spcAft>
                <a:spcPts val="600"/>
              </a:spcAft>
              <a:buFont typeface="Wingdings" panose="05000000000000000000" pitchFamily="2" charset="2"/>
              <a:buChar char="ü"/>
            </a:pPr>
            <a:r>
              <a:rPr lang="fr-FR" b="1" dirty="0">
                <a:solidFill>
                  <a:srgbClr val="000000"/>
                </a:solidFill>
              </a:rPr>
              <a:t>une démarche interdisciplinaire : </a:t>
            </a:r>
          </a:p>
          <a:p>
            <a:pPr lvl="1">
              <a:lnSpc>
                <a:spcPct val="100000"/>
              </a:lnSpc>
              <a:spcAft>
                <a:spcPts val="600"/>
              </a:spcAft>
            </a:pPr>
            <a:r>
              <a:rPr lang="fr-FR" dirty="0">
                <a:solidFill>
                  <a:srgbClr val="000000"/>
                </a:solidFill>
              </a:rPr>
              <a:t>	mise en œuvre de diverses activités de création numérique, en particulier dans le cadre 	des enseignements complémentaires.</a:t>
            </a:r>
            <a:endParaRPr dirty="0"/>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631B2751-1064-40E3-AB2F-760C5940C0C8}" type="slidenum">
              <a:rPr lang="fr-FR" sz="1000" b="1">
                <a:solidFill>
                  <a:srgbClr val="404040"/>
                </a:solidFill>
                <a:latin typeface="Calibri"/>
              </a:rPr>
              <a:pPr algn="r">
                <a:lnSpc>
                  <a:spcPct val="100000"/>
                </a:lnSpc>
              </a:pPr>
              <a:t>8</a:t>
            </a:fld>
            <a:endParaRPr/>
          </a:p>
        </p:txBody>
      </p:sp>
      <p:sp>
        <p:nvSpPr>
          <p:cNvPr id="158" name="CustomShape 3"/>
          <p:cNvSpPr/>
          <p:nvPr/>
        </p:nvSpPr>
        <p:spPr>
          <a:xfrm>
            <a:off x="1637632" y="1772816"/>
            <a:ext cx="6552728" cy="1368152"/>
          </a:xfrm>
          <a:prstGeom prst="rect">
            <a:avLst/>
          </a:prstGeom>
          <a:noFill/>
          <a:ln>
            <a:noFill/>
          </a:ln>
        </p:spPr>
        <p:txBody>
          <a:bodyPr lIns="90000" tIns="45000" rIns="90000" bIns="45000"/>
          <a:lstStyle/>
          <a:p>
            <a:pPr>
              <a:spcAft>
                <a:spcPts val="1200"/>
              </a:spcAft>
              <a:buFont typeface="Arial"/>
              <a:buChar char="■"/>
            </a:pPr>
            <a:r>
              <a:rPr lang="fr-FR" dirty="0"/>
              <a:t> Mettre les élèves en activité</a:t>
            </a:r>
          </a:p>
          <a:p>
            <a:pPr>
              <a:spcAft>
                <a:spcPts val="1200"/>
              </a:spcAft>
              <a:buFont typeface="Arial"/>
              <a:buChar char="■"/>
            </a:pPr>
            <a:r>
              <a:rPr lang="fr-FR" dirty="0"/>
              <a:t> Mettre en œuvre une pédagogie de projet </a:t>
            </a:r>
          </a:p>
          <a:p>
            <a:pPr>
              <a:spcAft>
                <a:spcPts val="1200"/>
              </a:spcAft>
              <a:buFont typeface="Arial"/>
              <a:buChar char="■"/>
            </a:pPr>
            <a:r>
              <a:rPr lang="fr-FR" dirty="0"/>
              <a:t> Mettre en œuvre la différenciation pédagogique </a:t>
            </a:r>
          </a:p>
          <a:p>
            <a:pPr>
              <a:spcAft>
                <a:spcPts val="1200"/>
              </a:spcAft>
              <a:buFont typeface="Arial"/>
              <a:buChar char="■"/>
            </a:pPr>
            <a:endParaRPr lang="fr-FR" dirty="0"/>
          </a:p>
          <a:p>
            <a:pPr>
              <a:spcAft>
                <a:spcPts val="1200"/>
              </a:spcAft>
            </a:pPr>
            <a:endParaRPr lang="fr-FR" dirty="0"/>
          </a:p>
        </p:txBody>
      </p:sp>
      <p:sp>
        <p:nvSpPr>
          <p:cNvPr id="4" name="ZoneTexte 3"/>
          <p:cNvSpPr txBox="1"/>
          <p:nvPr/>
        </p:nvSpPr>
        <p:spPr>
          <a:xfrm rot="16200000">
            <a:off x="9159306" y="-1434507"/>
            <a:ext cx="492443" cy="5034880"/>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Approches pédagogiques</a:t>
            </a: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2"/>
          <p:cNvSpPr/>
          <p:nvPr/>
        </p:nvSpPr>
        <p:spPr>
          <a:xfrm>
            <a:off x="9674040" y="6391080"/>
            <a:ext cx="449640" cy="364320"/>
          </a:xfrm>
          <a:prstGeom prst="rect">
            <a:avLst/>
          </a:prstGeom>
          <a:noFill/>
          <a:ln>
            <a:noFill/>
          </a:ln>
        </p:spPr>
        <p:txBody>
          <a:bodyPr lIns="90000" tIns="45000" rIns="90000" bIns="45000" anchor="ctr"/>
          <a:lstStyle/>
          <a:p>
            <a:pPr algn="r">
              <a:lnSpc>
                <a:spcPct val="100000"/>
              </a:lnSpc>
            </a:pPr>
            <a:fld id="{631B2751-1064-40E3-AB2F-760C5940C0C8}" type="slidenum">
              <a:rPr lang="fr-FR" sz="1000" b="1">
                <a:solidFill>
                  <a:srgbClr val="404040"/>
                </a:solidFill>
                <a:latin typeface="Calibri"/>
              </a:rPr>
              <a:pPr algn="r">
                <a:lnSpc>
                  <a:spcPct val="100000"/>
                </a:lnSpc>
              </a:pPr>
              <a:t>9</a:t>
            </a:fld>
            <a:endParaRPr/>
          </a:p>
        </p:txBody>
      </p:sp>
      <p:sp>
        <p:nvSpPr>
          <p:cNvPr id="158" name="CustomShape 3"/>
          <p:cNvSpPr/>
          <p:nvPr/>
        </p:nvSpPr>
        <p:spPr>
          <a:xfrm>
            <a:off x="1631504" y="1412776"/>
            <a:ext cx="6552728" cy="1368152"/>
          </a:xfrm>
          <a:prstGeom prst="rect">
            <a:avLst/>
          </a:prstGeom>
          <a:noFill/>
          <a:ln>
            <a:noFill/>
          </a:ln>
        </p:spPr>
        <p:txBody>
          <a:bodyPr lIns="90000" tIns="45000" rIns="90000" bIns="45000"/>
          <a:lstStyle/>
          <a:p>
            <a:pPr>
              <a:spcAft>
                <a:spcPts val="1200"/>
              </a:spcAft>
              <a:buFont typeface="Arial"/>
              <a:buChar char="■"/>
            </a:pPr>
            <a:r>
              <a:rPr lang="fr-FR" dirty="0"/>
              <a:t> Mettre les élèves en activité</a:t>
            </a:r>
          </a:p>
          <a:p>
            <a:pPr>
              <a:spcAft>
                <a:spcPts val="1200"/>
              </a:spcAft>
              <a:buFont typeface="Arial"/>
              <a:buChar char="■"/>
            </a:pPr>
            <a:r>
              <a:rPr lang="fr-FR" dirty="0">
                <a:solidFill>
                  <a:schemeClr val="bg1">
                    <a:lumMod val="75000"/>
                  </a:schemeClr>
                </a:solidFill>
              </a:rPr>
              <a:t> Mettre en œuvre une pédagogie de projet </a:t>
            </a:r>
          </a:p>
          <a:p>
            <a:pPr>
              <a:spcAft>
                <a:spcPts val="1200"/>
              </a:spcAft>
              <a:buFont typeface="Arial"/>
              <a:buChar char="■"/>
            </a:pPr>
            <a:r>
              <a:rPr lang="fr-FR" dirty="0">
                <a:solidFill>
                  <a:schemeClr val="bg1">
                    <a:lumMod val="75000"/>
                  </a:schemeClr>
                </a:solidFill>
              </a:rPr>
              <a:t> Mettre en œuvre la différenciation pédagogique </a:t>
            </a:r>
          </a:p>
          <a:p>
            <a:pPr>
              <a:spcAft>
                <a:spcPts val="1200"/>
              </a:spcAft>
              <a:buFont typeface="Arial"/>
              <a:buChar char="■"/>
            </a:pPr>
            <a:endParaRPr lang="fr-FR" dirty="0"/>
          </a:p>
          <a:p>
            <a:pPr>
              <a:spcAft>
                <a:spcPts val="1200"/>
              </a:spcAft>
            </a:pPr>
            <a:endParaRPr lang="fr-FR" dirty="0"/>
          </a:p>
        </p:txBody>
      </p:sp>
      <p:sp>
        <p:nvSpPr>
          <p:cNvPr id="4" name="ZoneTexte 3"/>
          <p:cNvSpPr txBox="1"/>
          <p:nvPr/>
        </p:nvSpPr>
        <p:spPr>
          <a:xfrm rot="16200000">
            <a:off x="9159306" y="-1434507"/>
            <a:ext cx="492443" cy="5034880"/>
          </a:xfrm>
          <a:prstGeom prst="rect">
            <a:avLst/>
          </a:prstGeom>
        </p:spPr>
        <p:style>
          <a:lnRef idx="0">
            <a:schemeClr val="accent5"/>
          </a:lnRef>
          <a:fillRef idx="3">
            <a:schemeClr val="accent5"/>
          </a:fillRef>
          <a:effectRef idx="3">
            <a:schemeClr val="accent5"/>
          </a:effectRef>
          <a:fontRef idx="minor">
            <a:schemeClr val="lt1"/>
          </a:fontRef>
        </p:style>
        <p:txBody>
          <a:bodyPr vert="vert" wrap="square" rtlCol="0">
            <a:spAutoFit/>
          </a:bodyPr>
          <a:lstStyle>
            <a:defPPr>
              <a:defRPr lang="fr-FR"/>
            </a:defPPr>
            <a:lvl1pPr algn="ctr">
              <a:defRPr sz="2000" b="1">
                <a:solidFill>
                  <a:schemeClr val="bg1"/>
                </a:solidFill>
              </a:defRPr>
            </a:lvl1pPr>
          </a:lstStyle>
          <a:p>
            <a:r>
              <a:rPr lang="fr-FR" dirty="0"/>
              <a:t>Approches pédagogiques</a:t>
            </a:r>
          </a:p>
        </p:txBody>
      </p:sp>
      <p:sp>
        <p:nvSpPr>
          <p:cNvPr id="5" name="CustomShape 3"/>
          <p:cNvSpPr/>
          <p:nvPr/>
        </p:nvSpPr>
        <p:spPr>
          <a:xfrm>
            <a:off x="2063552" y="2780928"/>
            <a:ext cx="9145016" cy="3024336"/>
          </a:xfrm>
          <a:prstGeom prst="rect">
            <a:avLst/>
          </a:prstGeom>
          <a:noFill/>
          <a:ln>
            <a:noFill/>
          </a:ln>
        </p:spPr>
        <p:txBody>
          <a:bodyPr lIns="90000" tIns="45000" rIns="90000" bIns="45000"/>
          <a:lstStyle/>
          <a:p>
            <a:pPr>
              <a:lnSpc>
                <a:spcPct val="100000"/>
              </a:lnSpc>
              <a:spcAft>
                <a:spcPts val="1200"/>
              </a:spcAft>
              <a:buFont typeface="Arial"/>
              <a:buChar char="■"/>
            </a:pPr>
            <a:r>
              <a:rPr lang="fr-FR" sz="2000" dirty="0">
                <a:solidFill>
                  <a:srgbClr val="1FA1E5"/>
                </a:solidFill>
              </a:rPr>
              <a:t> Mettre les élèves en activité</a:t>
            </a:r>
            <a:endParaRPr dirty="0"/>
          </a:p>
          <a:p>
            <a:pPr marL="742950" lvl="1" indent="-285750">
              <a:lnSpc>
                <a:spcPct val="100000"/>
              </a:lnSpc>
              <a:spcAft>
                <a:spcPts val="300"/>
              </a:spcAft>
              <a:buFont typeface="Wingdings" panose="05000000000000000000" pitchFamily="2" charset="2"/>
              <a:buChar char="ü"/>
            </a:pPr>
            <a:r>
              <a:rPr lang="fr-FR" dirty="0">
                <a:solidFill>
                  <a:srgbClr val="000000"/>
                </a:solidFill>
              </a:rPr>
              <a:t>ne pas faire de cours magistral :  pas de chapitres </a:t>
            </a:r>
            <a:r>
              <a:rPr lang="fr-FR" i="1" dirty="0">
                <a:solidFill>
                  <a:srgbClr val="000000"/>
                </a:solidFill>
              </a:rPr>
              <a:t>Les boucles</a:t>
            </a:r>
            <a:r>
              <a:rPr lang="fr-FR" dirty="0">
                <a:solidFill>
                  <a:srgbClr val="000000"/>
                </a:solidFill>
              </a:rPr>
              <a:t>, puis </a:t>
            </a:r>
            <a:r>
              <a:rPr lang="fr-FR" i="1" dirty="0">
                <a:solidFill>
                  <a:srgbClr val="000000"/>
                </a:solidFill>
              </a:rPr>
              <a:t>Les conditionnelles</a:t>
            </a:r>
            <a:r>
              <a:rPr lang="fr-FR" dirty="0">
                <a:solidFill>
                  <a:srgbClr val="000000"/>
                </a:solidFill>
              </a:rPr>
              <a:t>, etc.</a:t>
            </a:r>
            <a:endParaRPr dirty="0"/>
          </a:p>
          <a:p>
            <a:pPr marL="742950" lvl="1" indent="-285750">
              <a:lnSpc>
                <a:spcPct val="100000"/>
              </a:lnSpc>
              <a:spcAft>
                <a:spcPts val="300"/>
              </a:spcAft>
              <a:buFont typeface="Wingdings" panose="05000000000000000000" pitchFamily="2" charset="2"/>
              <a:buChar char="ü"/>
            </a:pPr>
            <a:r>
              <a:rPr lang="fr-FR" dirty="0">
                <a:solidFill>
                  <a:srgbClr val="000000"/>
                </a:solidFill>
              </a:rPr>
              <a:t>se fixer des objectifs clairs et explicités au début de chaque séance</a:t>
            </a:r>
            <a:endParaRPr dirty="0"/>
          </a:p>
          <a:p>
            <a:pPr marL="742950" lvl="1" indent="-285750">
              <a:lnSpc>
                <a:spcPct val="100000"/>
              </a:lnSpc>
              <a:spcAft>
                <a:spcPts val="300"/>
              </a:spcAft>
              <a:buFont typeface="Wingdings" panose="05000000000000000000" pitchFamily="2" charset="2"/>
              <a:buChar char="ü"/>
            </a:pPr>
            <a:r>
              <a:rPr lang="fr-FR" dirty="0">
                <a:solidFill>
                  <a:srgbClr val="000000"/>
                </a:solidFill>
              </a:rPr>
              <a:t>réserver l’essentiel du temps à une activité autonome des élèves</a:t>
            </a:r>
            <a:endParaRPr dirty="0"/>
          </a:p>
          <a:p>
            <a:pPr marL="742950" lvl="1" indent="-285750">
              <a:lnSpc>
                <a:spcPct val="100000"/>
              </a:lnSpc>
              <a:spcAft>
                <a:spcPts val="300"/>
              </a:spcAft>
              <a:buFont typeface="Wingdings" panose="05000000000000000000" pitchFamily="2" charset="2"/>
              <a:buChar char="ü"/>
            </a:pPr>
            <a:r>
              <a:rPr lang="fr-FR" dirty="0">
                <a:solidFill>
                  <a:srgbClr val="000000"/>
                </a:solidFill>
              </a:rPr>
              <a:t>leur laisser une part importante d’initiative dans le déroulé d’une séquence</a:t>
            </a:r>
            <a:endParaRPr dirty="0"/>
          </a:p>
          <a:p>
            <a:pPr marL="742950" lvl="1" indent="-285750">
              <a:lnSpc>
                <a:spcPct val="100000"/>
              </a:lnSpc>
              <a:spcAft>
                <a:spcPts val="300"/>
              </a:spcAft>
              <a:buFont typeface="Wingdings" panose="05000000000000000000" pitchFamily="2" charset="2"/>
              <a:buChar char="ü"/>
            </a:pPr>
            <a:r>
              <a:rPr lang="fr-FR" dirty="0">
                <a:solidFill>
                  <a:srgbClr val="000000"/>
                </a:solidFill>
              </a:rPr>
              <a:t>on peut éventuellement prévoir une courte institutionnalisation des concepts, une récapitulation en fin de chaque séance</a:t>
            </a:r>
            <a:endParaRPr lang="fr-FR" sz="2000" dirty="0">
              <a:solidFill>
                <a:srgbClr val="1FA1E5"/>
              </a:solidFill>
            </a:endParaRPr>
          </a:p>
          <a:p>
            <a:pPr>
              <a:lnSpc>
                <a:spcPct val="100000"/>
              </a:lnSpc>
              <a:spcAft>
                <a:spcPts val="1200"/>
              </a:spcAft>
            </a:pPr>
            <a:endParaRPr dirty="0"/>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92&quot;&gt;&lt;object type=&quot;3&quot; unique_id=&quot;10093&quot;&gt;&lt;property id=&quot;20148&quot; value=&quot;5&quot;/&gt;&lt;property id=&quot;20300&quot; value=&quot;Diapositive 1&quot;/&gt;&lt;property id=&quot;20307&quot; value=&quot;256&quot;/&gt;&lt;/object&gt;&lt;object type=&quot;3&quot; unique_id=&quot;10095&quot;&gt;&lt;property id=&quot;20148&quot; value=&quot;5&quot;/&gt;&lt;property id=&quot;20300&quot; value=&quot;Diapositive 2&quot;/&gt;&lt;property id=&quot;20307&quot; value=&quot;258&quot;/&gt;&lt;/object&gt;&lt;object type=&quot;3&quot; unique_id=&quot;10096&quot;&gt;&lt;property id=&quot;20148&quot; value=&quot;5&quot;/&gt;&lt;property id=&quot;20300&quot; value=&quot;Diapositive 4&quot;/&gt;&lt;property id=&quot;20307&quot; value=&quot;259&quot;/&gt;&lt;/object&gt;&lt;object type=&quot;3&quot; unique_id=&quot;10102&quot;&gt;&lt;property id=&quot;20148&quot; value=&quot;5&quot;/&gt;&lt;property id=&quot;20300&quot; value=&quot;Diapositive 16&quot;/&gt;&lt;property id=&quot;20307&quot; value=&quot;265&quot;/&gt;&lt;/object&gt;&lt;object type=&quot;3&quot; unique_id=&quot;10104&quot;&gt;&lt;property id=&quot;20148&quot; value=&quot;5&quot;/&gt;&lt;property id=&quot;20300&quot; value=&quot;Diapositive 14&quot;/&gt;&lt;property id=&quot;20307&quot; value=&quot;267&quot;/&gt;&lt;/object&gt;&lt;object type=&quot;3&quot; unique_id=&quot;10105&quot;&gt;&lt;property id=&quot;20148&quot; value=&quot;5&quot;/&gt;&lt;property id=&quot;20300&quot; value=&quot;Diapositive 21&quot;/&gt;&lt;property id=&quot;20307&quot; value=&quot;268&quot;/&gt;&lt;/object&gt;&lt;object type=&quot;3&quot; unique_id=&quot;10256&quot;&gt;&lt;property id=&quot;20148&quot; value=&quot;5&quot;/&gt;&lt;property id=&quot;20300&quot; value=&quot;Diapositive 12&quot;/&gt;&lt;property id=&quot;20307&quot; value=&quot;271&quot;/&gt;&lt;/object&gt;&lt;object type=&quot;3&quot; unique_id=&quot;10691&quot;&gt;&lt;property id=&quot;20148&quot; value=&quot;5&quot;/&gt;&lt;property id=&quot;20300&quot; value=&quot;Diapositive 24&quot;/&gt;&lt;property id=&quot;20307&quot; value=&quot;272&quot;/&gt;&lt;/object&gt;&lt;object type=&quot;3&quot; unique_id=&quot;14631&quot;&gt;&lt;property id=&quot;20148&quot; value=&quot;5&quot;/&gt;&lt;property id=&quot;20300&quot; value=&quot;Diapositive 18&quot;/&gt;&lt;property id=&quot;20307&quot; value=&quot;274&quot;/&gt;&lt;/object&gt;&lt;object type=&quot;3&quot; unique_id=&quot;14632&quot;&gt;&lt;property id=&quot;20148&quot; value=&quot;5&quot;/&gt;&lt;property id=&quot;20300&quot; value=&quot;Diapositive 23&quot;/&gt;&lt;property id=&quot;20307&quot; value=&quot;275&quot;/&gt;&lt;/object&gt;&lt;object type=&quot;3&quot; unique_id=&quot;14633&quot;&gt;&lt;property id=&quot;20148&quot; value=&quot;5&quot;/&gt;&lt;property id=&quot;20300&quot; value=&quot;Diapositive 25&quot;/&gt;&lt;property id=&quot;20307&quot; value=&quot;273&quot;/&gt;&lt;/object&gt;&lt;object type=&quot;3&quot; unique_id=&quot;14781&quot;&gt;&lt;property id=&quot;20148&quot; value=&quot;5&quot;/&gt;&lt;property id=&quot;20300&quot; value=&quot;Diapositive 26&quot;/&gt;&lt;property id=&quot;20307&quot; value=&quot;276&quot;/&gt;&lt;/object&gt;&lt;object type=&quot;3&quot; unique_id=&quot;14782&quot;&gt;&lt;property id=&quot;20148&quot; value=&quot;5&quot;/&gt;&lt;property id=&quot;20300&quot; value=&quot;Diapositive 27&quot;/&gt;&lt;property id=&quot;20307&quot; value=&quot;277&quot;/&gt;&lt;/object&gt;&lt;object type=&quot;3&quot; unique_id=&quot;15095&quot;&gt;&lt;property id=&quot;20148&quot; value=&quot;5&quot;/&gt;&lt;property id=&quot;20300&quot; value=&quot;Diapositive 3&quot;/&gt;&lt;property id=&quot;20307&quot; value=&quot;281&quot;/&gt;&lt;/object&gt;&lt;object type=&quot;3&quot; unique_id=&quot;15096&quot;&gt;&lt;property id=&quot;20148&quot; value=&quot;5&quot;/&gt;&lt;property id=&quot;20300&quot; value=&quot;Diapositive 5&quot;/&gt;&lt;property id=&quot;20307&quot; value=&quot;283&quot;/&gt;&lt;/object&gt;&lt;object type=&quot;3&quot; unique_id=&quot;15097&quot;&gt;&lt;property id=&quot;20148&quot; value=&quot;5&quot;/&gt;&lt;property id=&quot;20300&quot; value=&quot;Diapositive 6&quot;/&gt;&lt;property id=&quot;20307&quot; value=&quot;284&quot;/&gt;&lt;/object&gt;&lt;object type=&quot;3&quot; unique_id=&quot;15098&quot;&gt;&lt;property id=&quot;20148&quot; value=&quot;5&quot;/&gt;&lt;property id=&quot;20300&quot; value=&quot;Diapositive 7&quot;/&gt;&lt;property id=&quot;20307&quot; value=&quot;285&quot;/&gt;&lt;/object&gt;&lt;object type=&quot;3&quot; unique_id=&quot;15099&quot;&gt;&lt;property id=&quot;20148&quot; value=&quot;5&quot;/&gt;&lt;property id=&quot;20300&quot; value=&quot;Diapositive 8&quot;/&gt;&lt;property id=&quot;20307&quot; value=&quot;286&quot;/&gt;&lt;/object&gt;&lt;object type=&quot;3&quot; unique_id=&quot;15100&quot;&gt;&lt;property id=&quot;20148&quot; value=&quot;5&quot;/&gt;&lt;property id=&quot;20300&quot; value=&quot;Diapositive 9&quot;/&gt;&lt;property id=&quot;20307&quot; value=&quot;287&quot;/&gt;&lt;/object&gt;&lt;object type=&quot;3&quot; unique_id=&quot;15101&quot;&gt;&lt;property id=&quot;20148&quot; value=&quot;5&quot;/&gt;&lt;property id=&quot;20300&quot; value=&quot;Diapositive 10&quot;/&gt;&lt;property id=&quot;20307&quot; value=&quot;288&quot;/&gt;&lt;/object&gt;&lt;object type=&quot;3&quot; unique_id=&quot;15102&quot;&gt;&lt;property id=&quot;20148&quot; value=&quot;5&quot;/&gt;&lt;property id=&quot;20300&quot; value=&quot;Diapositive 11&quot;/&gt;&lt;property id=&quot;20307&quot; value=&quot;289&quot;/&gt;&lt;/object&gt;&lt;object type=&quot;3&quot; unique_id=&quot;15103&quot;&gt;&lt;property id=&quot;20148&quot; value=&quot;5&quot;/&gt;&lt;property id=&quot;20300&quot; value=&quot;Diapositive 13&quot;/&gt;&lt;property id=&quot;20307&quot; value=&quot;290&quot;/&gt;&lt;/object&gt;&lt;object type=&quot;3&quot; unique_id=&quot;15104&quot;&gt;&lt;property id=&quot;20148&quot; value=&quot;5&quot;/&gt;&lt;property id=&quot;20300&quot; value=&quot;Diapositive 15&quot;/&gt;&lt;property id=&quot;20307&quot; value=&quot;292&quot;/&gt;&lt;/object&gt;&lt;object type=&quot;3&quot; unique_id=&quot;15105&quot;&gt;&lt;property id=&quot;20148&quot; value=&quot;5&quot;/&gt;&lt;property id=&quot;20300&quot; value=&quot;Diapositive 17&quot;/&gt;&lt;property id=&quot;20307&quot; value=&quot;294&quot;/&gt;&lt;/object&gt;&lt;object type=&quot;3&quot; unique_id=&quot;15106&quot;&gt;&lt;property id=&quot;20148&quot; value=&quot;5&quot;/&gt;&lt;property id=&quot;20300&quot; value=&quot;Diapositive 19&quot;/&gt;&lt;property id=&quot;20307&quot; value=&quot;295&quot;/&gt;&lt;/object&gt;&lt;object type=&quot;3&quot; unique_id=&quot;15107&quot;&gt;&lt;property id=&quot;20148&quot; value=&quot;5&quot;/&gt;&lt;property id=&quot;20300&quot; value=&quot;Diapositive 20&quot;/&gt;&lt;property id=&quot;20307&quot; value=&quot;296&quot;/&gt;&lt;/object&gt;&lt;object type=&quot;3&quot; unique_id=&quot;15108&quot;&gt;&lt;property id=&quot;20148&quot; value=&quot;5&quot;/&gt;&lt;property id=&quot;20300&quot; value=&quot;Diapositive 22&quot;/&gt;&lt;property id=&quot;20307&quot; value=&quot;280&quot;/&gt;&lt;/object&gt;&lt;/object&gt;&lt;object type=&quot;8&quot; unique_id=&quot;10120&quot;&gt;&lt;/object&gt;&lt;/object&gt;&lt;/database&gt;"/>
  <p:tag name="SECTOMILLISECCONVERTED" val="1"/>
</p:tagLst>
</file>

<file path=ppt/theme/theme1.xml><?xml version="1.0" encoding="utf-8"?>
<a:theme xmlns:a="http://schemas.openxmlformats.org/drawingml/2006/main" name="HDOfficeLightV0">
  <a:themeElements>
    <a:clrScheme name="Office">
      <a:dk1>
        <a:sysClr val="windowText" lastClr="000000"/>
      </a:dk1>
      <a:lt1>
        <a:sysClr val="window" lastClr="F0F0F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le0.potx" id="{13D25B02-6F49-4C26-AA44-FD386CD40693}" vid="{7FDB7DE9-927D-4454-BE9E-B749EE1B90D3}"/>
    </a:ext>
  </a:extLst>
</a:theme>
</file>

<file path=ppt/theme/theme2.xml><?xml version="1.0" encoding="utf-8"?>
<a:theme xmlns:a="http://schemas.openxmlformats.org/drawingml/2006/main" name="1_HDOfficeLightV0">
  <a:themeElements>
    <a:clrScheme name="Office">
      <a:dk1>
        <a:sysClr val="windowText" lastClr="000000"/>
      </a:dk1>
      <a:lt1>
        <a:sysClr val="window" lastClr="F0F0F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le0.potx" id="{13D25B02-6F49-4C26-AA44-FD386CD40693}" vid="{7FDB7DE9-927D-4454-BE9E-B749EE1B90D3}"/>
    </a:ext>
  </a:extLst>
</a:theme>
</file>

<file path=ppt/theme/theme3.xml><?xml version="1.0" encoding="utf-8"?>
<a:theme xmlns:a="http://schemas.openxmlformats.org/drawingml/2006/main" name="2_HDOfficeLightV0">
  <a:themeElements>
    <a:clrScheme name="Office">
      <a:dk1>
        <a:sysClr val="windowText" lastClr="000000"/>
      </a:dk1>
      <a:lt1>
        <a:sysClr val="window" lastClr="F0F0F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le0.potx" id="{13D25B02-6F49-4C26-AA44-FD386CD40693}" vid="{7FDB7DE9-927D-4454-BE9E-B749EE1B90D3}"/>
    </a:ext>
  </a:extLst>
</a:theme>
</file>

<file path=ppt/theme/theme4.xml><?xml version="1.0" encoding="utf-8"?>
<a:theme xmlns:a="http://schemas.openxmlformats.org/drawingml/2006/main" name="Office Theme">
  <a:themeElements>
    <a:clrScheme name="Office">
      <a:dk1>
        <a:sysClr val="windowText" lastClr="000000"/>
      </a:dk1>
      <a:lt1>
        <a:sysClr val="window" lastClr="F0F0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TotalTime>
  <Words>2332</Words>
  <Application>Microsoft Office PowerPoint</Application>
  <PresentationFormat>Grand écran</PresentationFormat>
  <Paragraphs>343</Paragraphs>
  <Slides>27</Slides>
  <Notes>17</Notes>
  <HiddenSlides>2</HiddenSlides>
  <MMClips>0</MMClips>
  <ScaleCrop>false</ScaleCrop>
  <HeadingPairs>
    <vt:vector size="6" baseType="variant">
      <vt:variant>
        <vt:lpstr>Polices utilisées</vt:lpstr>
      </vt:variant>
      <vt:variant>
        <vt:i4>13</vt:i4>
      </vt:variant>
      <vt:variant>
        <vt:lpstr>Thème</vt:lpstr>
      </vt:variant>
      <vt:variant>
        <vt:i4>3</vt:i4>
      </vt:variant>
      <vt:variant>
        <vt:lpstr>Titres des diapositives</vt:lpstr>
      </vt:variant>
      <vt:variant>
        <vt:i4>27</vt:i4>
      </vt:variant>
    </vt:vector>
  </HeadingPairs>
  <TitlesOfParts>
    <vt:vector size="43" baseType="lpstr">
      <vt:lpstr>Arial</vt:lpstr>
      <vt:lpstr>Arial Italic</vt:lpstr>
      <vt:lpstr>Arial Rounded MT Bold</vt:lpstr>
      <vt:lpstr>Calibri</vt:lpstr>
      <vt:lpstr>Calibri Light</vt:lpstr>
      <vt:lpstr>Century Schoolbook</vt:lpstr>
      <vt:lpstr>DejaVu Sans</vt:lpstr>
      <vt:lpstr>Libre Baskerville</vt:lpstr>
      <vt:lpstr>Noto Sans Symbols</vt:lpstr>
      <vt:lpstr>Raleway</vt:lpstr>
      <vt:lpstr>Times New Roman</vt:lpstr>
      <vt:lpstr>Wingdings</vt:lpstr>
      <vt:lpstr>Wingdings 2</vt:lpstr>
      <vt:lpstr>HDOfficeLightV0</vt:lpstr>
      <vt:lpstr>1_HDOfficeLightV0</vt:lpstr>
      <vt:lpstr>2_HDOfficeLightV0</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elias</dc:creator>
  <cp:lastModifiedBy>CB</cp:lastModifiedBy>
  <cp:revision>134</cp:revision>
  <dcterms:modified xsi:type="dcterms:W3CDTF">2017-02-09T15:28:52Z</dcterms:modified>
</cp:coreProperties>
</file>