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 id="2147483712" r:id="rId3"/>
  </p:sldMasterIdLst>
  <p:notesMasterIdLst>
    <p:notesMasterId r:id="rId13"/>
  </p:notesMasterIdLst>
  <p:sldIdLst>
    <p:sldId id="256" r:id="rId4"/>
    <p:sldId id="257" r:id="rId5"/>
    <p:sldId id="258" r:id="rId6"/>
    <p:sldId id="260" r:id="rId7"/>
    <p:sldId id="265" r:id="rId8"/>
    <p:sldId id="266" r:id="rId9"/>
    <p:sldId id="262" r:id="rId10"/>
    <p:sldId id="267" r:id="rId11"/>
    <p:sldId id="263" r:id="rId12"/>
  </p:sldIdLst>
  <p:sldSz cx="12192000" cy="6858000"/>
  <p:notesSz cx="6877050" cy="10001250"/>
  <p:custDataLst>
    <p:tags r:id="rId1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94209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7"/>
    <p:restoredTop sz="94712"/>
  </p:normalViewPr>
  <p:slideViewPr>
    <p:cSldViewPr>
      <p:cViewPr varScale="1">
        <p:scale>
          <a:sx n="85" d="100"/>
          <a:sy n="85" d="100"/>
        </p:scale>
        <p:origin x="564"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2" name="PlaceHolder 1"/>
          <p:cNvSpPr>
            <a:spLocks noGrp="1"/>
          </p:cNvSpPr>
          <p:nvPr>
            <p:ph type="body"/>
          </p:nvPr>
        </p:nvSpPr>
        <p:spPr>
          <a:xfrm>
            <a:off x="758100" y="5554631"/>
            <a:ext cx="6064439" cy="5262075"/>
          </a:xfrm>
          <a:prstGeom prst="rect">
            <a:avLst/>
          </a:prstGeom>
        </p:spPr>
        <p:txBody>
          <a:bodyPr lIns="0" tIns="0" rIns="0" bIns="0"/>
          <a:lstStyle/>
          <a:p>
            <a:r>
              <a:rPr lang="fr-FR" sz="2100" dirty="0">
                <a:latin typeface="Arial"/>
              </a:rPr>
              <a:t>Cliquez pour modifier le format des notes</a:t>
            </a:r>
            <a:endParaRPr dirty="0"/>
          </a:p>
        </p:txBody>
      </p:sp>
      <p:sp>
        <p:nvSpPr>
          <p:cNvPr id="143" name="PlaceHolder 2"/>
          <p:cNvSpPr>
            <a:spLocks noGrp="1"/>
          </p:cNvSpPr>
          <p:nvPr>
            <p:ph type="hdr"/>
          </p:nvPr>
        </p:nvSpPr>
        <p:spPr>
          <a:xfrm>
            <a:off x="0" y="0"/>
            <a:ext cx="3289432" cy="584325"/>
          </a:xfrm>
          <a:prstGeom prst="rect">
            <a:avLst/>
          </a:prstGeom>
        </p:spPr>
        <p:txBody>
          <a:bodyPr lIns="0" tIns="0" rIns="0" bIns="0"/>
          <a:lstStyle/>
          <a:p>
            <a:r>
              <a:rPr lang="fr-FR" sz="1500" dirty="0">
                <a:latin typeface="Times New Roman"/>
              </a:rPr>
              <a:t>&lt;en-tête&gt;</a:t>
            </a:r>
            <a:endParaRPr dirty="0"/>
          </a:p>
        </p:txBody>
      </p:sp>
      <p:sp>
        <p:nvSpPr>
          <p:cNvPr id="144" name="PlaceHolder 3"/>
          <p:cNvSpPr>
            <a:spLocks noGrp="1"/>
          </p:cNvSpPr>
          <p:nvPr>
            <p:ph type="dt"/>
          </p:nvPr>
        </p:nvSpPr>
        <p:spPr>
          <a:xfrm>
            <a:off x="4291207" y="0"/>
            <a:ext cx="3289432" cy="584325"/>
          </a:xfrm>
          <a:prstGeom prst="rect">
            <a:avLst/>
          </a:prstGeom>
        </p:spPr>
        <p:txBody>
          <a:bodyPr lIns="0" tIns="0" rIns="0" bIns="0"/>
          <a:lstStyle/>
          <a:p>
            <a:pPr algn="r"/>
            <a:r>
              <a:rPr lang="fr-FR" sz="1500" dirty="0">
                <a:latin typeface="Times New Roman"/>
              </a:rPr>
              <a:t>&lt;date/heure&gt;</a:t>
            </a:r>
            <a:endParaRPr dirty="0"/>
          </a:p>
        </p:txBody>
      </p:sp>
      <p:sp>
        <p:nvSpPr>
          <p:cNvPr id="145" name="PlaceHolder 4"/>
          <p:cNvSpPr>
            <a:spLocks noGrp="1"/>
          </p:cNvSpPr>
          <p:nvPr>
            <p:ph type="ftr"/>
          </p:nvPr>
        </p:nvSpPr>
        <p:spPr>
          <a:xfrm>
            <a:off x="0" y="11109656"/>
            <a:ext cx="3289432" cy="584325"/>
          </a:xfrm>
          <a:prstGeom prst="rect">
            <a:avLst/>
          </a:prstGeom>
        </p:spPr>
        <p:txBody>
          <a:bodyPr lIns="0" tIns="0" rIns="0" bIns="0" anchor="b"/>
          <a:lstStyle/>
          <a:p>
            <a:r>
              <a:rPr lang="fr-FR" sz="1500" dirty="0">
                <a:latin typeface="Times New Roman"/>
              </a:rPr>
              <a:t>&lt;pied de page&gt;</a:t>
            </a:r>
            <a:endParaRPr dirty="0"/>
          </a:p>
        </p:txBody>
      </p:sp>
      <p:sp>
        <p:nvSpPr>
          <p:cNvPr id="146" name="PlaceHolder 5"/>
          <p:cNvSpPr>
            <a:spLocks noGrp="1"/>
          </p:cNvSpPr>
          <p:nvPr>
            <p:ph type="sldNum"/>
          </p:nvPr>
        </p:nvSpPr>
        <p:spPr>
          <a:xfrm>
            <a:off x="4291207" y="11109656"/>
            <a:ext cx="3289432" cy="584325"/>
          </a:xfrm>
          <a:prstGeom prst="rect">
            <a:avLst/>
          </a:prstGeom>
        </p:spPr>
        <p:txBody>
          <a:bodyPr lIns="0" tIns="0" rIns="0" bIns="0" anchor="b"/>
          <a:lstStyle/>
          <a:p>
            <a:pPr algn="r"/>
            <a:fld id="{BB04B714-699A-47ED-8E13-9804C7D34E32}" type="slidenum">
              <a:rPr lang="fr-FR" sz="1500">
                <a:latin typeface="Times New Roman"/>
              </a:rPr>
              <a:pPr algn="r"/>
              <a:t>‹N°›</a:t>
            </a:fld>
            <a:endParaRPr dirty="0"/>
          </a:p>
        </p:txBody>
      </p:sp>
    </p:spTree>
    <p:extLst>
      <p:ext uri="{BB962C8B-B14F-4D97-AF65-F5344CB8AC3E}">
        <p14:creationId xmlns:p14="http://schemas.microsoft.com/office/powerpoint/2010/main" val="3850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9738" y="1250950"/>
            <a:ext cx="5997575" cy="3375025"/>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BB04B714-699A-47ED-8E13-9804C7D34E32}" type="slidenum">
              <a:rPr lang="uk-UA" sz="1500" smtClean="0">
                <a:latin typeface="Times New Roman"/>
              </a:rPr>
              <a:pPr algn="r"/>
              <a:t>1</a:t>
            </a:fld>
            <a:endParaRPr lang="uk-UA" dirty="0"/>
          </a:p>
        </p:txBody>
      </p:sp>
    </p:spTree>
    <p:extLst>
      <p:ext uri="{BB962C8B-B14F-4D97-AF65-F5344CB8AC3E}">
        <p14:creationId xmlns:p14="http://schemas.microsoft.com/office/powerpoint/2010/main" val="24994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687705" y="4750594"/>
            <a:ext cx="5500918" cy="4499775"/>
          </a:xfrm>
          <a:prstGeom prst="rect">
            <a:avLst/>
          </a:prstGeom>
        </p:spPr>
        <p:txBody>
          <a:bodyPr lIns="0" tIns="0" rIns="0" bIns="0"/>
          <a:lstStyle/>
          <a:p>
            <a:r>
              <a:rPr lang="fr-FR" dirty="0"/>
              <a:t>Les 3 étapes</a:t>
            </a:r>
            <a:r>
              <a:rPr lang="fr-FR" baseline="0" dirty="0"/>
              <a:t> de travail avec le robot ne sont pas attendues de tous les collègues, mais sont utilisées en différenciation.</a:t>
            </a:r>
            <a:endParaRPr dirty="0"/>
          </a:p>
        </p:txBody>
      </p:sp>
      <p:sp>
        <p:nvSpPr>
          <p:cNvPr id="187" name="CustomShape 2"/>
          <p:cNvSpPr/>
          <p:nvPr/>
        </p:nvSpPr>
        <p:spPr>
          <a:xfrm>
            <a:off x="3895551" y="9499613"/>
            <a:ext cx="2979333" cy="499275"/>
          </a:xfrm>
          <a:prstGeom prst="rect">
            <a:avLst/>
          </a:prstGeom>
          <a:noFill/>
          <a:ln>
            <a:noFill/>
          </a:ln>
        </p:spPr>
        <p:txBody>
          <a:bodyPr lIns="94923" tIns="47462" rIns="94923" bIns="47462" anchor="b"/>
          <a:lstStyle/>
          <a:p>
            <a:pPr algn="r">
              <a:lnSpc>
                <a:spcPct val="100000"/>
              </a:lnSpc>
            </a:pPr>
            <a:fld id="{0CE988CC-E04D-4F62-A5D4-E7A7BD3F5B52}" type="slidenum">
              <a:rPr lang="fr-FR" sz="1300">
                <a:solidFill>
                  <a:srgbClr val="000000"/>
                </a:solidFill>
              </a:rPr>
              <a:pPr algn="r">
                <a:lnSpc>
                  <a:spcPct val="100000"/>
                </a:lnSpc>
              </a:pPr>
              <a:t>2</a:t>
            </a:fld>
            <a:endParaRPr dirty="0"/>
          </a:p>
        </p:txBody>
      </p:sp>
    </p:spTree>
    <p:extLst>
      <p:ext uri="{BB962C8B-B14F-4D97-AF65-F5344CB8AC3E}">
        <p14:creationId xmlns:p14="http://schemas.microsoft.com/office/powerpoint/2010/main" val="74667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687705" y="4750594"/>
            <a:ext cx="5500918" cy="4499775"/>
          </a:xfrm>
          <a:prstGeom prst="rect">
            <a:avLst/>
          </a:prstGeom>
        </p:spPr>
        <p:txBody>
          <a:bodyPr lIns="0" tIns="0" rIns="0" bIns="0"/>
          <a:lstStyle/>
          <a:p>
            <a:endParaRPr dirty="0"/>
          </a:p>
        </p:txBody>
      </p:sp>
      <p:sp>
        <p:nvSpPr>
          <p:cNvPr id="187" name="CustomShape 2"/>
          <p:cNvSpPr/>
          <p:nvPr/>
        </p:nvSpPr>
        <p:spPr>
          <a:xfrm>
            <a:off x="3895551" y="9499613"/>
            <a:ext cx="2979333" cy="499275"/>
          </a:xfrm>
          <a:prstGeom prst="rect">
            <a:avLst/>
          </a:prstGeom>
          <a:noFill/>
          <a:ln>
            <a:noFill/>
          </a:ln>
        </p:spPr>
        <p:txBody>
          <a:bodyPr lIns="94923" tIns="47462" rIns="94923" bIns="47462" anchor="b"/>
          <a:lstStyle/>
          <a:p>
            <a:pPr algn="r">
              <a:lnSpc>
                <a:spcPct val="100000"/>
              </a:lnSpc>
            </a:pPr>
            <a:fld id="{0CE988CC-E04D-4F62-A5D4-E7A7BD3F5B52}" type="slidenum">
              <a:rPr lang="fr-FR" sz="1300">
                <a:solidFill>
                  <a:srgbClr val="000000"/>
                </a:solidFill>
              </a:rPr>
              <a:pPr algn="r">
                <a:lnSpc>
                  <a:spcPct val="100000"/>
                </a:lnSpc>
              </a:pPr>
              <a:t>3</a:t>
            </a:fld>
            <a:endParaRPr dirty="0"/>
          </a:p>
        </p:txBody>
      </p:sp>
    </p:spTree>
    <p:extLst>
      <p:ext uri="{BB962C8B-B14F-4D97-AF65-F5344CB8AC3E}">
        <p14:creationId xmlns:p14="http://schemas.microsoft.com/office/powerpoint/2010/main" val="179984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687705" y="4750594"/>
            <a:ext cx="5500918" cy="4499775"/>
          </a:xfrm>
          <a:prstGeom prst="rect">
            <a:avLst/>
          </a:prstGeom>
        </p:spPr>
        <p:txBody>
          <a:bodyPr lIns="0" tIns="0" rIns="0" bIns="0"/>
          <a:lstStyle/>
          <a:p>
            <a:endParaRPr dirty="0"/>
          </a:p>
        </p:txBody>
      </p:sp>
      <p:sp>
        <p:nvSpPr>
          <p:cNvPr id="187" name="CustomShape 2"/>
          <p:cNvSpPr/>
          <p:nvPr/>
        </p:nvSpPr>
        <p:spPr>
          <a:xfrm>
            <a:off x="3895551" y="9499613"/>
            <a:ext cx="2979333" cy="499275"/>
          </a:xfrm>
          <a:prstGeom prst="rect">
            <a:avLst/>
          </a:prstGeom>
          <a:noFill/>
          <a:ln>
            <a:noFill/>
          </a:ln>
        </p:spPr>
        <p:txBody>
          <a:bodyPr lIns="94923" tIns="47462" rIns="94923" bIns="47462" anchor="b"/>
          <a:lstStyle/>
          <a:p>
            <a:pPr algn="r">
              <a:lnSpc>
                <a:spcPct val="100000"/>
              </a:lnSpc>
            </a:pPr>
            <a:fld id="{0CE988CC-E04D-4F62-A5D4-E7A7BD3F5B52}" type="slidenum">
              <a:rPr lang="fr-FR" sz="1300">
                <a:solidFill>
                  <a:srgbClr val="000000"/>
                </a:solidFill>
              </a:rPr>
              <a:pPr algn="r">
                <a:lnSpc>
                  <a:spcPct val="100000"/>
                </a:lnSpc>
              </a:pPr>
              <a:t>4</a:t>
            </a:fld>
            <a:endParaRPr dirty="0"/>
          </a:p>
        </p:txBody>
      </p:sp>
    </p:spTree>
    <p:extLst>
      <p:ext uri="{BB962C8B-B14F-4D97-AF65-F5344CB8AC3E}">
        <p14:creationId xmlns:p14="http://schemas.microsoft.com/office/powerpoint/2010/main" val="342681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5527"/>
            <a:ext cx="1828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Espace réservé du contenu 2"/>
          <p:cNvSpPr txBox="1">
            <a:spLocks/>
          </p:cNvSpPr>
          <p:nvPr/>
        </p:nvSpPr>
        <p:spPr>
          <a:xfrm>
            <a:off x="1154114" y="3727452"/>
            <a:ext cx="4157663" cy="1419225"/>
          </a:xfrm>
          <a:prstGeom prst="rect">
            <a:avLst/>
          </a:prstGeom>
        </p:spPr>
        <p:txBody>
          <a:bodyPr/>
          <a:lstStyle>
            <a:lvl1pPr marL="0" indent="0" algn="ctr" defTabSz="914400" rtl="0"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algn="l" fontAlgn="auto">
              <a:spcBef>
                <a:spcPts val="450"/>
              </a:spcBef>
              <a:spcAft>
                <a:spcPts val="900"/>
              </a:spcAft>
              <a:defRPr/>
            </a:pPr>
            <a:endParaRPr lang="fr-FR" sz="1350" dirty="0">
              <a:solidFill>
                <a:schemeClr val="tx2"/>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124530"/>
            <a:ext cx="9144000" cy="2387600"/>
          </a:xfrm>
          <a:prstGeom prst="rect">
            <a:avLst/>
          </a:prstGeom>
        </p:spPr>
        <p:txBody>
          <a:bodyPr anchor="b">
            <a:normAutofit/>
          </a:bodyPr>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Modifier le style des sous-titres du masque</a:t>
            </a:r>
            <a:endParaRPr lang="en-US" dirty="0"/>
          </a:p>
        </p:txBody>
      </p:sp>
      <p:sp>
        <p:nvSpPr>
          <p:cNvPr id="9" name="Date Placeholder 3"/>
          <p:cNvSpPr>
            <a:spLocks noGrp="1"/>
          </p:cNvSpPr>
          <p:nvPr>
            <p:ph type="dt" sz="half" idx="10"/>
          </p:nvPr>
        </p:nvSpPr>
        <p:spPr/>
        <p:txBody>
          <a:bodyPr/>
          <a:lstStyle>
            <a:lvl1pPr>
              <a:defRPr/>
            </a:lvl1pPr>
          </a:lstStyle>
          <a:p>
            <a:pPr>
              <a:defRPr/>
            </a:pPr>
            <a:fld id="{E2045173-7850-4AD9-A76F-C92A33BE30C2}" type="datetimeFigureOut">
              <a:rPr lang="fr-FR"/>
              <a:pPr>
                <a:defRPr/>
              </a:pPr>
              <a:t>05/02/2017</a:t>
            </a:fld>
            <a:endParaRPr lang="fr-FR" dirty="0"/>
          </a:p>
        </p:txBody>
      </p:sp>
      <p:sp>
        <p:nvSpPr>
          <p:cNvPr id="10" name="Footer Placeholder 4"/>
          <p:cNvSpPr>
            <a:spLocks noGrp="1"/>
          </p:cNvSpPr>
          <p:nvPr>
            <p:ph type="ftr" sz="quarter" idx="11"/>
          </p:nvPr>
        </p:nvSpPr>
        <p:spPr/>
        <p:txBody>
          <a:bodyPr/>
          <a:lstStyle>
            <a:lvl1pPr>
              <a:defRPr/>
            </a:lvl1pPr>
          </a:lstStyle>
          <a:p>
            <a:pPr>
              <a:defRPr/>
            </a:pPr>
            <a:r>
              <a:rPr lang="fr-FR"/>
              <a:t>Inspection pédagogique régionale</a:t>
            </a:r>
          </a:p>
        </p:txBody>
      </p:sp>
      <p:sp>
        <p:nvSpPr>
          <p:cNvPr id="11" name="Slide Number Placeholder 5"/>
          <p:cNvSpPr>
            <a:spLocks noGrp="1"/>
          </p:cNvSpPr>
          <p:nvPr>
            <p:ph type="sldNum" sz="quarter" idx="12"/>
          </p:nvPr>
        </p:nvSpPr>
        <p:spPr/>
        <p:txBody>
          <a:bodyPr/>
          <a:lstStyle>
            <a:lvl1pPr>
              <a:defRPr/>
            </a:lvl1pPr>
          </a:lstStyle>
          <a:p>
            <a:pPr>
              <a:defRPr/>
            </a:pPr>
            <a:fld id="{88732964-99B1-4F1D-A305-5145FCAB7F42}" type="slidenum">
              <a:rPr lang="fr-FR"/>
              <a:pPr>
                <a:defRPr/>
              </a:pPr>
              <a:t>‹N°›</a:t>
            </a:fld>
            <a:endParaRPr lang="fr-FR" dirty="0"/>
          </a:p>
        </p:txBody>
      </p:sp>
    </p:spTree>
    <p:extLst>
      <p:ext uri="{BB962C8B-B14F-4D97-AF65-F5344CB8AC3E}">
        <p14:creationId xmlns:p14="http://schemas.microsoft.com/office/powerpoint/2010/main" val="215586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1325562"/>
          </a:xfrm>
          <a:prstGeom prst="rect">
            <a:avLst/>
          </a:prstGeo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A3F8A6D0-7F44-4F74-BFC3-A94F91919DC4}"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0BD405B-E892-4E00-93B4-6DA3A47D2C3C}" type="slidenum">
              <a:rPr lang="fr-FR"/>
              <a:pPr>
                <a:defRPr/>
              </a:pPr>
              <a:t>‹N°›</a:t>
            </a:fld>
            <a:endParaRPr lang="fr-FR" dirty="0"/>
          </a:p>
        </p:txBody>
      </p:sp>
    </p:spTree>
    <p:extLst>
      <p:ext uri="{BB962C8B-B14F-4D97-AF65-F5344CB8AC3E}">
        <p14:creationId xmlns:p14="http://schemas.microsoft.com/office/powerpoint/2010/main" val="372648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a:prstGeom prst="rect">
            <a:avLst/>
          </a:prstGeo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8701FAC-4E7E-4661-9552-177C26DCECAA}"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97AF1E9-569E-4E67-8A26-BB9EAE5DAB0C}" type="slidenum">
              <a:rPr lang="fr-FR"/>
              <a:pPr>
                <a:defRPr/>
              </a:pPr>
              <a:t>‹N°›</a:t>
            </a:fld>
            <a:endParaRPr lang="fr-FR" dirty="0"/>
          </a:p>
        </p:txBody>
      </p:sp>
    </p:spTree>
    <p:extLst>
      <p:ext uri="{BB962C8B-B14F-4D97-AF65-F5344CB8AC3E}">
        <p14:creationId xmlns:p14="http://schemas.microsoft.com/office/powerpoint/2010/main" val="221608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600" y="273600"/>
            <a:ext cx="10972320" cy="1145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600" y="1604520"/>
            <a:ext cx="10972320" cy="3976920"/>
          </a:xfrm>
          <a:prstGeom prst="rect">
            <a:avLst/>
          </a:prstGeom>
        </p:spPr>
        <p:txBody>
          <a:bodyPr lIns="0" tIns="0" rIns="0" bIns="0"/>
          <a:lstStyle/>
          <a:p>
            <a:endParaRPr/>
          </a:p>
        </p:txBody>
      </p:sp>
    </p:spTree>
    <p:extLst>
      <p:ext uri="{BB962C8B-B14F-4D97-AF65-F5344CB8AC3E}">
        <p14:creationId xmlns:p14="http://schemas.microsoft.com/office/powerpoint/2010/main" val="216612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5527"/>
            <a:ext cx="1828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Espace réservé du contenu 2"/>
          <p:cNvSpPr txBox="1">
            <a:spLocks/>
          </p:cNvSpPr>
          <p:nvPr/>
        </p:nvSpPr>
        <p:spPr>
          <a:xfrm>
            <a:off x="1154114" y="3727452"/>
            <a:ext cx="4157663" cy="1419225"/>
          </a:xfrm>
          <a:prstGeom prst="rect">
            <a:avLst/>
          </a:prstGeom>
        </p:spPr>
        <p:txBody>
          <a:bodyPr/>
          <a:lstStyle>
            <a:lvl1pPr marL="0" indent="0" algn="ctr" defTabSz="914400" rtl="0"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algn="l" fontAlgn="auto">
              <a:spcBef>
                <a:spcPts val="450"/>
              </a:spcBef>
              <a:spcAft>
                <a:spcPts val="900"/>
              </a:spcAft>
              <a:defRPr/>
            </a:pPr>
            <a:endParaRPr lang="fr-FR" sz="1350" dirty="0">
              <a:solidFill>
                <a:schemeClr val="tx2"/>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124530"/>
            <a:ext cx="9144000" cy="2387600"/>
          </a:xfrm>
          <a:prstGeom prst="rect">
            <a:avLst/>
          </a:prstGeom>
        </p:spPr>
        <p:txBody>
          <a:bodyPr anchor="b">
            <a:normAutofit/>
          </a:bodyPr>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Modifier le style des sous-titres du masque</a:t>
            </a:r>
            <a:endParaRPr lang="en-US" dirty="0"/>
          </a:p>
        </p:txBody>
      </p:sp>
      <p:sp>
        <p:nvSpPr>
          <p:cNvPr id="9" name="Date Placeholder 3"/>
          <p:cNvSpPr>
            <a:spLocks noGrp="1"/>
          </p:cNvSpPr>
          <p:nvPr>
            <p:ph type="dt" sz="half" idx="10"/>
          </p:nvPr>
        </p:nvSpPr>
        <p:spPr/>
        <p:txBody>
          <a:bodyPr/>
          <a:lstStyle>
            <a:lvl1pPr>
              <a:defRPr/>
            </a:lvl1pPr>
          </a:lstStyle>
          <a:p>
            <a:pPr>
              <a:defRPr/>
            </a:pPr>
            <a:fld id="{E2045173-7850-4AD9-A76F-C92A33BE30C2}" type="datetimeFigureOut">
              <a:rPr lang="fr-FR"/>
              <a:pPr>
                <a:defRPr/>
              </a:pPr>
              <a:t>05/02/2017</a:t>
            </a:fld>
            <a:endParaRPr lang="fr-FR" dirty="0"/>
          </a:p>
        </p:txBody>
      </p:sp>
      <p:sp>
        <p:nvSpPr>
          <p:cNvPr id="10" name="Footer Placeholder 4"/>
          <p:cNvSpPr>
            <a:spLocks noGrp="1"/>
          </p:cNvSpPr>
          <p:nvPr>
            <p:ph type="ftr" sz="quarter" idx="11"/>
          </p:nvPr>
        </p:nvSpPr>
        <p:spPr/>
        <p:txBody>
          <a:bodyPr/>
          <a:lstStyle>
            <a:lvl1pPr>
              <a:defRPr/>
            </a:lvl1pPr>
          </a:lstStyle>
          <a:p>
            <a:pPr>
              <a:defRPr/>
            </a:pPr>
            <a:r>
              <a:rPr lang="fr-FR"/>
              <a:t>Inspection pédagogique régionale</a:t>
            </a:r>
          </a:p>
        </p:txBody>
      </p:sp>
      <p:sp>
        <p:nvSpPr>
          <p:cNvPr id="11" name="Slide Number Placeholder 5"/>
          <p:cNvSpPr>
            <a:spLocks noGrp="1"/>
          </p:cNvSpPr>
          <p:nvPr>
            <p:ph type="sldNum" sz="quarter" idx="12"/>
          </p:nvPr>
        </p:nvSpPr>
        <p:spPr/>
        <p:txBody>
          <a:bodyPr/>
          <a:lstStyle>
            <a:lvl1pPr>
              <a:defRPr/>
            </a:lvl1pPr>
          </a:lstStyle>
          <a:p>
            <a:pPr>
              <a:defRPr/>
            </a:pPr>
            <a:fld id="{88732964-99B1-4F1D-A305-5145FCAB7F42}" type="slidenum">
              <a:rPr lang="fr-FR"/>
              <a:pPr>
                <a:defRPr/>
              </a:pPr>
              <a:t>‹N°›</a:t>
            </a:fld>
            <a:endParaRPr lang="fr-FR" dirty="0"/>
          </a:p>
        </p:txBody>
      </p:sp>
    </p:spTree>
    <p:extLst>
      <p:ext uri="{BB962C8B-B14F-4D97-AF65-F5344CB8AC3E}">
        <p14:creationId xmlns:p14="http://schemas.microsoft.com/office/powerpoint/2010/main" val="46719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149" y="1408898"/>
            <a:ext cx="10658476" cy="4678139"/>
          </a:xfrm>
        </p:spPr>
        <p:txBody>
          <a:bodyPr/>
          <a:lstStyle>
            <a:lvl1pPr>
              <a:spcBef>
                <a:spcPts val="450"/>
              </a:spcBef>
              <a:spcAft>
                <a:spcPts val="450"/>
              </a:spcAft>
              <a:defRPr/>
            </a:lvl1pPr>
            <a:lvl2pPr>
              <a:spcBef>
                <a:spcPts val="450"/>
              </a:spcBef>
              <a:spcAft>
                <a:spcPts val="450"/>
              </a:spcAft>
              <a:defRPr/>
            </a:lvl2pPr>
            <a:lvl3pPr>
              <a:spcBef>
                <a:spcPts val="450"/>
              </a:spcBef>
              <a:spcAft>
                <a:spcPts val="450"/>
              </a:spcAft>
              <a:defRPr/>
            </a:lvl3pPr>
            <a:lvl4pPr marL="1028700" indent="0">
              <a:buNone/>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Date Placeholder 3"/>
          <p:cNvSpPr>
            <a:spLocks noGrp="1"/>
          </p:cNvSpPr>
          <p:nvPr>
            <p:ph type="dt" sz="half" idx="10"/>
          </p:nvPr>
        </p:nvSpPr>
        <p:spPr/>
        <p:txBody>
          <a:bodyPr/>
          <a:lstStyle>
            <a:lvl1pPr>
              <a:defRPr/>
            </a:lvl1pPr>
          </a:lstStyle>
          <a:p>
            <a:pPr>
              <a:defRPr/>
            </a:pPr>
            <a:fld id="{3C5DC2C0-C66F-4AEE-8DFC-DDE538BF8359}"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D179118-DDA8-4A82-96AA-64985948C02C}" type="slidenum">
              <a:rPr lang="fr-FR"/>
              <a:pPr>
                <a:defRPr/>
              </a:pPr>
              <a:t>‹N°›</a:t>
            </a:fld>
            <a:endParaRPr lang="fr-FR" dirty="0"/>
          </a:p>
        </p:txBody>
      </p:sp>
    </p:spTree>
    <p:extLst>
      <p:ext uri="{BB962C8B-B14F-4D97-AF65-F5344CB8AC3E}">
        <p14:creationId xmlns:p14="http://schemas.microsoft.com/office/powerpoint/2010/main" val="3721527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a:prstGeom prst="rect">
            <a:avLst/>
          </a:prstGeom>
        </p:spPr>
        <p:txBody>
          <a:bodyPr anchor="b">
            <a:normAutofit/>
          </a:bodyPr>
          <a:lstStyle>
            <a:lvl1pPr>
              <a:defRPr sz="4500" b="0"/>
            </a:lvl1pPr>
          </a:lstStyle>
          <a:p>
            <a:r>
              <a:rPr lang="fr-FR"/>
              <a:t>Modifiez le style du titre</a:t>
            </a:r>
            <a:endParaRPr lang="en-US" dirty="0"/>
          </a:p>
        </p:txBody>
      </p:sp>
      <p:sp>
        <p:nvSpPr>
          <p:cNvPr id="3" name="Text Placeholder 2"/>
          <p:cNvSpPr>
            <a:spLocks noGrp="1"/>
          </p:cNvSpPr>
          <p:nvPr>
            <p:ph type="body" idx="1"/>
          </p:nvPr>
        </p:nvSpPr>
        <p:spPr>
          <a:xfrm>
            <a:off x="831851" y="4552635"/>
            <a:ext cx="10515600" cy="1500187"/>
          </a:xfrm>
        </p:spPr>
        <p:txBody>
          <a:bodyPr>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lvl1pPr>
          </a:lstStyle>
          <a:p>
            <a:pPr>
              <a:defRPr/>
            </a:pPr>
            <a:fld id="{780D64AE-0CCF-4A41-93AC-571D4D89B9D9}"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0D761BE-B1DF-4852-BCC2-303BE9B397AC}" type="slidenum">
              <a:rPr lang="fr-FR"/>
              <a:pPr>
                <a:defRPr/>
              </a:pPr>
              <a:t>‹N°›</a:t>
            </a:fld>
            <a:endParaRPr lang="fr-FR" dirty="0"/>
          </a:p>
        </p:txBody>
      </p:sp>
    </p:spTree>
    <p:extLst>
      <p:ext uri="{BB962C8B-B14F-4D97-AF65-F5344CB8AC3E}">
        <p14:creationId xmlns:p14="http://schemas.microsoft.com/office/powerpoint/2010/main" val="329610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4080" y="796066"/>
            <a:ext cx="10515600" cy="1325562"/>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5CF3E77-2E9F-4867-9255-9181C87CA6A7}" type="datetimeFigureOut">
              <a:rPr lang="fr-FR"/>
              <a:pPr>
                <a:defRPr/>
              </a:pPr>
              <a:t>05/02/2017</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32AED64-B0BC-409C-9857-F8E1B7636983}" type="slidenum">
              <a:rPr lang="fr-FR"/>
              <a:pPr>
                <a:defRPr/>
              </a:pPr>
              <a:t>‹N°›</a:t>
            </a:fld>
            <a:endParaRPr lang="fr-FR" dirty="0"/>
          </a:p>
        </p:txBody>
      </p:sp>
    </p:spTree>
    <p:extLst>
      <p:ext uri="{BB962C8B-B14F-4D97-AF65-F5344CB8AC3E}">
        <p14:creationId xmlns:p14="http://schemas.microsoft.com/office/powerpoint/2010/main" val="2674443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0564" y="139498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845127" y="2507552"/>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9128" y="1394980"/>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6172201" y="2507552"/>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0"/>
          </p:nvPr>
        </p:nvSpPr>
        <p:spPr/>
        <p:txBody>
          <a:bodyPr/>
          <a:lstStyle>
            <a:lvl1pPr>
              <a:defRPr/>
            </a:lvl1pPr>
          </a:lstStyle>
          <a:p>
            <a:pPr>
              <a:defRPr/>
            </a:pPr>
            <a:fld id="{5C7F7E0F-B075-4840-9518-185011C656A5}" type="datetimeFigureOut">
              <a:rPr lang="fr-FR"/>
              <a:pPr>
                <a:defRPr/>
              </a:pPr>
              <a:t>05/02/2017</a:t>
            </a:fld>
            <a:endParaRPr lang="fr-FR" dirty="0"/>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1138C98B-3AC0-4EBB-842B-EC55957570D2}" type="slidenum">
              <a:rPr lang="fr-FR"/>
              <a:pPr>
                <a:defRPr/>
              </a:pPr>
              <a:t>‹N°›</a:t>
            </a:fld>
            <a:endParaRPr lang="fr-FR" dirty="0"/>
          </a:p>
        </p:txBody>
      </p:sp>
    </p:spTree>
    <p:extLst>
      <p:ext uri="{BB962C8B-B14F-4D97-AF65-F5344CB8AC3E}">
        <p14:creationId xmlns:p14="http://schemas.microsoft.com/office/powerpoint/2010/main" val="378173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a:xfrm>
            <a:off x="1042351" y="1199478"/>
            <a:ext cx="10515600" cy="1325562"/>
          </a:xfrm>
          <a:prstGeom prst="rect">
            <a:avLst/>
          </a:prstGeom>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EE3353EE-F6DD-4FCC-A2B8-381E4BB62910}" type="datetimeFigureOut">
              <a:rPr lang="fr-FR"/>
              <a:pPr>
                <a:defRPr/>
              </a:pPr>
              <a:t>05/02/2017</a:t>
            </a:fld>
            <a:endParaRPr lang="fr-FR" dirty="0"/>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9B22F342-4220-4C98-AE08-F4B28AD304D6}" type="slidenum">
              <a:rPr lang="fr-FR"/>
              <a:pPr>
                <a:defRPr/>
              </a:pPr>
              <a:t>‹N°›</a:t>
            </a:fld>
            <a:endParaRPr lang="fr-FR" dirty="0"/>
          </a:p>
        </p:txBody>
      </p:sp>
    </p:spTree>
    <p:extLst>
      <p:ext uri="{BB962C8B-B14F-4D97-AF65-F5344CB8AC3E}">
        <p14:creationId xmlns:p14="http://schemas.microsoft.com/office/powerpoint/2010/main" val="4166391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fr-FR" dirty="0"/>
              <a:t>Inspections pédagogiques de mathématiques et de technologie</a:t>
            </a:r>
          </a:p>
        </p:txBody>
      </p:sp>
      <p:sp>
        <p:nvSpPr>
          <p:cNvPr id="4" name="Slide Number Placeholder 5"/>
          <p:cNvSpPr>
            <a:spLocks noGrp="1"/>
          </p:cNvSpPr>
          <p:nvPr>
            <p:ph type="sldNum" sz="quarter" idx="12"/>
          </p:nvPr>
        </p:nvSpPr>
        <p:spPr/>
        <p:txBody>
          <a:bodyPr/>
          <a:lstStyle>
            <a:lvl1pPr>
              <a:defRPr/>
            </a:lvl1pPr>
          </a:lstStyle>
          <a:p>
            <a:pPr>
              <a:defRPr/>
            </a:pPr>
            <a:fld id="{DF2F733E-C4A2-4CD3-B314-FE0C9F9E6556}" type="slidenum">
              <a:rPr lang="fr-FR"/>
              <a:pPr>
                <a:defRPr/>
              </a:pPr>
              <a:t>‹N°›</a:t>
            </a:fld>
            <a:endParaRPr lang="fr-FR" dirty="0"/>
          </a:p>
        </p:txBody>
      </p:sp>
      <p:sp>
        <p:nvSpPr>
          <p:cNvPr id="2" name="Date Placeholder 3"/>
          <p:cNvSpPr>
            <a:spLocks noGrp="1"/>
          </p:cNvSpPr>
          <p:nvPr>
            <p:ph type="dt" sz="half" idx="10"/>
          </p:nvPr>
        </p:nvSpPr>
        <p:spPr/>
        <p:txBody>
          <a:bodyPr/>
          <a:lstStyle>
            <a:lvl1pPr>
              <a:defRPr/>
            </a:lvl1pPr>
          </a:lstStyle>
          <a:p>
            <a:pPr>
              <a:defRPr/>
            </a:pPr>
            <a:fld id="{450A7DB1-DB0E-46C2-A003-1069DF846AE8}" type="datetimeFigureOut">
              <a:rPr lang="fr-FR"/>
              <a:pPr>
                <a:defRPr/>
              </a:pPr>
              <a:t>05/02/2017</a:t>
            </a:fld>
            <a:endParaRPr lang="fr-FR" dirty="0"/>
          </a:p>
        </p:txBody>
      </p:sp>
    </p:spTree>
    <p:extLst>
      <p:ext uri="{BB962C8B-B14F-4D97-AF65-F5344CB8AC3E}">
        <p14:creationId xmlns:p14="http://schemas.microsoft.com/office/powerpoint/2010/main" val="9920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149" y="1408898"/>
            <a:ext cx="10658476" cy="4678139"/>
          </a:xfrm>
        </p:spPr>
        <p:txBody>
          <a:bodyPr/>
          <a:lstStyle>
            <a:lvl1pPr>
              <a:spcBef>
                <a:spcPts val="450"/>
              </a:spcBef>
              <a:spcAft>
                <a:spcPts val="450"/>
              </a:spcAft>
              <a:defRPr/>
            </a:lvl1pPr>
            <a:lvl2pPr>
              <a:spcBef>
                <a:spcPts val="450"/>
              </a:spcBef>
              <a:spcAft>
                <a:spcPts val="450"/>
              </a:spcAft>
              <a:defRPr/>
            </a:lvl2pPr>
            <a:lvl3pPr>
              <a:spcBef>
                <a:spcPts val="450"/>
              </a:spcBef>
              <a:spcAft>
                <a:spcPts val="450"/>
              </a:spcAft>
              <a:defRPr/>
            </a:lvl3pPr>
            <a:lvl4pPr marL="1028700" indent="0">
              <a:buNone/>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Date Placeholder 3"/>
          <p:cNvSpPr>
            <a:spLocks noGrp="1"/>
          </p:cNvSpPr>
          <p:nvPr>
            <p:ph type="dt" sz="half" idx="10"/>
          </p:nvPr>
        </p:nvSpPr>
        <p:spPr/>
        <p:txBody>
          <a:bodyPr/>
          <a:lstStyle>
            <a:lvl1pPr>
              <a:defRPr/>
            </a:lvl1pPr>
          </a:lstStyle>
          <a:p>
            <a:pPr>
              <a:defRPr/>
            </a:pPr>
            <a:fld id="{3C5DC2C0-C66F-4AEE-8DFC-DDE538BF8359}"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D179118-DDA8-4A82-96AA-64985948C02C}" type="slidenum">
              <a:rPr lang="fr-FR"/>
              <a:pPr>
                <a:defRPr/>
              </a:pPr>
              <a:t>‹N°›</a:t>
            </a:fld>
            <a:endParaRPr lang="fr-FR" dirty="0"/>
          </a:p>
        </p:txBody>
      </p:sp>
    </p:spTree>
    <p:extLst>
      <p:ext uri="{BB962C8B-B14F-4D97-AF65-F5344CB8AC3E}">
        <p14:creationId xmlns:p14="http://schemas.microsoft.com/office/powerpoint/2010/main" val="1332276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2612" y="116093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47725" y="1328481"/>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35625BC1-072B-4B3E-83D6-1329163BE991}" type="datetimeFigureOut">
              <a:rPr lang="fr-FR"/>
              <a:pPr>
                <a:defRPr/>
              </a:pPr>
              <a:t>05/02/2017</a:t>
            </a:fld>
            <a:endParaRPr lang="fr-FR" dirty="0"/>
          </a:p>
        </p:txBody>
      </p:sp>
      <p:sp>
        <p:nvSpPr>
          <p:cNvPr id="6" name="Footer Placeholder 4"/>
          <p:cNvSpPr>
            <a:spLocks noGrp="1"/>
          </p:cNvSpPr>
          <p:nvPr>
            <p:ph type="ftr" sz="quarter" idx="11"/>
          </p:nvPr>
        </p:nvSpPr>
        <p:spPr/>
        <p:txBody>
          <a:bodyPr/>
          <a:lstStyle>
            <a:lvl1pPr>
              <a:defRPr/>
            </a:lvl1pPr>
          </a:lstStyle>
          <a:p>
            <a:pPr>
              <a:defRPr/>
            </a:pPr>
            <a:r>
              <a:rPr lang="fr-FR" dirty="0"/>
              <a:t>Inspections pédagogiques de mathématiques et de technologie</a:t>
            </a:r>
          </a:p>
        </p:txBody>
      </p:sp>
      <p:sp>
        <p:nvSpPr>
          <p:cNvPr id="7" name="Slide Number Placeholder 5"/>
          <p:cNvSpPr>
            <a:spLocks noGrp="1"/>
          </p:cNvSpPr>
          <p:nvPr>
            <p:ph type="sldNum" sz="quarter" idx="12"/>
          </p:nvPr>
        </p:nvSpPr>
        <p:spPr/>
        <p:txBody>
          <a:bodyPr/>
          <a:lstStyle>
            <a:lvl1pPr>
              <a:defRPr/>
            </a:lvl1pPr>
          </a:lstStyle>
          <a:p>
            <a:pPr>
              <a:defRPr/>
            </a:pPr>
            <a:fld id="{7237B9BA-0D84-44F0-871B-3828925E68E2}" type="slidenum">
              <a:rPr lang="fr-FR"/>
              <a:pPr>
                <a:defRPr/>
              </a:pPr>
              <a:t>‹N°›</a:t>
            </a:fld>
            <a:endParaRPr lang="fr-FR" dirty="0"/>
          </a:p>
        </p:txBody>
      </p:sp>
    </p:spTree>
    <p:extLst>
      <p:ext uri="{BB962C8B-B14F-4D97-AF65-F5344CB8AC3E}">
        <p14:creationId xmlns:p14="http://schemas.microsoft.com/office/powerpoint/2010/main" val="375417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5464" y="990600"/>
            <a:ext cx="3931920" cy="918882"/>
          </a:xfrm>
          <a:prstGeom prst="rect">
            <a:avLst/>
          </a:prstGeom>
        </p:spPr>
        <p:txBody>
          <a:bodyPr anchor="b">
            <a:normAutofit/>
          </a:bodyPr>
          <a:lstStyle>
            <a:lvl1pPr>
              <a:defRPr sz="2400" b="0"/>
            </a:lvl1pPr>
          </a:lstStyle>
          <a:p>
            <a:r>
              <a:rPr lang="fr-FR"/>
              <a:t>Modifiez le style du titre</a:t>
            </a:r>
            <a:endParaRPr lang="en-US" dirty="0"/>
          </a:p>
        </p:txBody>
      </p:sp>
      <p:sp>
        <p:nvSpPr>
          <p:cNvPr id="3" name="Picture Placeholder 2"/>
          <p:cNvSpPr>
            <a:spLocks noGrp="1"/>
          </p:cNvSpPr>
          <p:nvPr>
            <p:ph type="pic" idx="1"/>
          </p:nvPr>
        </p:nvSpPr>
        <p:spPr>
          <a:xfrm>
            <a:off x="5188527" y="990602"/>
            <a:ext cx="6172200" cy="503629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045464" y="2216897"/>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lvl1pPr>
          </a:lstStyle>
          <a:p>
            <a:pPr>
              <a:defRPr/>
            </a:pPr>
            <a:fld id="{CBFB2E72-14C6-40CF-A056-C8EE1C9EDE2B}" type="datetimeFigureOut">
              <a:rPr lang="fr-FR"/>
              <a:pPr>
                <a:defRPr/>
              </a:pPr>
              <a:t>05/02/2017</a:t>
            </a:fld>
            <a:endParaRPr lang="fr-FR" dirty="0"/>
          </a:p>
        </p:txBody>
      </p:sp>
      <p:sp>
        <p:nvSpPr>
          <p:cNvPr id="6" name="Footer Placeholder 5"/>
          <p:cNvSpPr>
            <a:spLocks noGrp="1"/>
          </p:cNvSpPr>
          <p:nvPr>
            <p:ph type="ftr" sz="quarter" idx="11"/>
          </p:nvPr>
        </p:nvSpPr>
        <p:spPr/>
        <p:txBody>
          <a:bodyPr/>
          <a:lstStyle>
            <a:lvl1pPr>
              <a:defRPr/>
            </a:lvl1pPr>
          </a:lstStyle>
          <a:p>
            <a:pPr>
              <a:defRPr/>
            </a:pPr>
            <a:r>
              <a:rPr lang="fr-FR" dirty="0"/>
              <a:t>Inspections pédagogiques de mathématiques et de technologie</a:t>
            </a:r>
          </a:p>
        </p:txBody>
      </p:sp>
      <p:sp>
        <p:nvSpPr>
          <p:cNvPr id="7" name="Slide Number Placeholder 6"/>
          <p:cNvSpPr>
            <a:spLocks noGrp="1"/>
          </p:cNvSpPr>
          <p:nvPr>
            <p:ph type="sldNum" sz="quarter" idx="12"/>
          </p:nvPr>
        </p:nvSpPr>
        <p:spPr/>
        <p:txBody>
          <a:bodyPr/>
          <a:lstStyle>
            <a:lvl1pPr>
              <a:defRPr/>
            </a:lvl1pPr>
          </a:lstStyle>
          <a:p>
            <a:pPr>
              <a:defRPr/>
            </a:pPr>
            <a:fld id="{09A71FDB-2E84-4790-B28A-29A74FFA9845}" type="slidenum">
              <a:rPr lang="fr-FR"/>
              <a:pPr>
                <a:defRPr/>
              </a:pPr>
              <a:t>‹N°›</a:t>
            </a:fld>
            <a:endParaRPr lang="fr-FR" dirty="0"/>
          </a:p>
        </p:txBody>
      </p:sp>
    </p:spTree>
    <p:extLst>
      <p:ext uri="{BB962C8B-B14F-4D97-AF65-F5344CB8AC3E}">
        <p14:creationId xmlns:p14="http://schemas.microsoft.com/office/powerpoint/2010/main" val="4206871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1325562"/>
          </a:xfrm>
          <a:prstGeom prst="rect">
            <a:avLst/>
          </a:prstGeo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A3F8A6D0-7F44-4F74-BFC3-A94F91919DC4}"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dirty="0"/>
              <a:t>Inspections pédagogiques de mathématiques et de technologie</a:t>
            </a:r>
          </a:p>
        </p:txBody>
      </p:sp>
      <p:sp>
        <p:nvSpPr>
          <p:cNvPr id="6" name="Slide Number Placeholder 5"/>
          <p:cNvSpPr>
            <a:spLocks noGrp="1"/>
          </p:cNvSpPr>
          <p:nvPr>
            <p:ph type="sldNum" sz="quarter" idx="12"/>
          </p:nvPr>
        </p:nvSpPr>
        <p:spPr/>
        <p:txBody>
          <a:bodyPr/>
          <a:lstStyle>
            <a:lvl1pPr>
              <a:defRPr/>
            </a:lvl1pPr>
          </a:lstStyle>
          <a:p>
            <a:pPr>
              <a:defRPr/>
            </a:pPr>
            <a:fld id="{C0BD405B-E892-4E00-93B4-6DA3A47D2C3C}" type="slidenum">
              <a:rPr lang="fr-FR"/>
              <a:pPr>
                <a:defRPr/>
              </a:pPr>
              <a:t>‹N°›</a:t>
            </a:fld>
            <a:endParaRPr lang="fr-FR" dirty="0"/>
          </a:p>
        </p:txBody>
      </p:sp>
    </p:spTree>
    <p:extLst>
      <p:ext uri="{BB962C8B-B14F-4D97-AF65-F5344CB8AC3E}">
        <p14:creationId xmlns:p14="http://schemas.microsoft.com/office/powerpoint/2010/main" val="91430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a:prstGeom prst="rect">
            <a:avLst/>
          </a:prstGeo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8701FAC-4E7E-4661-9552-177C26DCECAA}"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dirty="0"/>
              <a:t>Inspections pédagogiques de mathématiques et de technologie</a:t>
            </a:r>
          </a:p>
        </p:txBody>
      </p:sp>
      <p:sp>
        <p:nvSpPr>
          <p:cNvPr id="6" name="Slide Number Placeholder 5"/>
          <p:cNvSpPr>
            <a:spLocks noGrp="1"/>
          </p:cNvSpPr>
          <p:nvPr>
            <p:ph type="sldNum" sz="quarter" idx="12"/>
          </p:nvPr>
        </p:nvSpPr>
        <p:spPr/>
        <p:txBody>
          <a:bodyPr/>
          <a:lstStyle>
            <a:lvl1pPr>
              <a:defRPr/>
            </a:lvl1pPr>
          </a:lstStyle>
          <a:p>
            <a:pPr>
              <a:defRPr/>
            </a:pPr>
            <a:fld id="{897AF1E9-569E-4E67-8A26-BB9EAE5DAB0C}" type="slidenum">
              <a:rPr lang="fr-FR"/>
              <a:pPr>
                <a:defRPr/>
              </a:pPr>
              <a:t>‹N°›</a:t>
            </a:fld>
            <a:endParaRPr lang="fr-FR" dirty="0"/>
          </a:p>
        </p:txBody>
      </p:sp>
    </p:spTree>
    <p:extLst>
      <p:ext uri="{BB962C8B-B14F-4D97-AF65-F5344CB8AC3E}">
        <p14:creationId xmlns:p14="http://schemas.microsoft.com/office/powerpoint/2010/main" val="1137889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5527"/>
            <a:ext cx="1828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Espace réservé du contenu 2"/>
          <p:cNvSpPr txBox="1">
            <a:spLocks/>
          </p:cNvSpPr>
          <p:nvPr/>
        </p:nvSpPr>
        <p:spPr>
          <a:xfrm>
            <a:off x="1154114" y="3727452"/>
            <a:ext cx="4157663" cy="1419225"/>
          </a:xfrm>
          <a:prstGeom prst="rect">
            <a:avLst/>
          </a:prstGeom>
        </p:spPr>
        <p:txBody>
          <a:bodyPr/>
          <a:lstStyle>
            <a:lvl1pPr marL="0" indent="0" algn="ctr" defTabSz="914400" rtl="0"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algn="l" fontAlgn="auto">
              <a:spcBef>
                <a:spcPts val="450"/>
              </a:spcBef>
              <a:spcAft>
                <a:spcPts val="900"/>
              </a:spcAft>
              <a:defRPr/>
            </a:pPr>
            <a:endParaRPr lang="fr-FR" sz="1350" dirty="0">
              <a:solidFill>
                <a:schemeClr val="tx2"/>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0" y="1124530"/>
            <a:ext cx="9144000" cy="2387600"/>
          </a:xfrm>
          <a:prstGeom prst="rect">
            <a:avLst/>
          </a:prstGeom>
        </p:spPr>
        <p:txBody>
          <a:bodyPr anchor="b">
            <a:normAutofit/>
          </a:bodyPr>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Modifier le style des sous-titres du masque</a:t>
            </a:r>
            <a:endParaRPr lang="en-US" dirty="0"/>
          </a:p>
        </p:txBody>
      </p:sp>
      <p:sp>
        <p:nvSpPr>
          <p:cNvPr id="9" name="Date Placeholder 3"/>
          <p:cNvSpPr>
            <a:spLocks noGrp="1"/>
          </p:cNvSpPr>
          <p:nvPr>
            <p:ph type="dt" sz="half" idx="10"/>
          </p:nvPr>
        </p:nvSpPr>
        <p:spPr/>
        <p:txBody>
          <a:bodyPr/>
          <a:lstStyle>
            <a:lvl1pPr>
              <a:defRPr/>
            </a:lvl1pPr>
          </a:lstStyle>
          <a:p>
            <a:pPr>
              <a:defRPr/>
            </a:pPr>
            <a:fld id="{E2045173-7850-4AD9-A76F-C92A33BE30C2}" type="datetimeFigureOut">
              <a:rPr lang="fr-FR"/>
              <a:pPr>
                <a:defRPr/>
              </a:pPr>
              <a:t>05/02/2017</a:t>
            </a:fld>
            <a:endParaRPr lang="fr-FR" dirty="0"/>
          </a:p>
        </p:txBody>
      </p:sp>
      <p:sp>
        <p:nvSpPr>
          <p:cNvPr id="10" name="Footer Placeholder 4"/>
          <p:cNvSpPr>
            <a:spLocks noGrp="1"/>
          </p:cNvSpPr>
          <p:nvPr>
            <p:ph type="ftr" sz="quarter" idx="11"/>
          </p:nvPr>
        </p:nvSpPr>
        <p:spPr/>
        <p:txBody>
          <a:bodyPr/>
          <a:lstStyle>
            <a:lvl1pPr>
              <a:defRPr/>
            </a:lvl1pPr>
          </a:lstStyle>
          <a:p>
            <a:pPr>
              <a:defRPr/>
            </a:pPr>
            <a:r>
              <a:rPr lang="fr-FR"/>
              <a:t>Inspection pédagogique régionale</a:t>
            </a:r>
          </a:p>
        </p:txBody>
      </p:sp>
      <p:sp>
        <p:nvSpPr>
          <p:cNvPr id="11" name="Slide Number Placeholder 5"/>
          <p:cNvSpPr>
            <a:spLocks noGrp="1"/>
          </p:cNvSpPr>
          <p:nvPr>
            <p:ph type="sldNum" sz="quarter" idx="12"/>
          </p:nvPr>
        </p:nvSpPr>
        <p:spPr/>
        <p:txBody>
          <a:bodyPr/>
          <a:lstStyle>
            <a:lvl1pPr>
              <a:defRPr/>
            </a:lvl1pPr>
          </a:lstStyle>
          <a:p>
            <a:pPr>
              <a:defRPr/>
            </a:pPr>
            <a:fld id="{88732964-99B1-4F1D-A305-5145FCAB7F42}" type="slidenum">
              <a:rPr lang="fr-FR"/>
              <a:pPr>
                <a:defRPr/>
              </a:pPr>
              <a:t>‹N°›</a:t>
            </a:fld>
            <a:endParaRPr lang="fr-FR" dirty="0"/>
          </a:p>
        </p:txBody>
      </p:sp>
    </p:spTree>
    <p:extLst>
      <p:ext uri="{BB962C8B-B14F-4D97-AF65-F5344CB8AC3E}">
        <p14:creationId xmlns:p14="http://schemas.microsoft.com/office/powerpoint/2010/main" val="4117557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149" y="1408898"/>
            <a:ext cx="10658476" cy="4678139"/>
          </a:xfrm>
        </p:spPr>
        <p:txBody>
          <a:bodyPr/>
          <a:lstStyle>
            <a:lvl1pPr>
              <a:spcBef>
                <a:spcPts val="450"/>
              </a:spcBef>
              <a:spcAft>
                <a:spcPts val="450"/>
              </a:spcAft>
              <a:defRPr/>
            </a:lvl1pPr>
            <a:lvl2pPr>
              <a:spcBef>
                <a:spcPts val="450"/>
              </a:spcBef>
              <a:spcAft>
                <a:spcPts val="450"/>
              </a:spcAft>
              <a:defRPr/>
            </a:lvl2pPr>
            <a:lvl3pPr>
              <a:spcBef>
                <a:spcPts val="450"/>
              </a:spcBef>
              <a:spcAft>
                <a:spcPts val="450"/>
              </a:spcAft>
              <a:defRPr/>
            </a:lvl3pPr>
            <a:lvl4pPr marL="1028700" indent="0">
              <a:buNone/>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Date Placeholder 3"/>
          <p:cNvSpPr>
            <a:spLocks noGrp="1"/>
          </p:cNvSpPr>
          <p:nvPr>
            <p:ph type="dt" sz="half" idx="10"/>
          </p:nvPr>
        </p:nvSpPr>
        <p:spPr/>
        <p:txBody>
          <a:bodyPr/>
          <a:lstStyle>
            <a:lvl1pPr>
              <a:defRPr/>
            </a:lvl1pPr>
          </a:lstStyle>
          <a:p>
            <a:pPr>
              <a:defRPr/>
            </a:pPr>
            <a:fld id="{3C5DC2C0-C66F-4AEE-8DFC-DDE538BF8359}"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D179118-DDA8-4A82-96AA-64985948C02C}" type="slidenum">
              <a:rPr lang="fr-FR"/>
              <a:pPr>
                <a:defRPr/>
              </a:pPr>
              <a:t>‹N°›</a:t>
            </a:fld>
            <a:endParaRPr lang="fr-FR" dirty="0"/>
          </a:p>
        </p:txBody>
      </p:sp>
    </p:spTree>
    <p:extLst>
      <p:ext uri="{BB962C8B-B14F-4D97-AF65-F5344CB8AC3E}">
        <p14:creationId xmlns:p14="http://schemas.microsoft.com/office/powerpoint/2010/main" val="92635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a:prstGeom prst="rect">
            <a:avLst/>
          </a:prstGeom>
        </p:spPr>
        <p:txBody>
          <a:bodyPr anchor="b">
            <a:normAutofit/>
          </a:bodyPr>
          <a:lstStyle>
            <a:lvl1pPr>
              <a:defRPr sz="4500" b="0"/>
            </a:lvl1pPr>
          </a:lstStyle>
          <a:p>
            <a:r>
              <a:rPr lang="fr-FR"/>
              <a:t>Modifiez le style du titre</a:t>
            </a:r>
            <a:endParaRPr lang="en-US" dirty="0"/>
          </a:p>
        </p:txBody>
      </p:sp>
      <p:sp>
        <p:nvSpPr>
          <p:cNvPr id="3" name="Text Placeholder 2"/>
          <p:cNvSpPr>
            <a:spLocks noGrp="1"/>
          </p:cNvSpPr>
          <p:nvPr>
            <p:ph type="body" idx="1"/>
          </p:nvPr>
        </p:nvSpPr>
        <p:spPr>
          <a:xfrm>
            <a:off x="831851" y="4552635"/>
            <a:ext cx="10515600" cy="1500187"/>
          </a:xfrm>
        </p:spPr>
        <p:txBody>
          <a:bodyPr>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lvl1pPr>
          </a:lstStyle>
          <a:p>
            <a:pPr>
              <a:defRPr/>
            </a:pPr>
            <a:fld id="{780D64AE-0CCF-4A41-93AC-571D4D89B9D9}"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0D761BE-B1DF-4852-BCC2-303BE9B397AC}" type="slidenum">
              <a:rPr lang="fr-FR"/>
              <a:pPr>
                <a:defRPr/>
              </a:pPr>
              <a:t>‹N°›</a:t>
            </a:fld>
            <a:endParaRPr lang="fr-FR" dirty="0"/>
          </a:p>
        </p:txBody>
      </p:sp>
    </p:spTree>
    <p:extLst>
      <p:ext uri="{BB962C8B-B14F-4D97-AF65-F5344CB8AC3E}">
        <p14:creationId xmlns:p14="http://schemas.microsoft.com/office/powerpoint/2010/main" val="2633000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4080" y="796066"/>
            <a:ext cx="10515600" cy="1325562"/>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5CF3E77-2E9F-4867-9255-9181C87CA6A7}" type="datetimeFigureOut">
              <a:rPr lang="fr-FR"/>
              <a:pPr>
                <a:defRPr/>
              </a:pPr>
              <a:t>05/02/2017</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32AED64-B0BC-409C-9857-F8E1B7636983}" type="slidenum">
              <a:rPr lang="fr-FR"/>
              <a:pPr>
                <a:defRPr/>
              </a:pPr>
              <a:t>‹N°›</a:t>
            </a:fld>
            <a:endParaRPr lang="fr-FR" dirty="0"/>
          </a:p>
        </p:txBody>
      </p:sp>
    </p:spTree>
    <p:extLst>
      <p:ext uri="{BB962C8B-B14F-4D97-AF65-F5344CB8AC3E}">
        <p14:creationId xmlns:p14="http://schemas.microsoft.com/office/powerpoint/2010/main" val="1450211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0564" y="139498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845127" y="2507552"/>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9128" y="1394980"/>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6172201" y="2507552"/>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0"/>
          </p:nvPr>
        </p:nvSpPr>
        <p:spPr/>
        <p:txBody>
          <a:bodyPr/>
          <a:lstStyle>
            <a:lvl1pPr>
              <a:defRPr/>
            </a:lvl1pPr>
          </a:lstStyle>
          <a:p>
            <a:pPr>
              <a:defRPr/>
            </a:pPr>
            <a:fld id="{5C7F7E0F-B075-4840-9518-185011C656A5}" type="datetimeFigureOut">
              <a:rPr lang="fr-FR"/>
              <a:pPr>
                <a:defRPr/>
              </a:pPr>
              <a:t>05/02/2017</a:t>
            </a:fld>
            <a:endParaRPr lang="fr-FR" dirty="0"/>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1138C98B-3AC0-4EBB-842B-EC55957570D2}" type="slidenum">
              <a:rPr lang="fr-FR"/>
              <a:pPr>
                <a:defRPr/>
              </a:pPr>
              <a:t>‹N°›</a:t>
            </a:fld>
            <a:endParaRPr lang="fr-FR" dirty="0"/>
          </a:p>
        </p:txBody>
      </p:sp>
    </p:spTree>
    <p:extLst>
      <p:ext uri="{BB962C8B-B14F-4D97-AF65-F5344CB8AC3E}">
        <p14:creationId xmlns:p14="http://schemas.microsoft.com/office/powerpoint/2010/main" val="982404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a:xfrm>
            <a:off x="1042351" y="1199478"/>
            <a:ext cx="10515600" cy="1325562"/>
          </a:xfrm>
          <a:prstGeom prst="rect">
            <a:avLst/>
          </a:prstGeom>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EE3353EE-F6DD-4FCC-A2B8-381E4BB62910}" type="datetimeFigureOut">
              <a:rPr lang="fr-FR"/>
              <a:pPr>
                <a:defRPr/>
              </a:pPr>
              <a:t>05/02/2017</a:t>
            </a:fld>
            <a:endParaRPr lang="fr-FR" dirty="0"/>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9B22F342-4220-4C98-AE08-F4B28AD304D6}" type="slidenum">
              <a:rPr lang="fr-FR"/>
              <a:pPr>
                <a:defRPr/>
              </a:pPr>
              <a:t>‹N°›</a:t>
            </a:fld>
            <a:endParaRPr lang="fr-FR" dirty="0"/>
          </a:p>
        </p:txBody>
      </p:sp>
    </p:spTree>
    <p:extLst>
      <p:ext uri="{BB962C8B-B14F-4D97-AF65-F5344CB8AC3E}">
        <p14:creationId xmlns:p14="http://schemas.microsoft.com/office/powerpoint/2010/main" val="134220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a:prstGeom prst="rect">
            <a:avLst/>
          </a:prstGeom>
        </p:spPr>
        <p:txBody>
          <a:bodyPr anchor="b">
            <a:normAutofit/>
          </a:bodyPr>
          <a:lstStyle>
            <a:lvl1pPr>
              <a:defRPr sz="4500" b="0"/>
            </a:lvl1pPr>
          </a:lstStyle>
          <a:p>
            <a:r>
              <a:rPr lang="fr-FR"/>
              <a:t>Modifiez le style du titre</a:t>
            </a:r>
            <a:endParaRPr lang="en-US" dirty="0"/>
          </a:p>
        </p:txBody>
      </p:sp>
      <p:sp>
        <p:nvSpPr>
          <p:cNvPr id="3" name="Text Placeholder 2"/>
          <p:cNvSpPr>
            <a:spLocks noGrp="1"/>
          </p:cNvSpPr>
          <p:nvPr>
            <p:ph type="body" idx="1"/>
          </p:nvPr>
        </p:nvSpPr>
        <p:spPr>
          <a:xfrm>
            <a:off x="831851" y="4552635"/>
            <a:ext cx="10515600" cy="1500187"/>
          </a:xfrm>
        </p:spPr>
        <p:txBody>
          <a:bodyPr>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lvl1pPr>
          </a:lstStyle>
          <a:p>
            <a:pPr>
              <a:defRPr/>
            </a:pPr>
            <a:fld id="{780D64AE-0CCF-4A41-93AC-571D4D89B9D9}"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0D761BE-B1DF-4852-BCC2-303BE9B397AC}" type="slidenum">
              <a:rPr lang="fr-FR"/>
              <a:pPr>
                <a:defRPr/>
              </a:pPr>
              <a:t>‹N°›</a:t>
            </a:fld>
            <a:endParaRPr lang="fr-FR" dirty="0"/>
          </a:p>
        </p:txBody>
      </p:sp>
    </p:spTree>
    <p:extLst>
      <p:ext uri="{BB962C8B-B14F-4D97-AF65-F5344CB8AC3E}">
        <p14:creationId xmlns:p14="http://schemas.microsoft.com/office/powerpoint/2010/main" val="2453891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0A7DB1-DB0E-46C2-A003-1069DF846AE8}" type="datetimeFigureOut">
              <a:rPr lang="fr-FR"/>
              <a:pPr>
                <a:defRPr/>
              </a:pPr>
              <a:t>05/02/2017</a:t>
            </a:fld>
            <a:endParaRPr lang="fr-FR" dirty="0"/>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DF2F733E-C4A2-4CD3-B314-FE0C9F9E6556}" type="slidenum">
              <a:rPr lang="fr-FR"/>
              <a:pPr>
                <a:defRPr/>
              </a:pPr>
              <a:t>‹N°›</a:t>
            </a:fld>
            <a:endParaRPr lang="fr-FR" dirty="0"/>
          </a:p>
        </p:txBody>
      </p:sp>
    </p:spTree>
    <p:extLst>
      <p:ext uri="{BB962C8B-B14F-4D97-AF65-F5344CB8AC3E}">
        <p14:creationId xmlns:p14="http://schemas.microsoft.com/office/powerpoint/2010/main" val="2911094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2612" y="116093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47725" y="1328481"/>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35625BC1-072B-4B3E-83D6-1329163BE991}" type="datetimeFigureOut">
              <a:rPr lang="fr-FR"/>
              <a:pPr>
                <a:defRPr/>
              </a:pPr>
              <a:t>05/02/2017</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237B9BA-0D84-44F0-871B-3828925E68E2}" type="slidenum">
              <a:rPr lang="fr-FR"/>
              <a:pPr>
                <a:defRPr/>
              </a:pPr>
              <a:t>‹N°›</a:t>
            </a:fld>
            <a:endParaRPr lang="fr-FR" dirty="0"/>
          </a:p>
        </p:txBody>
      </p:sp>
    </p:spTree>
    <p:extLst>
      <p:ext uri="{BB962C8B-B14F-4D97-AF65-F5344CB8AC3E}">
        <p14:creationId xmlns:p14="http://schemas.microsoft.com/office/powerpoint/2010/main" val="35393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5464" y="990600"/>
            <a:ext cx="3931920" cy="918882"/>
          </a:xfrm>
          <a:prstGeom prst="rect">
            <a:avLst/>
          </a:prstGeom>
        </p:spPr>
        <p:txBody>
          <a:bodyPr anchor="b">
            <a:normAutofit/>
          </a:bodyPr>
          <a:lstStyle>
            <a:lvl1pPr>
              <a:defRPr sz="2400" b="0"/>
            </a:lvl1pPr>
          </a:lstStyle>
          <a:p>
            <a:r>
              <a:rPr lang="fr-FR"/>
              <a:t>Modifiez le style du titre</a:t>
            </a:r>
            <a:endParaRPr lang="en-US" dirty="0"/>
          </a:p>
        </p:txBody>
      </p:sp>
      <p:sp>
        <p:nvSpPr>
          <p:cNvPr id="3" name="Picture Placeholder 2"/>
          <p:cNvSpPr>
            <a:spLocks noGrp="1"/>
          </p:cNvSpPr>
          <p:nvPr>
            <p:ph type="pic" idx="1"/>
          </p:nvPr>
        </p:nvSpPr>
        <p:spPr>
          <a:xfrm>
            <a:off x="5188527" y="990602"/>
            <a:ext cx="6172200" cy="503629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045464" y="2216897"/>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lvl1pPr>
          </a:lstStyle>
          <a:p>
            <a:pPr>
              <a:defRPr/>
            </a:pPr>
            <a:fld id="{CBFB2E72-14C6-40CF-A056-C8EE1C9EDE2B}" type="datetimeFigureOut">
              <a:rPr lang="fr-FR"/>
              <a:pPr>
                <a:defRPr/>
              </a:pPr>
              <a:t>05/02/2017</a:t>
            </a:fld>
            <a:endParaRPr lang="fr-FR"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9A71FDB-2E84-4790-B28A-29A74FFA9845}" type="slidenum">
              <a:rPr lang="fr-FR"/>
              <a:pPr>
                <a:defRPr/>
              </a:pPr>
              <a:t>‹N°›</a:t>
            </a:fld>
            <a:endParaRPr lang="fr-FR" dirty="0"/>
          </a:p>
        </p:txBody>
      </p:sp>
    </p:spTree>
    <p:extLst>
      <p:ext uri="{BB962C8B-B14F-4D97-AF65-F5344CB8AC3E}">
        <p14:creationId xmlns:p14="http://schemas.microsoft.com/office/powerpoint/2010/main" val="758407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1325562"/>
          </a:xfrm>
          <a:prstGeom prst="rect">
            <a:avLst/>
          </a:prstGeo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A3F8A6D0-7F44-4F74-BFC3-A94F91919DC4}"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0BD405B-E892-4E00-93B4-6DA3A47D2C3C}" type="slidenum">
              <a:rPr lang="fr-FR"/>
              <a:pPr>
                <a:defRPr/>
              </a:pPr>
              <a:t>‹N°›</a:t>
            </a:fld>
            <a:endParaRPr lang="fr-FR" dirty="0"/>
          </a:p>
        </p:txBody>
      </p:sp>
    </p:spTree>
    <p:extLst>
      <p:ext uri="{BB962C8B-B14F-4D97-AF65-F5344CB8AC3E}">
        <p14:creationId xmlns:p14="http://schemas.microsoft.com/office/powerpoint/2010/main" val="4165322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a:prstGeom prst="rect">
            <a:avLst/>
          </a:prstGeo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8701FAC-4E7E-4661-9552-177C26DCECAA}" type="datetimeFigureOut">
              <a:rPr lang="fr-FR"/>
              <a:pPr>
                <a:defRPr/>
              </a:pPr>
              <a:t>05/02/2017</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97AF1E9-569E-4E67-8A26-BB9EAE5DAB0C}" type="slidenum">
              <a:rPr lang="fr-FR"/>
              <a:pPr>
                <a:defRPr/>
              </a:pPr>
              <a:t>‹N°›</a:t>
            </a:fld>
            <a:endParaRPr lang="fr-FR" dirty="0"/>
          </a:p>
        </p:txBody>
      </p:sp>
    </p:spTree>
    <p:extLst>
      <p:ext uri="{BB962C8B-B14F-4D97-AF65-F5344CB8AC3E}">
        <p14:creationId xmlns:p14="http://schemas.microsoft.com/office/powerpoint/2010/main" val="92120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4080" y="796066"/>
            <a:ext cx="10515600" cy="1325562"/>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5CF3E77-2E9F-4867-9255-9181C87CA6A7}" type="datetimeFigureOut">
              <a:rPr lang="fr-FR"/>
              <a:pPr>
                <a:defRPr/>
              </a:pPr>
              <a:t>05/02/2017</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32AED64-B0BC-409C-9857-F8E1B7636983}" type="slidenum">
              <a:rPr lang="fr-FR"/>
              <a:pPr>
                <a:defRPr/>
              </a:pPr>
              <a:t>‹N°›</a:t>
            </a:fld>
            <a:endParaRPr lang="fr-FR" dirty="0"/>
          </a:p>
        </p:txBody>
      </p:sp>
    </p:spTree>
    <p:extLst>
      <p:ext uri="{BB962C8B-B14F-4D97-AF65-F5344CB8AC3E}">
        <p14:creationId xmlns:p14="http://schemas.microsoft.com/office/powerpoint/2010/main" val="328416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0564" y="139498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845127" y="2507552"/>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9128" y="1394980"/>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6172201" y="2507552"/>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0"/>
          </p:nvPr>
        </p:nvSpPr>
        <p:spPr/>
        <p:txBody>
          <a:bodyPr/>
          <a:lstStyle>
            <a:lvl1pPr>
              <a:defRPr/>
            </a:lvl1pPr>
          </a:lstStyle>
          <a:p>
            <a:pPr>
              <a:defRPr/>
            </a:pPr>
            <a:fld id="{5C7F7E0F-B075-4840-9518-185011C656A5}" type="datetimeFigureOut">
              <a:rPr lang="fr-FR"/>
              <a:pPr>
                <a:defRPr/>
              </a:pPr>
              <a:t>05/02/2017</a:t>
            </a:fld>
            <a:endParaRPr lang="fr-FR" dirty="0"/>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1138C98B-3AC0-4EBB-842B-EC55957570D2}" type="slidenum">
              <a:rPr lang="fr-FR"/>
              <a:pPr>
                <a:defRPr/>
              </a:pPr>
              <a:t>‹N°›</a:t>
            </a:fld>
            <a:endParaRPr lang="fr-FR" dirty="0"/>
          </a:p>
        </p:txBody>
      </p:sp>
    </p:spTree>
    <p:extLst>
      <p:ext uri="{BB962C8B-B14F-4D97-AF65-F5344CB8AC3E}">
        <p14:creationId xmlns:p14="http://schemas.microsoft.com/office/powerpoint/2010/main" val="413321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a:xfrm>
            <a:off x="1042351" y="1199478"/>
            <a:ext cx="10515600" cy="1325562"/>
          </a:xfrm>
          <a:prstGeom prst="rect">
            <a:avLst/>
          </a:prstGeom>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EE3353EE-F6DD-4FCC-A2B8-381E4BB62910}" type="datetimeFigureOut">
              <a:rPr lang="fr-FR"/>
              <a:pPr>
                <a:defRPr/>
              </a:pPr>
              <a:t>05/02/2017</a:t>
            </a:fld>
            <a:endParaRPr lang="fr-FR" dirty="0"/>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9B22F342-4220-4C98-AE08-F4B28AD304D6}" type="slidenum">
              <a:rPr lang="fr-FR"/>
              <a:pPr>
                <a:defRPr/>
              </a:pPr>
              <a:t>‹N°›</a:t>
            </a:fld>
            <a:endParaRPr lang="fr-FR" dirty="0"/>
          </a:p>
        </p:txBody>
      </p:sp>
    </p:spTree>
    <p:extLst>
      <p:ext uri="{BB962C8B-B14F-4D97-AF65-F5344CB8AC3E}">
        <p14:creationId xmlns:p14="http://schemas.microsoft.com/office/powerpoint/2010/main" val="323612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0A7DB1-DB0E-46C2-A003-1069DF846AE8}" type="datetimeFigureOut">
              <a:rPr lang="fr-FR"/>
              <a:pPr>
                <a:defRPr/>
              </a:pPr>
              <a:t>05/02/2017</a:t>
            </a:fld>
            <a:endParaRPr lang="fr-FR" dirty="0"/>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DF2F733E-C4A2-4CD3-B314-FE0C9F9E6556}" type="slidenum">
              <a:rPr lang="fr-FR"/>
              <a:pPr>
                <a:defRPr/>
              </a:pPr>
              <a:t>‹N°›</a:t>
            </a:fld>
            <a:endParaRPr lang="fr-FR" dirty="0"/>
          </a:p>
        </p:txBody>
      </p:sp>
    </p:spTree>
    <p:extLst>
      <p:ext uri="{BB962C8B-B14F-4D97-AF65-F5344CB8AC3E}">
        <p14:creationId xmlns:p14="http://schemas.microsoft.com/office/powerpoint/2010/main" val="21089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2612" y="116093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47725" y="1328481"/>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35625BC1-072B-4B3E-83D6-1329163BE991}" type="datetimeFigureOut">
              <a:rPr lang="fr-FR"/>
              <a:pPr>
                <a:defRPr/>
              </a:pPr>
              <a:t>05/02/2017</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237B9BA-0D84-44F0-871B-3828925E68E2}" type="slidenum">
              <a:rPr lang="fr-FR"/>
              <a:pPr>
                <a:defRPr/>
              </a:pPr>
              <a:t>‹N°›</a:t>
            </a:fld>
            <a:endParaRPr lang="fr-FR" dirty="0"/>
          </a:p>
        </p:txBody>
      </p:sp>
    </p:spTree>
    <p:extLst>
      <p:ext uri="{BB962C8B-B14F-4D97-AF65-F5344CB8AC3E}">
        <p14:creationId xmlns:p14="http://schemas.microsoft.com/office/powerpoint/2010/main" val="305578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45464" y="990600"/>
            <a:ext cx="3931920" cy="918882"/>
          </a:xfrm>
          <a:prstGeom prst="rect">
            <a:avLst/>
          </a:prstGeom>
        </p:spPr>
        <p:txBody>
          <a:bodyPr anchor="b">
            <a:normAutofit/>
          </a:bodyPr>
          <a:lstStyle>
            <a:lvl1pPr>
              <a:defRPr sz="2400" b="0"/>
            </a:lvl1pPr>
          </a:lstStyle>
          <a:p>
            <a:r>
              <a:rPr lang="fr-FR"/>
              <a:t>Modifiez le style du titre</a:t>
            </a:r>
            <a:endParaRPr lang="en-US" dirty="0"/>
          </a:p>
        </p:txBody>
      </p:sp>
      <p:sp>
        <p:nvSpPr>
          <p:cNvPr id="3" name="Picture Placeholder 2"/>
          <p:cNvSpPr>
            <a:spLocks noGrp="1"/>
          </p:cNvSpPr>
          <p:nvPr>
            <p:ph type="pic" idx="1"/>
          </p:nvPr>
        </p:nvSpPr>
        <p:spPr>
          <a:xfrm>
            <a:off x="5188527" y="990602"/>
            <a:ext cx="6172200" cy="503629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045464" y="2216897"/>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lvl1pPr>
          </a:lstStyle>
          <a:p>
            <a:pPr>
              <a:defRPr/>
            </a:pPr>
            <a:fld id="{CBFB2E72-14C6-40CF-A056-C8EE1C9EDE2B}" type="datetimeFigureOut">
              <a:rPr lang="fr-FR"/>
              <a:pPr>
                <a:defRPr/>
              </a:pPr>
              <a:t>05/02/2017</a:t>
            </a:fld>
            <a:endParaRPr lang="fr-FR"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9A71FDB-2E84-4790-B28A-29A74FFA9845}" type="slidenum">
              <a:rPr lang="fr-FR"/>
              <a:pPr>
                <a:defRPr/>
              </a:pPr>
              <a:t>‹N°›</a:t>
            </a:fld>
            <a:endParaRPr lang="fr-FR" dirty="0"/>
          </a:p>
        </p:txBody>
      </p:sp>
    </p:spTree>
    <p:extLst>
      <p:ext uri="{BB962C8B-B14F-4D97-AF65-F5344CB8AC3E}">
        <p14:creationId xmlns:p14="http://schemas.microsoft.com/office/powerpoint/2010/main" val="234936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460500" y="2286000"/>
            <a:ext cx="10515600"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825" smtClean="0">
                <a:solidFill>
                  <a:schemeClr val="tx1">
                    <a:lumMod val="65000"/>
                    <a:lumOff val="35000"/>
                  </a:schemeClr>
                </a:solidFill>
                <a:latin typeface="+mn-lt"/>
              </a:defRPr>
            </a:lvl1pPr>
          </a:lstStyle>
          <a:p>
            <a:pPr>
              <a:defRPr/>
            </a:pPr>
            <a:fld id="{74DBE112-57B5-475A-BE95-8266C3612124}" type="datetimeFigureOut">
              <a:rPr lang="fr-FR"/>
              <a:pPr>
                <a:defRPr/>
              </a:pPr>
              <a:t>05/02/2017</a:t>
            </a:fld>
            <a:endParaRPr lang="fr-F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825" dirty="0">
                <a:solidFill>
                  <a:schemeClr val="tx1">
                    <a:lumMod val="65000"/>
                    <a:lumOff val="35000"/>
                  </a:schemeClr>
                </a:solidFill>
                <a:latin typeface="+mn-lt"/>
              </a:defRPr>
            </a:lvl1pPr>
          </a:lstStyle>
          <a:p>
            <a:pPr>
              <a:defRPr/>
            </a:pPr>
            <a:endParaRPr lang="fr-FR"/>
          </a:p>
        </p:txBody>
      </p:sp>
      <p:sp>
        <p:nvSpPr>
          <p:cNvPr id="6" name="Slide Number Placeholder 5"/>
          <p:cNvSpPr>
            <a:spLocks noGrp="1"/>
          </p:cNvSpPr>
          <p:nvPr>
            <p:ph type="sldNum" sz="quarter" idx="4"/>
          </p:nvPr>
        </p:nvSpPr>
        <p:spPr>
          <a:xfrm>
            <a:off x="8616949"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825" smtClean="0">
                <a:solidFill>
                  <a:schemeClr val="tx1">
                    <a:tint val="75000"/>
                  </a:schemeClr>
                </a:solidFill>
                <a:latin typeface="+mn-lt"/>
              </a:defRPr>
            </a:lvl1pPr>
          </a:lstStyle>
          <a:p>
            <a:pPr>
              <a:defRPr/>
            </a:pPr>
            <a:fld id="{5B511E52-766E-41FD-AA01-625681E390DE}" type="slidenum">
              <a:rPr lang="fr-FR"/>
              <a:pPr>
                <a:defRPr/>
              </a:pPr>
              <a:t>‹N°›</a:t>
            </a:fld>
            <a:endParaRPr lang="fr-FR" dirty="0"/>
          </a:p>
        </p:txBody>
      </p:sp>
      <p:sp>
        <p:nvSpPr>
          <p:cNvPr id="7" name="Titre 1"/>
          <p:cNvSpPr txBox="1">
            <a:spLocks/>
          </p:cNvSpPr>
          <p:nvPr/>
        </p:nvSpPr>
        <p:spPr>
          <a:xfrm rot="16200000">
            <a:off x="6172996" y="-5361781"/>
            <a:ext cx="657225" cy="11380787"/>
          </a:xfrm>
          <a:prstGeom prst="rect">
            <a:avLst/>
          </a:prstGeom>
        </p:spPr>
        <p:style>
          <a:lnRef idx="1">
            <a:schemeClr val="accent1"/>
          </a:lnRef>
          <a:fillRef idx="2">
            <a:schemeClr val="accent1"/>
          </a:fillRef>
          <a:effectRef idx="1">
            <a:schemeClr val="accent1"/>
          </a:effectRef>
          <a:fontRef idx="minor">
            <a:schemeClr val="dk1"/>
          </a:fontRef>
        </p:style>
        <p:txBody>
          <a:bodyPr vert="vert" anchor="b"/>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Algorithmique </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&amp;</a:t>
            </a: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 </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programmation </a:t>
            </a: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au</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 cycle 4</a:t>
            </a:r>
          </a:p>
        </p:txBody>
      </p:sp>
      <p:pic>
        <p:nvPicPr>
          <p:cNvPr id="1031" name="Image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363200" y="6105527"/>
            <a:ext cx="1828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space réservé du contenu 2"/>
          <p:cNvSpPr txBox="1">
            <a:spLocks/>
          </p:cNvSpPr>
          <p:nvPr/>
        </p:nvSpPr>
        <p:spPr>
          <a:xfrm>
            <a:off x="1154114" y="3727452"/>
            <a:ext cx="4157663" cy="1419225"/>
          </a:xfrm>
          <a:prstGeom prst="rect">
            <a:avLst/>
          </a:prstGeom>
        </p:spPr>
        <p:txBody>
          <a:bodyPr/>
          <a:lstStyle>
            <a:lvl1pPr marL="0" indent="0" algn="ctr" defTabSz="914400" rtl="0"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algn="l" fontAlgn="auto">
              <a:spcBef>
                <a:spcPts val="450"/>
              </a:spcBef>
              <a:spcAft>
                <a:spcPts val="900"/>
              </a:spcAft>
              <a:defRPr/>
            </a:pPr>
            <a:endParaRPr lang="fr-FR" sz="1350" dirty="0">
              <a:solidFill>
                <a:schemeClr val="tx2"/>
              </a:solidFill>
              <a:latin typeface="Arial" panose="020B0604020202020204" pitchFamily="34" charset="0"/>
              <a:cs typeface="Arial" panose="020B0604020202020204" pitchFamily="34" charset="0"/>
            </a:endParaRPr>
          </a:p>
        </p:txBody>
      </p:sp>
      <p:pic>
        <p:nvPicPr>
          <p:cNvPr id="1034" name="Imag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687" y="0"/>
            <a:ext cx="1500188"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Espace réservé du titre 12"/>
          <p:cNvSpPr>
            <a:spLocks noGrp="1"/>
          </p:cNvSpPr>
          <p:nvPr>
            <p:ph type="title"/>
          </p:nvPr>
        </p:nvSpPr>
        <p:spPr bwMode="auto">
          <a:xfrm>
            <a:off x="1460500" y="832227"/>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p>
        </p:txBody>
      </p:sp>
    </p:spTree>
    <p:extLst>
      <p:ext uri="{BB962C8B-B14F-4D97-AF65-F5344CB8AC3E}">
        <p14:creationId xmlns:p14="http://schemas.microsoft.com/office/powerpoint/2010/main" val="40962733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txStyles>
    <p:titleStyle>
      <a:lvl1pPr algn="l" rtl="0" eaLnBrk="1" fontAlgn="base" hangingPunct="1">
        <a:lnSpc>
          <a:spcPct val="90000"/>
        </a:lnSpc>
        <a:spcBef>
          <a:spcPct val="0"/>
        </a:spcBef>
        <a:spcAft>
          <a:spcPct val="0"/>
        </a:spcAft>
        <a:defRPr sz="3300" b="0" i="0" u="none"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450"/>
        </a:spcBef>
        <a:spcAft>
          <a:spcPts val="900"/>
        </a:spcAft>
        <a:buFont typeface="Wingdings 2" panose="05020102010507070707" pitchFamily="18" charset="2"/>
        <a:buChar char=""/>
        <a:defRPr sz="2100" kern="1200">
          <a:solidFill>
            <a:schemeClr val="tx1"/>
          </a:solidFill>
          <a:latin typeface="+mn-lt"/>
          <a:ea typeface="+mn-ea"/>
          <a:cs typeface="+mn-cs"/>
        </a:defRPr>
      </a:lvl1pPr>
      <a:lvl2pPr marL="514350" indent="-171450" algn="l" rtl="0" eaLnBrk="1" fontAlgn="base" hangingPunct="1">
        <a:lnSpc>
          <a:spcPct val="90000"/>
        </a:lnSpc>
        <a:spcBef>
          <a:spcPts val="450"/>
        </a:spcBef>
        <a:spcAft>
          <a:spcPts val="900"/>
        </a:spcAft>
        <a:buFont typeface="Wingdings 2" panose="05020102010507070707" pitchFamily="18" charset="2"/>
        <a:buChar char=""/>
        <a:defRPr sz="1800" kern="1200">
          <a:solidFill>
            <a:schemeClr val="tx1"/>
          </a:solidFill>
          <a:latin typeface="+mn-lt"/>
          <a:ea typeface="+mn-ea"/>
          <a:cs typeface="+mn-cs"/>
        </a:defRPr>
      </a:lvl2pPr>
      <a:lvl3pPr marL="857250" indent="-171450" algn="l" rtl="0" eaLnBrk="1" fontAlgn="base" hangingPunct="1">
        <a:lnSpc>
          <a:spcPct val="90000"/>
        </a:lnSpc>
        <a:spcBef>
          <a:spcPts val="450"/>
        </a:spcBef>
        <a:spcAft>
          <a:spcPts val="900"/>
        </a:spcAft>
        <a:buFont typeface="Wingdings 2" panose="05020102010507070707" pitchFamily="18" charset="2"/>
        <a:buChar char=""/>
        <a:defRPr sz="1500" kern="1200">
          <a:solidFill>
            <a:schemeClr val="tx1"/>
          </a:solidFill>
          <a:latin typeface="+mn-lt"/>
          <a:ea typeface="+mn-ea"/>
          <a:cs typeface="+mn-cs"/>
        </a:defRPr>
      </a:lvl3pPr>
      <a:lvl4pPr marL="1028700" algn="l" rtl="0" eaLnBrk="1" fontAlgn="base" hangingPunct="1">
        <a:lnSpc>
          <a:spcPct val="90000"/>
        </a:lnSpc>
        <a:spcBef>
          <a:spcPts val="375"/>
        </a:spcBef>
        <a:spcAft>
          <a:spcPct val="0"/>
        </a:spcAft>
        <a:buFont typeface="Wingdings 2" panose="05020102010507070707" pitchFamily="18" charset="2"/>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460500" y="2286000"/>
            <a:ext cx="10515600"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825" smtClean="0">
                <a:solidFill>
                  <a:schemeClr val="tx1">
                    <a:lumMod val="65000"/>
                    <a:lumOff val="35000"/>
                  </a:schemeClr>
                </a:solidFill>
                <a:latin typeface="+mn-lt"/>
              </a:defRPr>
            </a:lvl1pPr>
          </a:lstStyle>
          <a:p>
            <a:pPr>
              <a:defRPr/>
            </a:pPr>
            <a:fld id="{74DBE112-57B5-475A-BE95-8266C3612124}" type="datetimeFigureOut">
              <a:rPr lang="fr-FR"/>
              <a:pPr>
                <a:defRPr/>
              </a:pPr>
              <a:t>05/02/2017</a:t>
            </a:fld>
            <a:endParaRPr lang="fr-F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825" dirty="0">
                <a:solidFill>
                  <a:schemeClr val="tx1">
                    <a:lumMod val="65000"/>
                    <a:lumOff val="35000"/>
                  </a:schemeClr>
                </a:solidFill>
                <a:latin typeface="+mn-lt"/>
              </a:defRPr>
            </a:lvl1pPr>
          </a:lstStyle>
          <a:p>
            <a:pPr>
              <a:defRPr/>
            </a:pPr>
            <a:endParaRPr lang="fr-FR"/>
          </a:p>
        </p:txBody>
      </p:sp>
      <p:sp>
        <p:nvSpPr>
          <p:cNvPr id="6" name="Slide Number Placeholder 5"/>
          <p:cNvSpPr>
            <a:spLocks noGrp="1"/>
          </p:cNvSpPr>
          <p:nvPr>
            <p:ph type="sldNum" sz="quarter" idx="4"/>
          </p:nvPr>
        </p:nvSpPr>
        <p:spPr>
          <a:xfrm>
            <a:off x="8616949"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825" smtClean="0">
                <a:solidFill>
                  <a:schemeClr val="tx1">
                    <a:tint val="75000"/>
                  </a:schemeClr>
                </a:solidFill>
                <a:latin typeface="+mn-lt"/>
              </a:defRPr>
            </a:lvl1pPr>
          </a:lstStyle>
          <a:p>
            <a:pPr>
              <a:defRPr/>
            </a:pPr>
            <a:fld id="{5B511E52-766E-41FD-AA01-625681E390DE}" type="slidenum">
              <a:rPr lang="fr-FR"/>
              <a:pPr>
                <a:defRPr/>
              </a:pPr>
              <a:t>‹N°›</a:t>
            </a:fld>
            <a:endParaRPr lang="fr-FR" dirty="0"/>
          </a:p>
        </p:txBody>
      </p:sp>
      <p:sp>
        <p:nvSpPr>
          <p:cNvPr id="7" name="Titre 1"/>
          <p:cNvSpPr txBox="1">
            <a:spLocks/>
          </p:cNvSpPr>
          <p:nvPr/>
        </p:nvSpPr>
        <p:spPr>
          <a:xfrm rot="16200000">
            <a:off x="6172996" y="-5361781"/>
            <a:ext cx="657225" cy="11380787"/>
          </a:xfrm>
          <a:prstGeom prst="rect">
            <a:avLst/>
          </a:prstGeom>
        </p:spPr>
        <p:style>
          <a:lnRef idx="1">
            <a:schemeClr val="accent1"/>
          </a:lnRef>
          <a:fillRef idx="2">
            <a:schemeClr val="accent1"/>
          </a:fillRef>
          <a:effectRef idx="1">
            <a:schemeClr val="accent1"/>
          </a:effectRef>
          <a:fontRef idx="minor">
            <a:schemeClr val="dk1"/>
          </a:fontRef>
        </p:style>
        <p:txBody>
          <a:bodyPr vert="vert" anchor="b"/>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Algorithmique </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&amp;</a:t>
            </a: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 </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programmation </a:t>
            </a: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au</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 cycle 4</a:t>
            </a:r>
          </a:p>
        </p:txBody>
      </p:sp>
      <p:pic>
        <p:nvPicPr>
          <p:cNvPr id="1031" name="Imag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63200" y="6105527"/>
            <a:ext cx="1828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space réservé du contenu 2"/>
          <p:cNvSpPr txBox="1">
            <a:spLocks/>
          </p:cNvSpPr>
          <p:nvPr/>
        </p:nvSpPr>
        <p:spPr>
          <a:xfrm>
            <a:off x="1154114" y="3727452"/>
            <a:ext cx="4157663" cy="1419225"/>
          </a:xfrm>
          <a:prstGeom prst="rect">
            <a:avLst/>
          </a:prstGeom>
        </p:spPr>
        <p:txBody>
          <a:bodyPr/>
          <a:lstStyle>
            <a:lvl1pPr marL="0" indent="0" algn="ctr" defTabSz="914400" rtl="0"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algn="l" fontAlgn="auto">
              <a:spcBef>
                <a:spcPts val="450"/>
              </a:spcBef>
              <a:spcAft>
                <a:spcPts val="900"/>
              </a:spcAft>
              <a:defRPr/>
            </a:pPr>
            <a:endParaRPr lang="fr-FR" sz="1350" dirty="0">
              <a:solidFill>
                <a:schemeClr val="tx2"/>
              </a:solidFill>
              <a:latin typeface="Arial" panose="020B0604020202020204" pitchFamily="34" charset="0"/>
              <a:cs typeface="Arial" panose="020B0604020202020204" pitchFamily="34" charset="0"/>
            </a:endParaRPr>
          </a:p>
        </p:txBody>
      </p:sp>
      <p:pic>
        <p:nvPicPr>
          <p:cNvPr id="1034" name="Imag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687" y="0"/>
            <a:ext cx="1500188"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Espace réservé du titre 12"/>
          <p:cNvSpPr>
            <a:spLocks noGrp="1"/>
          </p:cNvSpPr>
          <p:nvPr>
            <p:ph type="title"/>
          </p:nvPr>
        </p:nvSpPr>
        <p:spPr bwMode="auto">
          <a:xfrm>
            <a:off x="1460500" y="832227"/>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p>
        </p:txBody>
      </p:sp>
    </p:spTree>
    <p:extLst>
      <p:ext uri="{BB962C8B-B14F-4D97-AF65-F5344CB8AC3E}">
        <p14:creationId xmlns:p14="http://schemas.microsoft.com/office/powerpoint/2010/main" val="381516518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txStyles>
    <p:titleStyle>
      <a:lvl1pPr algn="l" rtl="0" eaLnBrk="1" fontAlgn="base" hangingPunct="1">
        <a:lnSpc>
          <a:spcPct val="90000"/>
        </a:lnSpc>
        <a:spcBef>
          <a:spcPct val="0"/>
        </a:spcBef>
        <a:spcAft>
          <a:spcPct val="0"/>
        </a:spcAft>
        <a:defRPr sz="3300" b="0" i="0" u="none"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450"/>
        </a:spcBef>
        <a:spcAft>
          <a:spcPts val="900"/>
        </a:spcAft>
        <a:buFont typeface="Wingdings 2" panose="05020102010507070707" pitchFamily="18" charset="2"/>
        <a:buChar char=""/>
        <a:defRPr sz="2100" kern="1200">
          <a:solidFill>
            <a:schemeClr val="tx1"/>
          </a:solidFill>
          <a:latin typeface="+mn-lt"/>
          <a:ea typeface="+mn-ea"/>
          <a:cs typeface="+mn-cs"/>
        </a:defRPr>
      </a:lvl1pPr>
      <a:lvl2pPr marL="514350" indent="-171450" algn="l" rtl="0" eaLnBrk="1" fontAlgn="base" hangingPunct="1">
        <a:lnSpc>
          <a:spcPct val="90000"/>
        </a:lnSpc>
        <a:spcBef>
          <a:spcPts val="450"/>
        </a:spcBef>
        <a:spcAft>
          <a:spcPts val="900"/>
        </a:spcAft>
        <a:buFont typeface="Wingdings 2" panose="05020102010507070707" pitchFamily="18" charset="2"/>
        <a:buChar char=""/>
        <a:defRPr sz="1800" kern="1200">
          <a:solidFill>
            <a:schemeClr val="tx1"/>
          </a:solidFill>
          <a:latin typeface="+mn-lt"/>
          <a:ea typeface="+mn-ea"/>
          <a:cs typeface="+mn-cs"/>
        </a:defRPr>
      </a:lvl2pPr>
      <a:lvl3pPr marL="857250" indent="-171450" algn="l" rtl="0" eaLnBrk="1" fontAlgn="base" hangingPunct="1">
        <a:lnSpc>
          <a:spcPct val="90000"/>
        </a:lnSpc>
        <a:spcBef>
          <a:spcPts val="450"/>
        </a:spcBef>
        <a:spcAft>
          <a:spcPts val="900"/>
        </a:spcAft>
        <a:buFont typeface="Wingdings 2" panose="05020102010507070707" pitchFamily="18" charset="2"/>
        <a:buChar char=""/>
        <a:defRPr sz="1500" kern="1200">
          <a:solidFill>
            <a:schemeClr val="tx1"/>
          </a:solidFill>
          <a:latin typeface="+mn-lt"/>
          <a:ea typeface="+mn-ea"/>
          <a:cs typeface="+mn-cs"/>
        </a:defRPr>
      </a:lvl3pPr>
      <a:lvl4pPr marL="1028700" algn="l" rtl="0" eaLnBrk="1" fontAlgn="base" hangingPunct="1">
        <a:lnSpc>
          <a:spcPct val="90000"/>
        </a:lnSpc>
        <a:spcBef>
          <a:spcPts val="375"/>
        </a:spcBef>
        <a:spcAft>
          <a:spcPct val="0"/>
        </a:spcAft>
        <a:buFont typeface="Wingdings 2" panose="05020102010507070707" pitchFamily="18" charset="2"/>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460500" y="2286000"/>
            <a:ext cx="10515600"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825" smtClean="0">
                <a:solidFill>
                  <a:schemeClr val="tx1">
                    <a:lumMod val="65000"/>
                    <a:lumOff val="35000"/>
                  </a:schemeClr>
                </a:solidFill>
                <a:latin typeface="+mn-lt"/>
              </a:defRPr>
            </a:lvl1pPr>
          </a:lstStyle>
          <a:p>
            <a:pPr>
              <a:defRPr/>
            </a:pPr>
            <a:fld id="{74DBE112-57B5-475A-BE95-8266C3612124}" type="datetimeFigureOut">
              <a:rPr lang="fr-FR"/>
              <a:pPr>
                <a:defRPr/>
              </a:pPr>
              <a:t>05/02/2017</a:t>
            </a:fld>
            <a:endParaRPr lang="fr-F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825" dirty="0">
                <a:solidFill>
                  <a:schemeClr val="tx1">
                    <a:lumMod val="65000"/>
                    <a:lumOff val="35000"/>
                  </a:schemeClr>
                </a:solidFill>
                <a:latin typeface="+mn-lt"/>
              </a:defRPr>
            </a:lvl1pPr>
          </a:lstStyle>
          <a:p>
            <a:pPr>
              <a:defRPr/>
            </a:pPr>
            <a:r>
              <a:rPr lang="fr-FR" dirty="0"/>
              <a:t>Inspections pédagogiques de mathématiques et de technologie</a:t>
            </a:r>
          </a:p>
        </p:txBody>
      </p:sp>
      <p:sp>
        <p:nvSpPr>
          <p:cNvPr id="6" name="Slide Number Placeholder 5"/>
          <p:cNvSpPr>
            <a:spLocks noGrp="1"/>
          </p:cNvSpPr>
          <p:nvPr>
            <p:ph type="sldNum" sz="quarter" idx="4"/>
          </p:nvPr>
        </p:nvSpPr>
        <p:spPr>
          <a:xfrm>
            <a:off x="8616949"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825" smtClean="0">
                <a:solidFill>
                  <a:schemeClr val="tx1">
                    <a:tint val="75000"/>
                  </a:schemeClr>
                </a:solidFill>
                <a:latin typeface="+mn-lt"/>
              </a:defRPr>
            </a:lvl1pPr>
          </a:lstStyle>
          <a:p>
            <a:pPr>
              <a:defRPr/>
            </a:pPr>
            <a:fld id="{5B511E52-766E-41FD-AA01-625681E390DE}" type="slidenum">
              <a:rPr lang="fr-FR"/>
              <a:pPr>
                <a:defRPr/>
              </a:pPr>
              <a:t>‹N°›</a:t>
            </a:fld>
            <a:endParaRPr lang="fr-FR" dirty="0"/>
          </a:p>
        </p:txBody>
      </p:sp>
      <p:sp>
        <p:nvSpPr>
          <p:cNvPr id="7" name="Titre 1"/>
          <p:cNvSpPr txBox="1">
            <a:spLocks/>
          </p:cNvSpPr>
          <p:nvPr/>
        </p:nvSpPr>
        <p:spPr>
          <a:xfrm rot="16200000">
            <a:off x="6172996" y="-5361781"/>
            <a:ext cx="657225" cy="11380787"/>
          </a:xfrm>
          <a:prstGeom prst="rect">
            <a:avLst/>
          </a:prstGeom>
        </p:spPr>
        <p:style>
          <a:lnRef idx="1">
            <a:schemeClr val="accent1"/>
          </a:lnRef>
          <a:fillRef idx="2">
            <a:schemeClr val="accent1"/>
          </a:fillRef>
          <a:effectRef idx="1">
            <a:schemeClr val="accent1"/>
          </a:effectRef>
          <a:fontRef idx="minor">
            <a:schemeClr val="dk1"/>
          </a:fontRef>
        </p:style>
        <p:txBody>
          <a:bodyPr vert="vert" anchor="b"/>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Algorithmique </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&amp;</a:t>
            </a: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 </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programmation </a:t>
            </a:r>
            <a:r>
              <a:rPr lang="fr-FR" altLang="fr-FR" sz="2700" dirty="0">
                <a:solidFill>
                  <a:srgbClr val="A20078"/>
                </a:solidFill>
                <a:effectLst>
                  <a:outerShdw blurRad="50800" dist="38100" dir="2700000" algn="tl" rotWithShape="0">
                    <a:prstClr val="black">
                      <a:alpha val="40000"/>
                    </a:prstClr>
                  </a:outerShdw>
                </a:effectLst>
                <a:latin typeface="Arial Rounded MT Bold" panose="020F0704030504030204" pitchFamily="34" charset="0"/>
              </a:rPr>
              <a:t>au</a:t>
            </a:r>
            <a:r>
              <a:rPr lang="fr-FR" altLang="fr-FR" sz="2700" dirty="0">
                <a:solidFill>
                  <a:srgbClr val="0070C0"/>
                </a:solidFill>
                <a:effectLst>
                  <a:outerShdw blurRad="50800" dist="38100" dir="2700000" algn="tl" rotWithShape="0">
                    <a:prstClr val="black">
                      <a:alpha val="40000"/>
                    </a:prstClr>
                  </a:outerShdw>
                </a:effectLst>
                <a:latin typeface="Arial Rounded MT Bold" panose="020F0704030504030204" pitchFamily="34" charset="0"/>
              </a:rPr>
              <a:t> cycle 4</a:t>
            </a:r>
          </a:p>
        </p:txBody>
      </p:sp>
      <p:pic>
        <p:nvPicPr>
          <p:cNvPr id="1031" name="Imag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63200" y="6105527"/>
            <a:ext cx="1828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space réservé du contenu 2"/>
          <p:cNvSpPr txBox="1">
            <a:spLocks/>
          </p:cNvSpPr>
          <p:nvPr/>
        </p:nvSpPr>
        <p:spPr>
          <a:xfrm>
            <a:off x="1154114" y="3727452"/>
            <a:ext cx="4157663" cy="1419225"/>
          </a:xfrm>
          <a:prstGeom prst="rect">
            <a:avLst/>
          </a:prstGeom>
        </p:spPr>
        <p:txBody>
          <a:bodyPr/>
          <a:lstStyle>
            <a:lvl1pPr marL="0" indent="0" algn="ctr" defTabSz="914400" rtl="0"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algn="l" fontAlgn="auto">
              <a:spcBef>
                <a:spcPts val="450"/>
              </a:spcBef>
              <a:spcAft>
                <a:spcPts val="900"/>
              </a:spcAft>
              <a:defRPr/>
            </a:pPr>
            <a:endParaRPr lang="fr-FR" sz="1350" dirty="0">
              <a:solidFill>
                <a:schemeClr val="tx2"/>
              </a:solidFill>
              <a:latin typeface="Arial" panose="020B0604020202020204" pitchFamily="34" charset="0"/>
              <a:cs typeface="Arial" panose="020B0604020202020204" pitchFamily="34" charset="0"/>
            </a:endParaRPr>
          </a:p>
        </p:txBody>
      </p:sp>
      <p:pic>
        <p:nvPicPr>
          <p:cNvPr id="1034" name="Imag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687" y="0"/>
            <a:ext cx="1500188"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Espace réservé du titre 12"/>
          <p:cNvSpPr>
            <a:spLocks noGrp="1"/>
          </p:cNvSpPr>
          <p:nvPr>
            <p:ph type="title"/>
          </p:nvPr>
        </p:nvSpPr>
        <p:spPr bwMode="auto">
          <a:xfrm>
            <a:off x="1460500" y="832227"/>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p>
        </p:txBody>
      </p:sp>
    </p:spTree>
    <p:extLst>
      <p:ext uri="{BB962C8B-B14F-4D97-AF65-F5344CB8AC3E}">
        <p14:creationId xmlns:p14="http://schemas.microsoft.com/office/powerpoint/2010/main" val="14409933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txStyles>
    <p:titleStyle>
      <a:lvl1pPr algn="l" rtl="0" eaLnBrk="1" fontAlgn="base" hangingPunct="1">
        <a:lnSpc>
          <a:spcPct val="90000"/>
        </a:lnSpc>
        <a:spcBef>
          <a:spcPct val="0"/>
        </a:spcBef>
        <a:spcAft>
          <a:spcPct val="0"/>
        </a:spcAft>
        <a:defRPr sz="3300" b="0" i="0" u="none"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450"/>
        </a:spcBef>
        <a:spcAft>
          <a:spcPts val="900"/>
        </a:spcAft>
        <a:buFont typeface="Wingdings 2" panose="05020102010507070707" pitchFamily="18" charset="2"/>
        <a:buChar char=""/>
        <a:defRPr sz="2100" kern="1200">
          <a:solidFill>
            <a:schemeClr val="tx1"/>
          </a:solidFill>
          <a:latin typeface="+mn-lt"/>
          <a:ea typeface="+mn-ea"/>
          <a:cs typeface="+mn-cs"/>
        </a:defRPr>
      </a:lvl1pPr>
      <a:lvl2pPr marL="514350" indent="-171450" algn="l" rtl="0" eaLnBrk="1" fontAlgn="base" hangingPunct="1">
        <a:lnSpc>
          <a:spcPct val="90000"/>
        </a:lnSpc>
        <a:spcBef>
          <a:spcPts val="450"/>
        </a:spcBef>
        <a:spcAft>
          <a:spcPts val="900"/>
        </a:spcAft>
        <a:buFont typeface="Wingdings 2" panose="05020102010507070707" pitchFamily="18" charset="2"/>
        <a:buChar char=""/>
        <a:defRPr sz="1800" kern="1200">
          <a:solidFill>
            <a:schemeClr val="tx1"/>
          </a:solidFill>
          <a:latin typeface="+mn-lt"/>
          <a:ea typeface="+mn-ea"/>
          <a:cs typeface="+mn-cs"/>
        </a:defRPr>
      </a:lvl2pPr>
      <a:lvl3pPr marL="857250" indent="-171450" algn="l" rtl="0" eaLnBrk="1" fontAlgn="base" hangingPunct="1">
        <a:lnSpc>
          <a:spcPct val="90000"/>
        </a:lnSpc>
        <a:spcBef>
          <a:spcPts val="450"/>
        </a:spcBef>
        <a:spcAft>
          <a:spcPts val="900"/>
        </a:spcAft>
        <a:buFont typeface="Wingdings 2" panose="05020102010507070707" pitchFamily="18" charset="2"/>
        <a:buChar char=""/>
        <a:defRPr sz="1500" kern="1200">
          <a:solidFill>
            <a:schemeClr val="tx1"/>
          </a:solidFill>
          <a:latin typeface="+mn-lt"/>
          <a:ea typeface="+mn-ea"/>
          <a:cs typeface="+mn-cs"/>
        </a:defRPr>
      </a:lvl3pPr>
      <a:lvl4pPr marL="1028700" algn="l" rtl="0" eaLnBrk="1" fontAlgn="base" hangingPunct="1">
        <a:lnSpc>
          <a:spcPct val="90000"/>
        </a:lnSpc>
        <a:spcBef>
          <a:spcPts val="375"/>
        </a:spcBef>
        <a:spcAft>
          <a:spcPct val="0"/>
        </a:spcAft>
        <a:buFont typeface="Wingdings 2" panose="05020102010507070707" pitchFamily="18" charset="2"/>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5.jpe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16.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271464" y="1556792"/>
            <a:ext cx="6171480" cy="2520280"/>
          </a:xfrm>
          <a:prstGeom prst="rect">
            <a:avLst/>
          </a:prstGeom>
          <a:noFill/>
          <a:ln>
            <a:noFill/>
          </a:ln>
        </p:spPr>
        <p:txBody>
          <a:bodyPr lIns="90000" tIns="45000" rIns="90000" bIns="45000" anchor="b"/>
          <a:lstStyle/>
          <a:p>
            <a:endParaRPr sz="2800" dirty="0">
              <a:latin typeface="Calibri" panose="020F0502020204030204" pitchFamily="34" charset="0"/>
            </a:endParaRPr>
          </a:p>
        </p:txBody>
      </p:sp>
      <p:sp>
        <p:nvSpPr>
          <p:cNvPr id="149" name="CustomShape 3"/>
          <p:cNvSpPr/>
          <p:nvPr/>
        </p:nvSpPr>
        <p:spPr>
          <a:xfrm>
            <a:off x="2849520" y="4928760"/>
            <a:ext cx="608760" cy="516960"/>
          </a:xfrm>
          <a:prstGeom prst="rect">
            <a:avLst/>
          </a:prstGeom>
          <a:noFill/>
          <a:ln>
            <a:noFill/>
          </a:ln>
        </p:spPr>
        <p:txBody>
          <a:bodyPr lIns="90000" tIns="45000" rIns="90000" bIns="45000" anchor="ctr"/>
          <a:lstStyle/>
          <a:p>
            <a:pPr algn="ctr">
              <a:lnSpc>
                <a:spcPct val="100000"/>
              </a:lnSpc>
            </a:pPr>
            <a:fld id="{7C40E9A7-B22E-4393-8806-940932782AE1}" type="slidenum">
              <a:rPr lang="fr-FR" sz="1400" b="1">
                <a:solidFill>
                  <a:srgbClr val="FFFFFF"/>
                </a:solidFill>
                <a:latin typeface="Century Schoolbook"/>
              </a:rPr>
              <a:pPr algn="ctr">
                <a:lnSpc>
                  <a:spcPct val="100000"/>
                </a:lnSpc>
              </a:pPr>
              <a:t>1</a:t>
            </a:fld>
            <a:endParaRPr/>
          </a:p>
        </p:txBody>
      </p:sp>
      <p:sp>
        <p:nvSpPr>
          <p:cNvPr id="2" name="ZoneTexte 1"/>
          <p:cNvSpPr txBox="1"/>
          <p:nvPr/>
        </p:nvSpPr>
        <p:spPr>
          <a:xfrm>
            <a:off x="1127448" y="1844824"/>
            <a:ext cx="10225136" cy="4278094"/>
          </a:xfrm>
          <a:prstGeom prst="rect">
            <a:avLst/>
          </a:prstGeom>
          <a:noFill/>
        </p:spPr>
        <p:txBody>
          <a:bodyPr wrap="square" rtlCol="0">
            <a:spAutoFit/>
          </a:bodyPr>
          <a:lstStyle/>
          <a:p>
            <a:pPr algn="ctr"/>
            <a:r>
              <a:rPr lang="fr-FR" sz="4000" b="1" dirty="0">
                <a:solidFill>
                  <a:srgbClr val="941651"/>
                </a:solidFill>
                <a:latin typeface="Geneva" charset="0"/>
                <a:ea typeface="Geneva" charset="0"/>
                <a:cs typeface="Geneva" charset="0"/>
              </a:rPr>
              <a:t>ATELIER : </a:t>
            </a:r>
            <a:r>
              <a:rPr lang="fr-FR" sz="4000" b="1" dirty="0">
                <a:solidFill>
                  <a:srgbClr val="002060"/>
                </a:solidFill>
                <a:latin typeface="Geneva" charset="0"/>
                <a:ea typeface="Geneva" charset="0"/>
                <a:cs typeface="Geneva" charset="0"/>
              </a:rPr>
              <a:t>création d’une séquence</a:t>
            </a:r>
          </a:p>
          <a:p>
            <a:pPr algn="ctr"/>
            <a:r>
              <a:rPr lang="fr-FR" sz="4000" b="1" dirty="0">
                <a:solidFill>
                  <a:srgbClr val="002060"/>
                </a:solidFill>
                <a:latin typeface="Geneva" charset="0"/>
                <a:ea typeface="Geneva" charset="0"/>
                <a:cs typeface="Geneva" charset="0"/>
              </a:rPr>
              <a:t>mathématiques / technologie</a:t>
            </a:r>
          </a:p>
          <a:p>
            <a:pPr algn="ctr"/>
            <a:endParaRPr lang="fr-FR" sz="3200" b="1" dirty="0">
              <a:solidFill>
                <a:srgbClr val="002060"/>
              </a:solidFill>
              <a:latin typeface="Geneva" charset="0"/>
              <a:ea typeface="Geneva" charset="0"/>
              <a:cs typeface="Geneva" charset="0"/>
            </a:endParaRPr>
          </a:p>
          <a:p>
            <a:pPr algn="ctr"/>
            <a:endParaRPr lang="fr-FR" sz="3200" b="1" dirty="0">
              <a:solidFill>
                <a:srgbClr val="002060"/>
              </a:solidFill>
              <a:latin typeface="Geneva" charset="0"/>
              <a:ea typeface="Geneva" charset="0"/>
              <a:cs typeface="Geneva" charset="0"/>
            </a:endParaRPr>
          </a:p>
          <a:p>
            <a:pPr algn="ctr"/>
            <a:endParaRPr lang="fr-FR" sz="3200" b="1" dirty="0">
              <a:solidFill>
                <a:srgbClr val="002060"/>
              </a:solidFill>
              <a:latin typeface="Geneva" charset="0"/>
              <a:ea typeface="Geneva" charset="0"/>
              <a:cs typeface="Geneva" charset="0"/>
            </a:endParaRPr>
          </a:p>
          <a:p>
            <a:pPr algn="ctr"/>
            <a:r>
              <a:rPr lang="fr-FR" sz="3200" b="1" dirty="0">
                <a:solidFill>
                  <a:srgbClr val="002060"/>
                </a:solidFill>
                <a:latin typeface="Geneva" charset="0"/>
                <a:ea typeface="Geneva" charset="0"/>
                <a:cs typeface="Geneva" charset="0"/>
              </a:rPr>
              <a:t>Thème : « déplacements et labyrinthe (robotique) »</a:t>
            </a:r>
          </a:p>
          <a:p>
            <a:pPr algn="ctr"/>
            <a:r>
              <a:rPr lang="fr-FR" sz="3200" b="1" dirty="0">
                <a:solidFill>
                  <a:srgbClr val="FF0000"/>
                </a:solidFill>
                <a:latin typeface="Geneva" charset="0"/>
                <a:ea typeface="Geneva" charset="0"/>
                <a:cs typeface="Geneva" charset="0"/>
              </a:rPr>
              <a:t>Création d’un labyrinthe avec déplacement d’un robot</a:t>
            </a:r>
          </a:p>
        </p:txBody>
      </p:sp>
      <p:grpSp>
        <p:nvGrpSpPr>
          <p:cNvPr id="5" name="Groupe 4"/>
          <p:cNvGrpSpPr/>
          <p:nvPr/>
        </p:nvGrpSpPr>
        <p:grpSpPr>
          <a:xfrm>
            <a:off x="5303913" y="3284984"/>
            <a:ext cx="1228536" cy="1152128"/>
            <a:chOff x="3131840" y="1844824"/>
            <a:chExt cx="2226723" cy="2088232"/>
          </a:xfrm>
        </p:grpSpPr>
        <p:sp>
          <p:nvSpPr>
            <p:cNvPr id="6" name="Ellipse 5"/>
            <p:cNvSpPr/>
            <p:nvPr/>
          </p:nvSpPr>
          <p:spPr>
            <a:xfrm>
              <a:off x="3131840" y="1844824"/>
              <a:ext cx="2226723" cy="2088232"/>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 name="Triangle isocèle 6"/>
            <p:cNvSpPr/>
            <p:nvPr/>
          </p:nvSpPr>
          <p:spPr>
            <a:xfrm rot="5400000">
              <a:off x="3838128" y="2290664"/>
              <a:ext cx="1139872" cy="1256305"/>
            </a:xfrm>
            <a:prstGeom prst="triangle">
              <a:avLst>
                <a:gd name="adj" fmla="val 4851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2"/>
          <p:cNvSpPr/>
          <p:nvPr/>
        </p:nvSpPr>
        <p:spPr>
          <a:xfrm>
            <a:off x="911424" y="1484784"/>
            <a:ext cx="10585176" cy="4104456"/>
          </a:xfrm>
          <a:prstGeom prst="rect">
            <a:avLst/>
          </a:prstGeom>
          <a:noFill/>
          <a:ln>
            <a:noFill/>
          </a:ln>
        </p:spPr>
        <p:txBody>
          <a:bodyPr lIns="90000" tIns="45000" rIns="90000" bIns="45000"/>
          <a:lstStyle/>
          <a:p>
            <a:pPr>
              <a:lnSpc>
                <a:spcPct val="100000"/>
              </a:lnSpc>
            </a:pPr>
            <a:endParaRPr lang="fr-FR" sz="2800" dirty="0">
              <a:solidFill>
                <a:srgbClr val="000000"/>
              </a:solidFill>
            </a:endParaRPr>
          </a:p>
        </p:txBody>
      </p:sp>
      <p:sp>
        <p:nvSpPr>
          <p:cNvPr id="152" name="CustomShape 3"/>
          <p:cNvSpPr/>
          <p:nvPr/>
        </p:nvSpPr>
        <p:spPr>
          <a:xfrm>
            <a:off x="9653160" y="5734080"/>
            <a:ext cx="608760" cy="520560"/>
          </a:xfrm>
          <a:prstGeom prst="rect">
            <a:avLst/>
          </a:prstGeom>
          <a:noFill/>
          <a:ln>
            <a:noFill/>
          </a:ln>
        </p:spPr>
        <p:txBody>
          <a:bodyPr lIns="90000" tIns="45000" rIns="90000" bIns="45000" anchor="ctr"/>
          <a:lstStyle/>
          <a:p>
            <a:pPr algn="ctr">
              <a:lnSpc>
                <a:spcPct val="100000"/>
              </a:lnSpc>
            </a:pPr>
            <a:fld id="{9B39F2BD-2B2C-43A6-939F-27A95D299EA9}" type="slidenum">
              <a:rPr lang="fr-FR" sz="1400" b="1">
                <a:solidFill>
                  <a:srgbClr val="FFFFFF"/>
                </a:solidFill>
                <a:latin typeface="Century Schoolbook"/>
              </a:rPr>
              <a:pPr algn="ctr">
                <a:lnSpc>
                  <a:spcPct val="100000"/>
                </a:lnSpc>
              </a:pPr>
              <a:t>2</a:t>
            </a:fld>
            <a:endParaRPr/>
          </a:p>
        </p:txBody>
      </p:sp>
      <p:sp>
        <p:nvSpPr>
          <p:cNvPr id="3" name="ZoneTexte 2"/>
          <p:cNvSpPr txBox="1"/>
          <p:nvPr/>
        </p:nvSpPr>
        <p:spPr>
          <a:xfrm>
            <a:off x="371364" y="1328528"/>
            <a:ext cx="11665296" cy="4647426"/>
          </a:xfrm>
          <a:prstGeom prst="rect">
            <a:avLst/>
          </a:prstGeom>
          <a:noFill/>
        </p:spPr>
        <p:txBody>
          <a:bodyPr wrap="square" rtlCol="0">
            <a:spAutoFit/>
          </a:bodyPr>
          <a:lstStyle/>
          <a:p>
            <a:r>
              <a:rPr lang="fr-FR" sz="3600" b="1" dirty="0"/>
              <a:t>1</a:t>
            </a:r>
            <a:r>
              <a:rPr lang="fr-FR" sz="3600" b="1" baseline="30000" dirty="0"/>
              <a:t>ère</a:t>
            </a:r>
            <a:r>
              <a:rPr lang="fr-FR" sz="3600" b="1" dirty="0"/>
              <a:t> étape :  programmer un robot </a:t>
            </a:r>
          </a:p>
          <a:p>
            <a:endParaRPr lang="fr-FR" sz="3600" b="1" dirty="0"/>
          </a:p>
          <a:p>
            <a:r>
              <a:rPr lang="fr-FR" sz="2800" dirty="0"/>
              <a:t>Par établissement, manipuler et programmer les déplacements d’un robot </a:t>
            </a:r>
            <a:r>
              <a:rPr lang="fr-FR" sz="2800" b="1" dirty="0"/>
              <a:t>commandé par les flèches du clavier</a:t>
            </a:r>
            <a:r>
              <a:rPr lang="fr-FR" sz="2800" dirty="0"/>
              <a:t> (en ligne droite, avec des virages, en décrivant une figure géométrique particulière …).</a:t>
            </a:r>
          </a:p>
          <a:p>
            <a:endParaRPr lang="fr-FR" sz="2800" dirty="0"/>
          </a:p>
          <a:p>
            <a:endParaRPr lang="fr-FR" sz="2800" dirty="0"/>
          </a:p>
          <a:p>
            <a:r>
              <a:rPr lang="fr-FR" sz="2800" b="1" i="1" dirty="0"/>
              <a:t>Objectif :</a:t>
            </a:r>
            <a:r>
              <a:rPr lang="fr-FR" sz="2800" i="1" dirty="0"/>
              <a:t> comprendre les liens entre ce qui peut être effectué en mathématiques (simulation sur l’écran) et ce qui peut être fait en technologie </a:t>
            </a:r>
          </a:p>
          <a:p>
            <a:r>
              <a:rPr lang="fr-FR" sz="2800" i="1" dirty="0"/>
              <a:t>(bascule du programme dans l’interface propre au robot et tests réels).</a:t>
            </a:r>
            <a:endParaRPr lang="fr-F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2"/>
          <p:cNvSpPr/>
          <p:nvPr/>
        </p:nvSpPr>
        <p:spPr>
          <a:xfrm>
            <a:off x="911424" y="1484784"/>
            <a:ext cx="10585176" cy="4104456"/>
          </a:xfrm>
          <a:prstGeom prst="rect">
            <a:avLst/>
          </a:prstGeom>
          <a:noFill/>
          <a:ln>
            <a:noFill/>
          </a:ln>
        </p:spPr>
        <p:txBody>
          <a:bodyPr lIns="90000" tIns="45000" rIns="90000" bIns="45000"/>
          <a:lstStyle/>
          <a:p>
            <a:pPr>
              <a:lnSpc>
                <a:spcPct val="100000"/>
              </a:lnSpc>
            </a:pPr>
            <a:endParaRPr lang="fr-FR" sz="2800" dirty="0">
              <a:solidFill>
                <a:srgbClr val="000000"/>
              </a:solidFill>
            </a:endParaRPr>
          </a:p>
        </p:txBody>
      </p:sp>
      <p:sp>
        <p:nvSpPr>
          <p:cNvPr id="152" name="CustomShape 3"/>
          <p:cNvSpPr/>
          <p:nvPr/>
        </p:nvSpPr>
        <p:spPr>
          <a:xfrm>
            <a:off x="9653160" y="5734080"/>
            <a:ext cx="608760" cy="520560"/>
          </a:xfrm>
          <a:prstGeom prst="rect">
            <a:avLst/>
          </a:prstGeom>
          <a:noFill/>
          <a:ln>
            <a:noFill/>
          </a:ln>
        </p:spPr>
        <p:txBody>
          <a:bodyPr lIns="90000" tIns="45000" rIns="90000" bIns="45000" anchor="ctr"/>
          <a:lstStyle/>
          <a:p>
            <a:pPr algn="ctr">
              <a:lnSpc>
                <a:spcPct val="100000"/>
              </a:lnSpc>
            </a:pPr>
            <a:fld id="{9B39F2BD-2B2C-43A6-939F-27A95D299EA9}" type="slidenum">
              <a:rPr lang="fr-FR" sz="1400" b="1">
                <a:solidFill>
                  <a:srgbClr val="FFFFFF"/>
                </a:solidFill>
                <a:latin typeface="Century Schoolbook"/>
              </a:rPr>
              <a:pPr algn="ctr">
                <a:lnSpc>
                  <a:spcPct val="100000"/>
                </a:lnSpc>
              </a:pPr>
              <a:t>3</a:t>
            </a:fld>
            <a:endParaRPr/>
          </a:p>
        </p:txBody>
      </p:sp>
      <p:sp>
        <p:nvSpPr>
          <p:cNvPr id="3" name="ZoneTexte 2"/>
          <p:cNvSpPr txBox="1"/>
          <p:nvPr/>
        </p:nvSpPr>
        <p:spPr>
          <a:xfrm>
            <a:off x="371364" y="1196753"/>
            <a:ext cx="11629292" cy="4647426"/>
          </a:xfrm>
          <a:prstGeom prst="rect">
            <a:avLst/>
          </a:prstGeom>
          <a:noFill/>
        </p:spPr>
        <p:txBody>
          <a:bodyPr wrap="square" rtlCol="0">
            <a:spAutoFit/>
          </a:bodyPr>
          <a:lstStyle/>
          <a:p>
            <a:r>
              <a:rPr lang="fr-FR" sz="3600" b="1" dirty="0"/>
              <a:t>2</a:t>
            </a:r>
            <a:r>
              <a:rPr lang="fr-FR" sz="3600" b="1" baseline="30000" dirty="0"/>
              <a:t>ème</a:t>
            </a:r>
            <a:r>
              <a:rPr lang="fr-FR" sz="3600" b="1" dirty="0"/>
              <a:t> étape : déplacer un robot sur une distance donnée.</a:t>
            </a:r>
            <a:endParaRPr lang="fr-FR" sz="3600" b="1" dirty="0">
              <a:solidFill>
                <a:srgbClr val="FF0000"/>
              </a:solidFill>
            </a:endParaRPr>
          </a:p>
          <a:p>
            <a:endParaRPr lang="fr-FR" sz="2800" dirty="0"/>
          </a:p>
          <a:p>
            <a:r>
              <a:rPr lang="fr-FR" sz="2800" dirty="0"/>
              <a:t>Par établissement, dessiner l’arrière-plan correspondant à un chemin réel simple.</a:t>
            </a:r>
          </a:p>
          <a:p>
            <a:r>
              <a:rPr lang="fr-FR" sz="2800" dirty="0"/>
              <a:t>Mesurer les distances virtuelles et réelles correspondant au même déplacement pour déterminer l’</a:t>
            </a:r>
            <a:r>
              <a:rPr lang="fr-FR" sz="2800" b="1" dirty="0"/>
              <a:t>échelle</a:t>
            </a:r>
            <a:r>
              <a:rPr lang="fr-FR" sz="2800" dirty="0"/>
              <a:t> de déplacement.</a:t>
            </a:r>
          </a:p>
          <a:p>
            <a:endParaRPr lang="fr-FR" sz="2400" b="1" i="1" dirty="0"/>
          </a:p>
          <a:p>
            <a:endParaRPr lang="fr-FR" sz="2400" b="1" i="1" dirty="0"/>
          </a:p>
          <a:p>
            <a:endParaRPr lang="fr-FR" sz="2400" b="1" i="1" dirty="0"/>
          </a:p>
          <a:p>
            <a:r>
              <a:rPr lang="fr-FR" sz="2400" b="1" i="1" dirty="0"/>
              <a:t>Objectif :</a:t>
            </a:r>
            <a:r>
              <a:rPr lang="fr-FR" sz="2400" i="1" dirty="0"/>
              <a:t> faire le lien précis entre le déplacement virtuel (sur Scratch, en mathématiques) et le déplacement réel du robot (en technologie).</a:t>
            </a:r>
          </a:p>
        </p:txBody>
      </p:sp>
    </p:spTree>
    <p:extLst>
      <p:ext uri="{BB962C8B-B14F-4D97-AF65-F5344CB8AC3E}">
        <p14:creationId xmlns:p14="http://schemas.microsoft.com/office/powerpoint/2010/main" val="7128258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2"/>
          <p:cNvSpPr/>
          <p:nvPr/>
        </p:nvSpPr>
        <p:spPr>
          <a:xfrm>
            <a:off x="911424" y="1484784"/>
            <a:ext cx="10585176" cy="4104456"/>
          </a:xfrm>
          <a:prstGeom prst="rect">
            <a:avLst/>
          </a:prstGeom>
          <a:noFill/>
          <a:ln>
            <a:noFill/>
          </a:ln>
        </p:spPr>
        <p:txBody>
          <a:bodyPr lIns="90000" tIns="45000" rIns="90000" bIns="45000"/>
          <a:lstStyle/>
          <a:p>
            <a:pPr>
              <a:lnSpc>
                <a:spcPct val="100000"/>
              </a:lnSpc>
            </a:pPr>
            <a:endParaRPr lang="fr-FR" sz="2800" dirty="0">
              <a:solidFill>
                <a:srgbClr val="000000"/>
              </a:solidFill>
            </a:endParaRPr>
          </a:p>
        </p:txBody>
      </p:sp>
      <p:sp>
        <p:nvSpPr>
          <p:cNvPr id="152" name="CustomShape 3"/>
          <p:cNvSpPr/>
          <p:nvPr/>
        </p:nvSpPr>
        <p:spPr>
          <a:xfrm>
            <a:off x="9653160" y="5734080"/>
            <a:ext cx="608760" cy="520560"/>
          </a:xfrm>
          <a:prstGeom prst="rect">
            <a:avLst/>
          </a:prstGeom>
          <a:noFill/>
          <a:ln>
            <a:noFill/>
          </a:ln>
        </p:spPr>
        <p:txBody>
          <a:bodyPr lIns="90000" tIns="45000" rIns="90000" bIns="45000" anchor="ctr"/>
          <a:lstStyle/>
          <a:p>
            <a:pPr algn="ctr">
              <a:lnSpc>
                <a:spcPct val="100000"/>
              </a:lnSpc>
            </a:pPr>
            <a:fld id="{9B39F2BD-2B2C-43A6-939F-27A95D299EA9}" type="slidenum">
              <a:rPr lang="fr-FR" sz="1400" b="1">
                <a:solidFill>
                  <a:srgbClr val="FFFFFF"/>
                </a:solidFill>
                <a:latin typeface="Century Schoolbook"/>
              </a:rPr>
              <a:pPr algn="ctr">
                <a:lnSpc>
                  <a:spcPct val="100000"/>
                </a:lnSpc>
              </a:pPr>
              <a:t>4</a:t>
            </a:fld>
            <a:endParaRPr/>
          </a:p>
        </p:txBody>
      </p:sp>
      <p:sp>
        <p:nvSpPr>
          <p:cNvPr id="3" name="ZoneTexte 2"/>
          <p:cNvSpPr txBox="1"/>
          <p:nvPr/>
        </p:nvSpPr>
        <p:spPr>
          <a:xfrm>
            <a:off x="371364" y="1196753"/>
            <a:ext cx="11629292" cy="5078313"/>
          </a:xfrm>
          <a:prstGeom prst="rect">
            <a:avLst/>
          </a:prstGeom>
          <a:noFill/>
        </p:spPr>
        <p:txBody>
          <a:bodyPr wrap="square" rtlCol="0">
            <a:spAutoFit/>
          </a:bodyPr>
          <a:lstStyle/>
          <a:p>
            <a:r>
              <a:rPr lang="fr-FR" sz="3600" b="1" dirty="0"/>
              <a:t>3</a:t>
            </a:r>
            <a:r>
              <a:rPr lang="fr-FR" sz="3600" b="1" baseline="30000" dirty="0"/>
              <a:t>ème</a:t>
            </a:r>
            <a:r>
              <a:rPr lang="fr-FR" sz="3600" b="1" dirty="0"/>
              <a:t> étape : déplacer un robot de façon automatique.</a:t>
            </a:r>
          </a:p>
          <a:p>
            <a:endParaRPr lang="fr-FR" sz="3600" b="1" dirty="0"/>
          </a:p>
          <a:p>
            <a:r>
              <a:rPr lang="fr-FR" sz="2800" dirty="0"/>
              <a:t>Par établissement, programmer le déplacement d’un robot en fonction des mesures de ses capteurs :</a:t>
            </a:r>
          </a:p>
          <a:p>
            <a:pPr marL="457200" indent="-457200">
              <a:buFontTx/>
              <a:buChar char="-"/>
            </a:pPr>
            <a:r>
              <a:rPr lang="fr-FR" sz="2800" dirty="0"/>
              <a:t>en suivant une ligne droite</a:t>
            </a:r>
          </a:p>
          <a:p>
            <a:pPr marL="457200" indent="-457200">
              <a:buFontTx/>
              <a:buChar char="-"/>
            </a:pPr>
            <a:r>
              <a:rPr lang="fr-FR" sz="2800" dirty="0"/>
              <a:t>sur un chemin avec un obstacle à éviter, contourner</a:t>
            </a:r>
          </a:p>
          <a:p>
            <a:pPr marL="457200" indent="-457200">
              <a:buFontTx/>
              <a:buChar char="-"/>
            </a:pPr>
            <a:r>
              <a:rPr lang="fr-FR" sz="2800" dirty="0"/>
              <a:t>sur un chemin délimité par des murs</a:t>
            </a:r>
          </a:p>
          <a:p>
            <a:endParaRPr lang="fr-FR" sz="2800" dirty="0"/>
          </a:p>
          <a:p>
            <a:r>
              <a:rPr lang="fr-FR" sz="2800" dirty="0"/>
              <a:t>Confronter la simulation et la réalité.</a:t>
            </a:r>
          </a:p>
          <a:p>
            <a:endParaRPr lang="fr-FR" sz="2800" dirty="0"/>
          </a:p>
          <a:p>
            <a:r>
              <a:rPr lang="fr-FR" sz="2800" b="1" i="1" dirty="0"/>
              <a:t>Objectif :</a:t>
            </a:r>
            <a:r>
              <a:rPr lang="fr-FR" sz="2800" i="1" dirty="0"/>
              <a:t> identifier les écarts entre le virtuel et le réel.</a:t>
            </a:r>
          </a:p>
        </p:txBody>
      </p:sp>
    </p:spTree>
    <p:extLst>
      <p:ext uri="{BB962C8B-B14F-4D97-AF65-F5344CB8AC3E}">
        <p14:creationId xmlns:p14="http://schemas.microsoft.com/office/powerpoint/2010/main" val="10455882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bo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2504" y="2564904"/>
            <a:ext cx="1152128" cy="817441"/>
          </a:xfrm>
          <a:prstGeom prst="rect">
            <a:avLst/>
          </a:prstGeom>
        </p:spPr>
      </p:pic>
      <p:pic>
        <p:nvPicPr>
          <p:cNvPr id="5" name="Image 4" descr="mowa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3573016"/>
            <a:ext cx="953652" cy="761642"/>
          </a:xfrm>
          <a:prstGeom prst="rect">
            <a:avLst/>
          </a:prstGeom>
        </p:spPr>
      </p:pic>
      <p:sp>
        <p:nvSpPr>
          <p:cNvPr id="12" name="ZoneTexte 11"/>
          <p:cNvSpPr txBox="1"/>
          <p:nvPr/>
        </p:nvSpPr>
        <p:spPr>
          <a:xfrm>
            <a:off x="695400" y="2276872"/>
            <a:ext cx="7776864" cy="3354765"/>
          </a:xfrm>
          <a:prstGeom prst="rect">
            <a:avLst/>
          </a:prstGeom>
          <a:noFill/>
          <a:ln>
            <a:solidFill>
              <a:srgbClr val="44546A"/>
            </a:solidFill>
          </a:ln>
        </p:spPr>
        <p:txBody>
          <a:bodyPr wrap="square" rtlCol="0">
            <a:spAutoFit/>
          </a:bodyPr>
          <a:lstStyle/>
          <a:p>
            <a:endParaRPr lang="fr-FR" dirty="0"/>
          </a:p>
          <a:p>
            <a:r>
              <a:rPr lang="fr-FR" dirty="0"/>
              <a:t>- Les robots, pour se déplacer sur une distance précise, doivent activer leurs moteurs pendant un temps calculé, permettant au robot de couvrir la distance voulue. (Nécessité d’étalonner le robot. Exemple : quelle distance couvre le robot pendant une seconde à une puissance précise du moteur</a:t>
            </a:r>
            <a:r>
              <a:rPr lang="mr-IN" dirty="0"/>
              <a:t>…</a:t>
            </a:r>
            <a:r>
              <a:rPr lang="fr-FR" dirty="0"/>
              <a:t>).</a:t>
            </a:r>
          </a:p>
          <a:p>
            <a:r>
              <a:rPr lang="fr-FR" dirty="0"/>
              <a:t>- Les translations sont assurées en activant les deux moteurs dans le même sens.</a:t>
            </a:r>
          </a:p>
          <a:p>
            <a:r>
              <a:rPr lang="fr-FR" dirty="0"/>
              <a:t>- Les rotations sont réalisées en arrêtant un des moteurs ou en inversant leurs sens de rotation.</a:t>
            </a:r>
          </a:p>
          <a:p>
            <a:endParaRPr lang="fr-FR" dirty="0"/>
          </a:p>
          <a:p>
            <a:pPr marL="285750" indent="-285750">
              <a:buFontTx/>
              <a:buChar char="-"/>
            </a:pPr>
            <a:r>
              <a:rPr lang="fr-FR" dirty="0"/>
              <a:t>Le lutin dans Scratch réalise des déplacements absolus (coordonnées) ou relatifs (incréments sur un axe).</a:t>
            </a:r>
          </a:p>
          <a:p>
            <a:endParaRPr lang="fr-FR" sz="1400" dirty="0"/>
          </a:p>
        </p:txBody>
      </p:sp>
      <p:sp>
        <p:nvSpPr>
          <p:cNvPr id="13" name="Rectangle 12"/>
          <p:cNvSpPr/>
          <p:nvPr/>
        </p:nvSpPr>
        <p:spPr>
          <a:xfrm>
            <a:off x="3320246" y="836712"/>
            <a:ext cx="6728958" cy="369332"/>
          </a:xfrm>
          <a:prstGeom prst="rect">
            <a:avLst/>
          </a:prstGeom>
        </p:spPr>
        <p:txBody>
          <a:bodyPr wrap="none">
            <a:spAutoFit/>
          </a:bodyPr>
          <a:lstStyle/>
          <a:p>
            <a:pPr algn="ctr"/>
            <a:r>
              <a:rPr lang="fr-FR" b="1" u="sng" dirty="0"/>
              <a:t>Différences entre programmation réelle et programmation virtuelle :</a:t>
            </a:r>
          </a:p>
        </p:txBody>
      </p:sp>
      <p:sp>
        <p:nvSpPr>
          <p:cNvPr id="15" name="Rectangle 14"/>
          <p:cNvSpPr/>
          <p:nvPr/>
        </p:nvSpPr>
        <p:spPr>
          <a:xfrm>
            <a:off x="695400" y="1412776"/>
            <a:ext cx="6096000" cy="646331"/>
          </a:xfrm>
          <a:prstGeom prst="rect">
            <a:avLst/>
          </a:prstGeom>
          <a:ln>
            <a:solidFill>
              <a:schemeClr val="tx2"/>
            </a:solidFill>
          </a:ln>
        </p:spPr>
        <p:txBody>
          <a:bodyPr>
            <a:spAutoFit/>
          </a:bodyPr>
          <a:lstStyle/>
          <a:p>
            <a:r>
              <a:rPr lang="fr-FR" b="1" dirty="0"/>
              <a:t>2</a:t>
            </a:r>
            <a:r>
              <a:rPr lang="fr-FR" b="1" baseline="30000" dirty="0"/>
              <a:t>ème</a:t>
            </a:r>
            <a:r>
              <a:rPr lang="fr-FR" b="1" dirty="0"/>
              <a:t> étape : déplacer un robot sur une distance donnée. </a:t>
            </a:r>
            <a:r>
              <a:rPr lang="fr-FR" dirty="0"/>
              <a:t>Déplacements en séquences d’instructions.</a:t>
            </a:r>
            <a:endParaRPr lang="fr-FR" b="1" dirty="0">
              <a:solidFill>
                <a:srgbClr val="FF0000"/>
              </a:solidFill>
            </a:endParaRPr>
          </a:p>
        </p:txBody>
      </p:sp>
      <p:pic>
        <p:nvPicPr>
          <p:cNvPr id="16" name="Image 15"/>
          <p:cNvPicPr>
            <a:picLocks noChangeAspect="1"/>
          </p:cNvPicPr>
          <p:nvPr/>
        </p:nvPicPr>
        <p:blipFill>
          <a:blip r:embed="rId4"/>
          <a:stretch>
            <a:fillRect/>
          </a:stretch>
        </p:blipFill>
        <p:spPr>
          <a:xfrm>
            <a:off x="8616280" y="3645024"/>
            <a:ext cx="2180084" cy="621175"/>
          </a:xfrm>
          <a:prstGeom prst="rect">
            <a:avLst/>
          </a:prstGeom>
        </p:spPr>
      </p:pic>
      <p:pic>
        <p:nvPicPr>
          <p:cNvPr id="17" name="Image 16"/>
          <p:cNvPicPr>
            <a:picLocks noChangeAspect="1"/>
          </p:cNvPicPr>
          <p:nvPr/>
        </p:nvPicPr>
        <p:blipFill>
          <a:blip r:embed="rId5"/>
          <a:stretch>
            <a:fillRect/>
          </a:stretch>
        </p:blipFill>
        <p:spPr>
          <a:xfrm>
            <a:off x="8616280" y="2636912"/>
            <a:ext cx="1656184" cy="744235"/>
          </a:xfrm>
          <a:prstGeom prst="rect">
            <a:avLst/>
          </a:prstGeom>
        </p:spPr>
      </p:pic>
      <p:pic>
        <p:nvPicPr>
          <p:cNvPr id="18" name="Image 17" descr="scratc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0536" y="4581128"/>
            <a:ext cx="908951" cy="1044771"/>
          </a:xfrm>
          <a:prstGeom prst="rect">
            <a:avLst/>
          </a:prstGeom>
        </p:spPr>
      </p:pic>
      <p:pic>
        <p:nvPicPr>
          <p:cNvPr id="19" name="Image 18"/>
          <p:cNvPicPr>
            <a:picLocks noChangeAspect="1"/>
          </p:cNvPicPr>
          <p:nvPr/>
        </p:nvPicPr>
        <p:blipFill>
          <a:blip r:embed="rId7"/>
          <a:stretch>
            <a:fillRect/>
          </a:stretch>
        </p:blipFill>
        <p:spPr>
          <a:xfrm>
            <a:off x="8832304" y="4509120"/>
            <a:ext cx="1728192" cy="1138078"/>
          </a:xfrm>
          <a:prstGeom prst="rect">
            <a:avLst/>
          </a:prstGeom>
        </p:spPr>
      </p:pic>
    </p:spTree>
    <p:extLst>
      <p:ext uri="{BB962C8B-B14F-4D97-AF65-F5344CB8AC3E}">
        <p14:creationId xmlns:p14="http://schemas.microsoft.com/office/powerpoint/2010/main" val="194173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9336" y="2564904"/>
            <a:ext cx="7128792" cy="1692771"/>
          </a:xfrm>
          <a:prstGeom prst="rect">
            <a:avLst/>
          </a:prstGeom>
          <a:noFill/>
          <a:ln>
            <a:solidFill>
              <a:schemeClr val="tx2"/>
            </a:solidFill>
          </a:ln>
        </p:spPr>
        <p:txBody>
          <a:bodyPr wrap="square" rtlCol="0">
            <a:spAutoFit/>
          </a:bodyPr>
          <a:lstStyle/>
          <a:p>
            <a:pPr marL="285750" indent="-285750">
              <a:buFontTx/>
              <a:buChar char="-"/>
            </a:pPr>
            <a:r>
              <a:rPr lang="fr-FR" dirty="0"/>
              <a:t>Le déplacement continu d’un robot est très simple à réaliser. Il suffit de mettre en marche le moteur. (Mettre à l’état haut la sortie d’une carte programmable reliée à un moteur. ) </a:t>
            </a:r>
          </a:p>
          <a:p>
            <a:r>
              <a:rPr lang="fr-FR" dirty="0"/>
              <a:t>Le robot restera en mouvement tant que l’instruction d’arrêt ne sera pas donnée, celle-ci pouvant être conditionnée par la détection d’un capteur.</a:t>
            </a:r>
          </a:p>
          <a:p>
            <a:pPr marL="285750" indent="-285750">
              <a:buFontTx/>
              <a:buChar char="-"/>
            </a:pPr>
            <a:endParaRPr lang="fr-FR" sz="1400" dirty="0"/>
          </a:p>
        </p:txBody>
      </p:sp>
      <p:pic>
        <p:nvPicPr>
          <p:cNvPr id="3" name="Image 2"/>
          <p:cNvPicPr>
            <a:picLocks noChangeAspect="1"/>
          </p:cNvPicPr>
          <p:nvPr/>
        </p:nvPicPr>
        <p:blipFill>
          <a:blip r:embed="rId2"/>
          <a:stretch>
            <a:fillRect/>
          </a:stretch>
        </p:blipFill>
        <p:spPr>
          <a:xfrm>
            <a:off x="8256240" y="4869160"/>
            <a:ext cx="1944216" cy="265551"/>
          </a:xfrm>
          <a:prstGeom prst="rect">
            <a:avLst/>
          </a:prstGeom>
        </p:spPr>
      </p:pic>
      <p:pic>
        <p:nvPicPr>
          <p:cNvPr id="4" name="Image 3"/>
          <p:cNvPicPr>
            <a:picLocks noChangeAspect="1"/>
          </p:cNvPicPr>
          <p:nvPr/>
        </p:nvPicPr>
        <p:blipFill>
          <a:blip r:embed="rId3"/>
          <a:stretch>
            <a:fillRect/>
          </a:stretch>
        </p:blipFill>
        <p:spPr>
          <a:xfrm>
            <a:off x="8256240" y="5373216"/>
            <a:ext cx="1761331" cy="550416"/>
          </a:xfrm>
          <a:prstGeom prst="rect">
            <a:avLst/>
          </a:prstGeom>
        </p:spPr>
      </p:pic>
      <p:pic>
        <p:nvPicPr>
          <p:cNvPr id="5" name="Image 4"/>
          <p:cNvPicPr>
            <a:picLocks noChangeAspect="1"/>
          </p:cNvPicPr>
          <p:nvPr/>
        </p:nvPicPr>
        <p:blipFill>
          <a:blip r:embed="rId4"/>
          <a:stretch>
            <a:fillRect/>
          </a:stretch>
        </p:blipFill>
        <p:spPr>
          <a:xfrm>
            <a:off x="7248128" y="3429000"/>
            <a:ext cx="3280814" cy="719193"/>
          </a:xfrm>
          <a:prstGeom prst="rect">
            <a:avLst/>
          </a:prstGeom>
        </p:spPr>
      </p:pic>
      <p:sp>
        <p:nvSpPr>
          <p:cNvPr id="9" name="Rectangle 8"/>
          <p:cNvSpPr/>
          <p:nvPr/>
        </p:nvSpPr>
        <p:spPr>
          <a:xfrm>
            <a:off x="4295800" y="764704"/>
            <a:ext cx="5209892" cy="369332"/>
          </a:xfrm>
          <a:prstGeom prst="rect">
            <a:avLst/>
          </a:prstGeom>
        </p:spPr>
        <p:txBody>
          <a:bodyPr wrap="none">
            <a:spAutoFit/>
          </a:bodyPr>
          <a:lstStyle/>
          <a:p>
            <a:pPr algn="ctr"/>
            <a:r>
              <a:rPr lang="fr-FR" b="1" u="sng" dirty="0"/>
              <a:t>Différences entre programmation réelle et virtuelle :</a:t>
            </a:r>
          </a:p>
        </p:txBody>
      </p:sp>
      <p:pic>
        <p:nvPicPr>
          <p:cNvPr id="10" name="Image 9" descr="mbo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0496" y="3429000"/>
            <a:ext cx="1127868" cy="800228"/>
          </a:xfrm>
          <a:prstGeom prst="rect">
            <a:avLst/>
          </a:prstGeom>
        </p:spPr>
      </p:pic>
      <p:pic>
        <p:nvPicPr>
          <p:cNvPr id="11" name="Image 10" descr="mowa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2504" y="2420888"/>
            <a:ext cx="1152128" cy="920156"/>
          </a:xfrm>
          <a:prstGeom prst="rect">
            <a:avLst/>
          </a:prstGeom>
        </p:spPr>
      </p:pic>
      <p:sp>
        <p:nvSpPr>
          <p:cNvPr id="12" name="Rectangle 11"/>
          <p:cNvSpPr/>
          <p:nvPr/>
        </p:nvSpPr>
        <p:spPr>
          <a:xfrm>
            <a:off x="226431" y="1309410"/>
            <a:ext cx="10622097" cy="375450"/>
          </a:xfrm>
          <a:prstGeom prst="rect">
            <a:avLst/>
          </a:prstGeom>
          <a:ln w="12700">
            <a:solidFill>
              <a:schemeClr val="tx1"/>
            </a:solidFill>
          </a:ln>
        </p:spPr>
        <p:txBody>
          <a:bodyPr wrap="square">
            <a:spAutoFit/>
          </a:bodyPr>
          <a:lstStyle/>
          <a:p>
            <a:r>
              <a:rPr lang="fr-FR" b="1" dirty="0"/>
              <a:t>3</a:t>
            </a:r>
            <a:r>
              <a:rPr lang="fr-FR" b="1" baseline="30000" dirty="0"/>
              <a:t>ème</a:t>
            </a:r>
            <a:r>
              <a:rPr lang="fr-FR" b="1" dirty="0"/>
              <a:t> étape : déplacer un robot de façon automatique. </a:t>
            </a:r>
            <a:r>
              <a:rPr lang="fr-FR" dirty="0"/>
              <a:t>Déplacements conditionnés par la mesure de capteurs.</a:t>
            </a:r>
          </a:p>
        </p:txBody>
      </p:sp>
      <p:pic>
        <p:nvPicPr>
          <p:cNvPr id="13" name="Image 12" descr="scrat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2464" y="4797152"/>
            <a:ext cx="1034245" cy="1188787"/>
          </a:xfrm>
          <a:prstGeom prst="rect">
            <a:avLst/>
          </a:prstGeom>
        </p:spPr>
      </p:pic>
      <p:sp>
        <p:nvSpPr>
          <p:cNvPr id="14" name="Rectangle 13"/>
          <p:cNvSpPr/>
          <p:nvPr/>
        </p:nvSpPr>
        <p:spPr>
          <a:xfrm>
            <a:off x="119336" y="4509120"/>
            <a:ext cx="7848872" cy="1754326"/>
          </a:xfrm>
          <a:prstGeom prst="rect">
            <a:avLst/>
          </a:prstGeom>
          <a:ln>
            <a:solidFill>
              <a:schemeClr val="tx2"/>
            </a:solidFill>
          </a:ln>
        </p:spPr>
        <p:txBody>
          <a:bodyPr wrap="square">
            <a:spAutoFit/>
          </a:bodyPr>
          <a:lstStyle/>
          <a:p>
            <a:pPr marL="285750" indent="-285750">
              <a:buFontTx/>
              <a:buChar char="-"/>
            </a:pPr>
            <a:r>
              <a:rPr lang="fr-FR" dirty="0"/>
              <a:t>Le lutin dans scratch réalise instantanément des déplacements absolus (coordonnées) ou relatifs (incréments sur un axe), il est plus difficile de simuler un déplacement continu.</a:t>
            </a:r>
          </a:p>
          <a:p>
            <a:pPr marL="285750" indent="-285750">
              <a:buFontTx/>
              <a:buChar char="-"/>
            </a:pPr>
            <a:r>
              <a:rPr lang="fr-FR" dirty="0"/>
              <a:t>On peut utiliser l’instruction « glisser n secondes en à x =.. y = .. » pour symboliser le déplacement d’un robot. (sans pouvoir détecter d’obstacle)</a:t>
            </a:r>
          </a:p>
          <a:p>
            <a:pPr marL="285750" indent="-285750">
              <a:buFontTx/>
              <a:buChar char="-"/>
            </a:pPr>
            <a:r>
              <a:rPr lang="fr-FR" dirty="0"/>
              <a:t>On peut répéter un petit déplacement jusqu’à la détection d’un obstacle.</a:t>
            </a:r>
          </a:p>
        </p:txBody>
      </p:sp>
      <p:pic>
        <p:nvPicPr>
          <p:cNvPr id="15" name="Image 14"/>
          <p:cNvPicPr>
            <a:picLocks noChangeAspect="1"/>
          </p:cNvPicPr>
          <p:nvPr/>
        </p:nvPicPr>
        <p:blipFill>
          <a:blip r:embed="rId8"/>
          <a:stretch>
            <a:fillRect/>
          </a:stretch>
        </p:blipFill>
        <p:spPr>
          <a:xfrm>
            <a:off x="8184232" y="2420888"/>
            <a:ext cx="2304256" cy="722337"/>
          </a:xfrm>
          <a:prstGeom prst="rect">
            <a:avLst/>
          </a:prstGeom>
        </p:spPr>
      </p:pic>
      <p:sp>
        <p:nvSpPr>
          <p:cNvPr id="16" name="Rectangle 15"/>
          <p:cNvSpPr/>
          <p:nvPr/>
        </p:nvSpPr>
        <p:spPr>
          <a:xfrm>
            <a:off x="1559496" y="1772816"/>
            <a:ext cx="10297144" cy="369332"/>
          </a:xfrm>
          <a:prstGeom prst="rect">
            <a:avLst/>
          </a:prstGeom>
        </p:spPr>
        <p:txBody>
          <a:bodyPr wrap="square">
            <a:spAutoFit/>
          </a:bodyPr>
          <a:lstStyle/>
          <a:p>
            <a:r>
              <a:rPr lang="fr-FR" dirty="0"/>
              <a:t>En partant d’un exemple simple : déplacements d’un robot en continu et arrêt devant un obstacle.</a:t>
            </a:r>
          </a:p>
        </p:txBody>
      </p:sp>
    </p:spTree>
    <p:extLst>
      <p:ext uri="{BB962C8B-B14F-4D97-AF65-F5344CB8AC3E}">
        <p14:creationId xmlns:p14="http://schemas.microsoft.com/office/powerpoint/2010/main" val="381535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bo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20" y="692696"/>
            <a:ext cx="1368152" cy="970711"/>
          </a:xfrm>
          <a:prstGeom prst="rect">
            <a:avLst/>
          </a:prstGeom>
        </p:spPr>
      </p:pic>
      <p:pic>
        <p:nvPicPr>
          <p:cNvPr id="5" name="Image 4" descr="mowa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4472" y="692696"/>
            <a:ext cx="1133975" cy="905658"/>
          </a:xfrm>
          <a:prstGeom prst="rect">
            <a:avLst/>
          </a:prstGeom>
        </p:spPr>
      </p:pic>
      <p:sp>
        <p:nvSpPr>
          <p:cNvPr id="9" name="Rectangle 8"/>
          <p:cNvSpPr/>
          <p:nvPr/>
        </p:nvSpPr>
        <p:spPr>
          <a:xfrm>
            <a:off x="479376" y="2550516"/>
            <a:ext cx="9577064" cy="2031325"/>
          </a:xfrm>
          <a:prstGeom prst="rect">
            <a:avLst/>
          </a:prstGeom>
          <a:ln>
            <a:solidFill>
              <a:schemeClr val="tx1"/>
            </a:solidFill>
          </a:ln>
        </p:spPr>
        <p:txBody>
          <a:bodyPr wrap="square">
            <a:spAutoFit/>
          </a:bodyPr>
          <a:lstStyle/>
          <a:p>
            <a:pPr algn="ctr"/>
            <a:r>
              <a:rPr lang="fr-FR" sz="1400" b="1" u="sng" dirty="0"/>
              <a:t> </a:t>
            </a:r>
            <a:r>
              <a:rPr lang="fr-FR" sz="1400" b="1" dirty="0"/>
              <a:t>Les distances  ou trajectoires réalisées par les robots sont approximatives. Elles peuvent être dues :</a:t>
            </a:r>
          </a:p>
          <a:p>
            <a:pPr algn="ctr"/>
            <a:r>
              <a:rPr lang="fr-FR" sz="1400" b="1" u="sng" dirty="0"/>
              <a:t>  </a:t>
            </a:r>
          </a:p>
          <a:p>
            <a:r>
              <a:rPr lang="fr-FR" sz="1400" b="1" dirty="0"/>
              <a:t>-1- A une erreur humaine (mauvais étalonnage du robot)</a:t>
            </a:r>
          </a:p>
          <a:p>
            <a:r>
              <a:rPr lang="fr-FR" sz="1400" b="1" dirty="0"/>
              <a:t>-2- Aux limites du logiciel : temps d’activation minimal des moteurs dans scratch ne permettant pas d’être suffisamment précis.</a:t>
            </a:r>
            <a:endParaRPr lang="fr-FR" sz="1400" dirty="0"/>
          </a:p>
          <a:p>
            <a:r>
              <a:rPr lang="fr-FR" sz="1400" b="1" dirty="0"/>
              <a:t>-3- Aux limites matérielles</a:t>
            </a:r>
          </a:p>
          <a:p>
            <a:pPr marL="285750" indent="-285750">
              <a:buFontTx/>
              <a:buChar char="-"/>
            </a:pPr>
            <a:r>
              <a:rPr lang="fr-FR" sz="1400" dirty="0"/>
              <a:t>Vitesses de rotation différentes des moteurs.</a:t>
            </a:r>
          </a:p>
          <a:p>
            <a:pPr marL="285750" indent="-285750">
              <a:buFontTx/>
              <a:buChar char="-"/>
            </a:pPr>
            <a:r>
              <a:rPr lang="fr-FR" sz="1400" dirty="0"/>
              <a:t>Frottements / jeux / usure dans les motoréducteurs ou au niveau des roues.</a:t>
            </a:r>
          </a:p>
          <a:p>
            <a:pPr marL="285750" indent="-285750">
              <a:buFontTx/>
              <a:buChar char="-"/>
            </a:pPr>
            <a:r>
              <a:rPr lang="fr-FR" sz="1400" dirty="0"/>
              <a:t>Conditions initiales : mauvais placement du robot, alimentation électrique faible ou défectueuse.</a:t>
            </a:r>
          </a:p>
          <a:p>
            <a:pPr marL="285750" indent="-285750">
              <a:buFontTx/>
              <a:buChar char="-"/>
            </a:pPr>
            <a:endParaRPr lang="fr-FR" sz="1400" dirty="0"/>
          </a:p>
        </p:txBody>
      </p:sp>
      <p:sp>
        <p:nvSpPr>
          <p:cNvPr id="14" name="Rectangle 13"/>
          <p:cNvSpPr/>
          <p:nvPr/>
        </p:nvSpPr>
        <p:spPr>
          <a:xfrm>
            <a:off x="2639616" y="764704"/>
            <a:ext cx="8208912" cy="646331"/>
          </a:xfrm>
          <a:prstGeom prst="rect">
            <a:avLst/>
          </a:prstGeom>
        </p:spPr>
        <p:txBody>
          <a:bodyPr wrap="square">
            <a:spAutoFit/>
          </a:bodyPr>
          <a:lstStyle/>
          <a:p>
            <a:pPr algn="ctr"/>
            <a:r>
              <a:rPr lang="fr-FR" b="1" u="sng" dirty="0"/>
              <a:t>Ecarts entre le virtuel et le réel. </a:t>
            </a:r>
          </a:p>
          <a:p>
            <a:pPr algn="ctr"/>
            <a:r>
              <a:rPr lang="fr-FR" b="1" u="sng" dirty="0"/>
              <a:t>Il existe des décalages entre les déplacements attendus et observés.</a:t>
            </a:r>
          </a:p>
        </p:txBody>
      </p:sp>
      <p:pic>
        <p:nvPicPr>
          <p:cNvPr id="17" name="Image 16"/>
          <p:cNvPicPr>
            <a:picLocks noChangeAspect="1"/>
          </p:cNvPicPr>
          <p:nvPr/>
        </p:nvPicPr>
        <p:blipFill>
          <a:blip r:embed="rId4" cstate="print"/>
          <a:stretch>
            <a:fillRect/>
          </a:stretch>
        </p:blipFill>
        <p:spPr>
          <a:xfrm>
            <a:off x="10344472" y="3212976"/>
            <a:ext cx="1296144" cy="1296144"/>
          </a:xfrm>
          <a:prstGeom prst="rect">
            <a:avLst/>
          </a:prstGeom>
        </p:spPr>
      </p:pic>
      <p:pic>
        <p:nvPicPr>
          <p:cNvPr id="18" name="Image 17"/>
          <p:cNvPicPr>
            <a:picLocks noChangeAspect="1"/>
          </p:cNvPicPr>
          <p:nvPr/>
        </p:nvPicPr>
        <p:blipFill>
          <a:blip r:embed="rId5" cstate="print"/>
          <a:stretch>
            <a:fillRect/>
          </a:stretch>
        </p:blipFill>
        <p:spPr>
          <a:xfrm>
            <a:off x="10488488" y="1916832"/>
            <a:ext cx="1244556" cy="1231899"/>
          </a:xfrm>
          <a:prstGeom prst="rect">
            <a:avLst/>
          </a:prstGeom>
        </p:spPr>
      </p:pic>
      <p:sp>
        <p:nvSpPr>
          <p:cNvPr id="19" name="Rectangle 18"/>
          <p:cNvSpPr/>
          <p:nvPr/>
        </p:nvSpPr>
        <p:spPr>
          <a:xfrm>
            <a:off x="623392" y="4653136"/>
            <a:ext cx="8280920" cy="1200329"/>
          </a:xfrm>
          <a:prstGeom prst="rect">
            <a:avLst/>
          </a:prstGeom>
          <a:ln>
            <a:solidFill>
              <a:schemeClr val="tx2"/>
            </a:solidFill>
          </a:ln>
        </p:spPr>
        <p:txBody>
          <a:bodyPr wrap="square">
            <a:spAutoFit/>
          </a:bodyPr>
          <a:lstStyle/>
          <a:p>
            <a:r>
              <a:rPr lang="fr-FR" dirty="0"/>
              <a:t>Tout ceci contribue à créer de l’incertitude lors des déplacements du robot, qu’il est intéressant de caractériser avec les élèves et qui permet de justifier le besoin de diriger le robot en prélevant des informations sur son environnement extérieur à l’aide de capteurs (détection d’obstacles devant et sur les côtés, de ligne au sol</a:t>
            </a:r>
            <a:r>
              <a:rPr lang="mr-IN" dirty="0"/>
              <a:t>…</a:t>
            </a:r>
            <a:r>
              <a:rPr lang="fr-FR" dirty="0"/>
              <a:t>).</a:t>
            </a:r>
          </a:p>
        </p:txBody>
      </p:sp>
      <p:pic>
        <p:nvPicPr>
          <p:cNvPr id="20" name="Image 19"/>
          <p:cNvPicPr>
            <a:picLocks noChangeAspect="1"/>
          </p:cNvPicPr>
          <p:nvPr/>
        </p:nvPicPr>
        <p:blipFill>
          <a:blip r:embed="rId6" cstate="print"/>
          <a:stretch>
            <a:fillRect/>
          </a:stretch>
        </p:blipFill>
        <p:spPr>
          <a:xfrm>
            <a:off x="9048328" y="4653136"/>
            <a:ext cx="1584176" cy="1562672"/>
          </a:xfrm>
          <a:prstGeom prst="rect">
            <a:avLst/>
          </a:prstGeom>
        </p:spPr>
      </p:pic>
      <p:sp>
        <p:nvSpPr>
          <p:cNvPr id="2" name="ZoneTexte 1"/>
          <p:cNvSpPr txBox="1"/>
          <p:nvPr/>
        </p:nvSpPr>
        <p:spPr>
          <a:xfrm>
            <a:off x="335360" y="1772816"/>
            <a:ext cx="9721080" cy="369332"/>
          </a:xfrm>
          <a:prstGeom prst="rect">
            <a:avLst/>
          </a:prstGeom>
          <a:noFill/>
          <a:ln>
            <a:solidFill>
              <a:schemeClr val="tx1"/>
            </a:solidFill>
          </a:ln>
        </p:spPr>
        <p:txBody>
          <a:bodyPr wrap="square" rtlCol="0">
            <a:spAutoFit/>
          </a:bodyPr>
          <a:lstStyle/>
          <a:p>
            <a:r>
              <a:rPr lang="fr-FR" b="1" u="sng"/>
              <a:t>2</a:t>
            </a:r>
            <a:r>
              <a:rPr lang="fr-FR" b="1" u="sng" baseline="30000"/>
              <a:t>ème</a:t>
            </a:r>
            <a:r>
              <a:rPr lang="fr-FR" b="1" u="sng"/>
              <a:t> étape : déplacer un robot sur une distance donnée : </a:t>
            </a:r>
            <a:r>
              <a:rPr lang="fr-FR" u="sng"/>
              <a:t>Déplacements en séquences d’instructions.</a:t>
            </a:r>
            <a:endParaRPr lang="fr-FR" b="1" u="sng">
              <a:solidFill>
                <a:srgbClr val="FF0000"/>
              </a:solidFill>
            </a:endParaRPr>
          </a:p>
        </p:txBody>
      </p:sp>
    </p:spTree>
    <p:extLst>
      <p:ext uri="{BB962C8B-B14F-4D97-AF65-F5344CB8AC3E}">
        <p14:creationId xmlns:p14="http://schemas.microsoft.com/office/powerpoint/2010/main" val="111757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9616" y="764704"/>
            <a:ext cx="8208912" cy="646331"/>
          </a:xfrm>
          <a:prstGeom prst="rect">
            <a:avLst/>
          </a:prstGeom>
        </p:spPr>
        <p:txBody>
          <a:bodyPr wrap="square">
            <a:spAutoFit/>
          </a:bodyPr>
          <a:lstStyle/>
          <a:p>
            <a:pPr algn="ctr"/>
            <a:r>
              <a:rPr lang="fr-FR" b="1" u="sng" dirty="0"/>
              <a:t>Ecarts entre le virtuel et le réel. </a:t>
            </a:r>
          </a:p>
          <a:p>
            <a:pPr algn="ctr"/>
            <a:r>
              <a:rPr lang="fr-FR" b="1" u="sng" dirty="0"/>
              <a:t>Il existe des décalages entre les déplacements attendus et observés.</a:t>
            </a:r>
          </a:p>
        </p:txBody>
      </p:sp>
      <p:sp>
        <p:nvSpPr>
          <p:cNvPr id="3" name="Rectangle 2"/>
          <p:cNvSpPr/>
          <p:nvPr/>
        </p:nvSpPr>
        <p:spPr>
          <a:xfrm>
            <a:off x="119336" y="1628800"/>
            <a:ext cx="8725252" cy="5355312"/>
          </a:xfrm>
          <a:prstGeom prst="rect">
            <a:avLst/>
          </a:prstGeom>
          <a:ln>
            <a:solidFill>
              <a:schemeClr val="tx2"/>
            </a:solidFill>
          </a:ln>
        </p:spPr>
        <p:txBody>
          <a:bodyPr wrap="square">
            <a:spAutoFit/>
          </a:bodyPr>
          <a:lstStyle/>
          <a:p>
            <a:r>
              <a:rPr lang="fr-FR" b="1" u="sng" dirty="0"/>
              <a:t>3</a:t>
            </a:r>
            <a:r>
              <a:rPr lang="fr-FR" b="1" u="sng" baseline="30000" dirty="0"/>
              <a:t>ème</a:t>
            </a:r>
            <a:r>
              <a:rPr lang="fr-FR" b="1" u="sng" dirty="0"/>
              <a:t> étape : déplacer un robot de façon automatique. </a:t>
            </a:r>
            <a:r>
              <a:rPr lang="fr-FR" u="sng" dirty="0"/>
              <a:t>Déplacements conditionnés par la mesure de capteurs.</a:t>
            </a:r>
          </a:p>
          <a:p>
            <a:endParaRPr lang="fr-FR" dirty="0"/>
          </a:p>
          <a:p>
            <a:r>
              <a:rPr lang="fr-FR" b="1" u="sng" dirty="0"/>
              <a:t>Cas du robot </a:t>
            </a:r>
            <a:r>
              <a:rPr lang="fr-FR" b="1" u="sng" dirty="0" err="1"/>
              <a:t>Moway</a:t>
            </a:r>
            <a:r>
              <a:rPr lang="fr-FR" b="1" u="sng" dirty="0"/>
              <a:t> : </a:t>
            </a:r>
            <a:endParaRPr lang="fr-FR" dirty="0"/>
          </a:p>
          <a:p>
            <a:pPr marL="285750" indent="-285750">
              <a:buFontTx/>
              <a:buChar char="-"/>
            </a:pPr>
            <a:r>
              <a:rPr lang="fr-FR" dirty="0"/>
              <a:t>Une valeur correspondant à la distance d’un obstacle est mesurée lors de l’étalonnage du robot à l’arrêt .</a:t>
            </a:r>
          </a:p>
          <a:p>
            <a:pPr marL="285750" indent="-285750">
              <a:buFontTx/>
              <a:buChar char="-"/>
            </a:pPr>
            <a:r>
              <a:rPr lang="fr-FR" dirty="0"/>
              <a:t>Quand le robot est en déplacement, cette valeur utilisée comme seuil de détection conditionnant l’arrêt du robot ne correspond pas à la même distance. Le robot se retrouve beaucoup plus près de l’obstacle.</a:t>
            </a:r>
          </a:p>
          <a:p>
            <a:r>
              <a:rPr lang="fr-FR" dirty="0"/>
              <a:t>Ce décalage est sans doute dû à un retard pris dans la chaine d’information : lors du transfert du signal entre l’acquisition (capteur du robot) et le traitement de l’information (processeur de l’ordinateur + scratch).</a:t>
            </a:r>
          </a:p>
          <a:p>
            <a:endParaRPr lang="fr-FR" dirty="0"/>
          </a:p>
          <a:p>
            <a:r>
              <a:rPr lang="fr-FR" b="1" u="sng" dirty="0"/>
              <a:t>Cas du robot </a:t>
            </a:r>
            <a:r>
              <a:rPr lang="fr-FR" b="1" u="sng" dirty="0" err="1"/>
              <a:t>mBot</a:t>
            </a:r>
            <a:r>
              <a:rPr lang="fr-FR" b="1" u="sng" dirty="0"/>
              <a:t> : </a:t>
            </a:r>
          </a:p>
          <a:p>
            <a:r>
              <a:rPr lang="fr-FR" dirty="0"/>
              <a:t>Ce même décalage est pressenti pour expliquer l’impossibilité du robot à suivre une ligne quand il est piloté en mode wifi. Le programme doit être téléchargé directement dans le robot pour bénéficier de la rapidité de traitement de l’information du microcontrôleur de la carte programmable.</a:t>
            </a:r>
          </a:p>
          <a:p>
            <a:endParaRPr lang="fr-FR" dirty="0"/>
          </a:p>
        </p:txBody>
      </p:sp>
      <p:grpSp>
        <p:nvGrpSpPr>
          <p:cNvPr id="19" name="Grouper 18"/>
          <p:cNvGrpSpPr/>
          <p:nvPr/>
        </p:nvGrpSpPr>
        <p:grpSpPr>
          <a:xfrm>
            <a:off x="9696400" y="3501008"/>
            <a:ext cx="1008113" cy="360040"/>
            <a:chOff x="9552384" y="3212976"/>
            <a:chExt cx="1020113" cy="456933"/>
          </a:xfrm>
        </p:grpSpPr>
        <p:pic>
          <p:nvPicPr>
            <p:cNvPr id="11" name="Image 10" descr="mowa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580446" y="3184914"/>
              <a:ext cx="456933" cy="513057"/>
            </a:xfrm>
            <a:prstGeom prst="rect">
              <a:avLst/>
            </a:prstGeom>
          </p:spPr>
        </p:pic>
        <p:sp>
          <p:nvSpPr>
            <p:cNvPr id="12" name="Ellipse 11"/>
            <p:cNvSpPr/>
            <p:nvPr/>
          </p:nvSpPr>
          <p:spPr>
            <a:xfrm>
              <a:off x="10344472" y="3284984"/>
              <a:ext cx="228025" cy="2488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a:off x="10056440" y="3429000"/>
              <a:ext cx="28803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25" name="Grouper 24"/>
          <p:cNvGrpSpPr/>
          <p:nvPr/>
        </p:nvGrpSpPr>
        <p:grpSpPr>
          <a:xfrm>
            <a:off x="9264352" y="1628800"/>
            <a:ext cx="1887935" cy="1482345"/>
            <a:chOff x="9264352" y="1628800"/>
            <a:chExt cx="1887935" cy="1482345"/>
          </a:xfrm>
        </p:grpSpPr>
        <p:grpSp>
          <p:nvGrpSpPr>
            <p:cNvPr id="9" name="Grouper 8"/>
            <p:cNvGrpSpPr/>
            <p:nvPr/>
          </p:nvGrpSpPr>
          <p:grpSpPr>
            <a:xfrm>
              <a:off x="9408368" y="1916832"/>
              <a:ext cx="1368151" cy="456933"/>
              <a:chOff x="9336361" y="1988840"/>
              <a:chExt cx="1728191" cy="528941"/>
            </a:xfrm>
          </p:grpSpPr>
          <p:pic>
            <p:nvPicPr>
              <p:cNvPr id="4" name="Image 3" descr="mow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395926" y="1929275"/>
                <a:ext cx="528941" cy="648072"/>
              </a:xfrm>
              <a:prstGeom prst="rect">
                <a:avLst/>
              </a:prstGeom>
              <a:ln>
                <a:noFill/>
              </a:ln>
            </p:spPr>
          </p:pic>
          <p:sp>
            <p:nvSpPr>
              <p:cNvPr id="5" name="Ellipse 4"/>
              <p:cNvSpPr/>
              <p:nvPr/>
            </p:nvSpPr>
            <p:spPr>
              <a:xfrm>
                <a:off x="10776520" y="2132856"/>
                <a:ext cx="288032" cy="28803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10056440" y="2276872"/>
                <a:ext cx="648072" cy="0"/>
              </a:xfrm>
              <a:prstGeom prst="straightConnector1">
                <a:avLst/>
              </a:prstGeom>
              <a:ln>
                <a:noFill/>
                <a:headEnd type="arrow"/>
                <a:tailEnd type="arrow"/>
              </a:ln>
            </p:spPr>
            <p:style>
              <a:lnRef idx="2">
                <a:schemeClr val="accent1"/>
              </a:lnRef>
              <a:fillRef idx="0">
                <a:schemeClr val="accent1"/>
              </a:fillRef>
              <a:effectRef idx="1">
                <a:schemeClr val="accent1"/>
              </a:effectRef>
              <a:fontRef idx="minor">
                <a:schemeClr val="tx1"/>
              </a:fontRef>
            </p:style>
          </p:cxnSp>
        </p:grpSp>
        <p:pic>
          <p:nvPicPr>
            <p:cNvPr id="8" name="Image 7"/>
            <p:cNvPicPr>
              <a:picLocks noChangeAspect="1"/>
            </p:cNvPicPr>
            <p:nvPr/>
          </p:nvPicPr>
          <p:blipFill>
            <a:blip r:embed="rId4"/>
            <a:stretch>
              <a:fillRect/>
            </a:stretch>
          </p:blipFill>
          <p:spPr>
            <a:xfrm>
              <a:off x="9264352" y="2348880"/>
              <a:ext cx="1887935" cy="762265"/>
            </a:xfrm>
            <a:prstGeom prst="rect">
              <a:avLst/>
            </a:prstGeom>
            <a:ln>
              <a:noFill/>
            </a:ln>
          </p:spPr>
        </p:pic>
        <p:sp>
          <p:nvSpPr>
            <p:cNvPr id="18" name="ZoneTexte 17"/>
            <p:cNvSpPr txBox="1"/>
            <p:nvPr/>
          </p:nvSpPr>
          <p:spPr>
            <a:xfrm>
              <a:off x="9408368" y="1628800"/>
              <a:ext cx="1512168" cy="307777"/>
            </a:xfrm>
            <a:prstGeom prst="rect">
              <a:avLst/>
            </a:prstGeom>
            <a:noFill/>
            <a:ln>
              <a:noFill/>
            </a:ln>
          </p:spPr>
          <p:txBody>
            <a:bodyPr wrap="square" rtlCol="0">
              <a:spAutoFit/>
            </a:bodyPr>
            <a:lstStyle/>
            <a:p>
              <a:r>
                <a:rPr lang="fr-FR" sz="1400" dirty="0"/>
                <a:t>Distance à l’arrêt</a:t>
              </a:r>
            </a:p>
          </p:txBody>
        </p:sp>
      </p:grpSp>
      <p:sp>
        <p:nvSpPr>
          <p:cNvPr id="24" name="ZoneTexte 23"/>
          <p:cNvSpPr txBox="1"/>
          <p:nvPr/>
        </p:nvSpPr>
        <p:spPr>
          <a:xfrm>
            <a:off x="9552384" y="3212976"/>
            <a:ext cx="1512168" cy="307777"/>
          </a:xfrm>
          <a:prstGeom prst="rect">
            <a:avLst/>
          </a:prstGeom>
          <a:noFill/>
        </p:spPr>
        <p:txBody>
          <a:bodyPr wrap="square" rtlCol="0">
            <a:spAutoFit/>
          </a:bodyPr>
          <a:lstStyle/>
          <a:p>
            <a:r>
              <a:rPr lang="fr-FR" sz="1400" dirty="0"/>
              <a:t>En mouvement</a:t>
            </a:r>
          </a:p>
        </p:txBody>
      </p:sp>
      <p:sp>
        <p:nvSpPr>
          <p:cNvPr id="26" name="Rectangle 25"/>
          <p:cNvSpPr/>
          <p:nvPr/>
        </p:nvSpPr>
        <p:spPr>
          <a:xfrm>
            <a:off x="9264352" y="1700808"/>
            <a:ext cx="1944216" cy="14401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a:blip r:embed="rId5"/>
          <a:stretch>
            <a:fillRect/>
          </a:stretch>
        </p:blipFill>
        <p:spPr>
          <a:xfrm>
            <a:off x="9120336" y="3933056"/>
            <a:ext cx="2294508" cy="635907"/>
          </a:xfrm>
          <a:prstGeom prst="rect">
            <a:avLst/>
          </a:prstGeom>
        </p:spPr>
      </p:pic>
      <p:sp>
        <p:nvSpPr>
          <p:cNvPr id="28" name="Rectangle 27"/>
          <p:cNvSpPr/>
          <p:nvPr/>
        </p:nvSpPr>
        <p:spPr>
          <a:xfrm>
            <a:off x="9120336" y="3212976"/>
            <a:ext cx="2304256" cy="14401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9" name="Grouper 28"/>
          <p:cNvGrpSpPr/>
          <p:nvPr/>
        </p:nvGrpSpPr>
        <p:grpSpPr>
          <a:xfrm>
            <a:off x="9120336" y="4941168"/>
            <a:ext cx="2036141" cy="1112875"/>
            <a:chOff x="4995963" y="4188333"/>
            <a:chExt cx="2612205" cy="1616931"/>
          </a:xfrm>
        </p:grpSpPr>
        <p:sp>
          <p:nvSpPr>
            <p:cNvPr id="30" name="Forme libre 29"/>
            <p:cNvSpPr/>
            <p:nvPr/>
          </p:nvSpPr>
          <p:spPr>
            <a:xfrm>
              <a:off x="5375920" y="4941168"/>
              <a:ext cx="1804711" cy="792088"/>
            </a:xfrm>
            <a:custGeom>
              <a:avLst/>
              <a:gdLst>
                <a:gd name="connsiteX0" fmla="*/ 0 w 1372663"/>
                <a:gd name="connsiteY0" fmla="*/ 0 h 762421"/>
                <a:gd name="connsiteX1" fmla="*/ 243744 w 1372663"/>
                <a:gd name="connsiteY1" fmla="*/ 756833 h 762421"/>
                <a:gd name="connsiteX2" fmla="*/ 833861 w 1372663"/>
                <a:gd name="connsiteY2" fmla="*/ 359175 h 762421"/>
                <a:gd name="connsiteX3" fmla="*/ 1372663 w 1372663"/>
                <a:gd name="connsiteY3" fmla="*/ 654212 h 762421"/>
              </a:gdLst>
              <a:ahLst/>
              <a:cxnLst>
                <a:cxn ang="0">
                  <a:pos x="connsiteX0" y="connsiteY0"/>
                </a:cxn>
                <a:cxn ang="0">
                  <a:pos x="connsiteX1" y="connsiteY1"/>
                </a:cxn>
                <a:cxn ang="0">
                  <a:pos x="connsiteX2" y="connsiteY2"/>
                </a:cxn>
                <a:cxn ang="0">
                  <a:pos x="connsiteX3" y="connsiteY3"/>
                </a:cxn>
              </a:cxnLst>
              <a:rect l="l" t="t" r="r" b="b"/>
              <a:pathLst>
                <a:path w="1372663" h="762421">
                  <a:moveTo>
                    <a:pt x="0" y="0"/>
                  </a:moveTo>
                  <a:cubicBezTo>
                    <a:pt x="52383" y="348485"/>
                    <a:pt x="104767" y="696971"/>
                    <a:pt x="243744" y="756833"/>
                  </a:cubicBezTo>
                  <a:cubicBezTo>
                    <a:pt x="382721" y="816695"/>
                    <a:pt x="645708" y="376278"/>
                    <a:pt x="833861" y="359175"/>
                  </a:cubicBezTo>
                  <a:cubicBezTo>
                    <a:pt x="1022014" y="342072"/>
                    <a:pt x="1257206" y="583660"/>
                    <a:pt x="1372663" y="654212"/>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31" name="Image 30" descr="mBo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742194">
              <a:off x="4905325" y="4278971"/>
              <a:ext cx="827744" cy="646468"/>
            </a:xfrm>
            <a:prstGeom prst="rect">
              <a:avLst/>
            </a:prstGeom>
          </p:spPr>
        </p:pic>
        <p:sp>
          <p:nvSpPr>
            <p:cNvPr id="32" name="Hexagone 31"/>
            <p:cNvSpPr/>
            <p:nvPr/>
          </p:nvSpPr>
          <p:spPr>
            <a:xfrm>
              <a:off x="7104112" y="5373216"/>
              <a:ext cx="504056" cy="432048"/>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3" name="Image 32" descr="wif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4392" y="4869160"/>
            <a:ext cx="504056" cy="366586"/>
          </a:xfrm>
          <a:prstGeom prst="rect">
            <a:avLst/>
          </a:prstGeom>
        </p:spPr>
      </p:pic>
      <p:pic>
        <p:nvPicPr>
          <p:cNvPr id="34" name="Image 33" descr="us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6480" y="5085184"/>
            <a:ext cx="548680" cy="548680"/>
          </a:xfrm>
          <a:prstGeom prst="rect">
            <a:avLst/>
          </a:prstGeom>
        </p:spPr>
      </p:pic>
      <p:pic>
        <p:nvPicPr>
          <p:cNvPr id="35" name="Image 34" descr="bad.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28449" y="4912584"/>
            <a:ext cx="360040" cy="413465"/>
          </a:xfrm>
          <a:prstGeom prst="rect">
            <a:avLst/>
          </a:prstGeom>
        </p:spPr>
      </p:pic>
      <p:pic>
        <p:nvPicPr>
          <p:cNvPr id="36" name="Image 35" descr="good.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0536" y="5157192"/>
            <a:ext cx="362957" cy="429351"/>
          </a:xfrm>
          <a:prstGeom prst="rect">
            <a:avLst/>
          </a:prstGeom>
        </p:spPr>
      </p:pic>
      <p:pic>
        <p:nvPicPr>
          <p:cNvPr id="37" name="Image 36" descr="moway.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44472" y="692696"/>
            <a:ext cx="1133975" cy="905658"/>
          </a:xfrm>
          <a:prstGeom prst="rect">
            <a:avLst/>
          </a:prstGeom>
        </p:spPr>
      </p:pic>
      <p:pic>
        <p:nvPicPr>
          <p:cNvPr id="38" name="Image 37" descr="mbot.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5520" y="692696"/>
            <a:ext cx="1368152" cy="970711"/>
          </a:xfrm>
          <a:prstGeom prst="rect">
            <a:avLst/>
          </a:prstGeom>
        </p:spPr>
      </p:pic>
    </p:spTree>
    <p:extLst>
      <p:ext uri="{BB962C8B-B14F-4D97-AF65-F5344CB8AC3E}">
        <p14:creationId xmlns:p14="http://schemas.microsoft.com/office/powerpoint/2010/main" val="279681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1484784"/>
            <a:ext cx="11017224" cy="4154984"/>
          </a:xfrm>
          <a:prstGeom prst="rect">
            <a:avLst/>
          </a:prstGeom>
        </p:spPr>
        <p:txBody>
          <a:bodyPr wrap="square">
            <a:spAutoFit/>
          </a:bodyPr>
          <a:lstStyle/>
          <a:p>
            <a:r>
              <a:rPr lang="fr-FR" sz="3600" b="1" dirty="0"/>
              <a:t>4</a:t>
            </a:r>
            <a:r>
              <a:rPr lang="fr-FR" sz="3600" b="1" baseline="30000" dirty="0"/>
              <a:t>ème</a:t>
            </a:r>
            <a:r>
              <a:rPr lang="fr-FR" sz="3600" b="1" dirty="0"/>
              <a:t> étape : déplacer un robot dans un labyrinthe duquel il doit sortir en autonomie.</a:t>
            </a:r>
          </a:p>
          <a:p>
            <a:endParaRPr lang="fr-FR" sz="2400" b="1" dirty="0"/>
          </a:p>
          <a:p>
            <a:r>
              <a:rPr lang="fr-FR" sz="2800" dirty="0"/>
              <a:t>Par établissement, créer un labyrinthe, le simuler, et programmer un robot pour qu’il en sorte  sans intervention supplémentaire.</a:t>
            </a:r>
          </a:p>
          <a:p>
            <a:endParaRPr lang="fr-FR" sz="2800" dirty="0"/>
          </a:p>
          <a:p>
            <a:endParaRPr lang="fr-FR" sz="2800" dirty="0"/>
          </a:p>
          <a:p>
            <a:r>
              <a:rPr lang="fr-FR" sz="2800" b="1" i="1" dirty="0"/>
              <a:t>Objectif :</a:t>
            </a:r>
            <a:r>
              <a:rPr lang="fr-FR" sz="2800" i="1" dirty="0"/>
              <a:t> préparer les étapes de travail des élèves sur un projet de labyrinthe (et </a:t>
            </a:r>
            <a:r>
              <a:rPr lang="fr-FR" sz="2800" i="1" dirty="0" err="1"/>
              <a:t>leur.s</a:t>
            </a:r>
            <a:r>
              <a:rPr lang="fr-FR" sz="2800" i="1" dirty="0"/>
              <a:t> </a:t>
            </a:r>
            <a:r>
              <a:rPr lang="fr-FR" sz="2800" i="1" dirty="0" err="1"/>
              <a:t>fiche.s</a:t>
            </a:r>
            <a:r>
              <a:rPr lang="fr-FR" sz="2800" i="1" dirty="0"/>
              <a:t> – </a:t>
            </a:r>
            <a:r>
              <a:rPr lang="fr-FR" sz="2800" i="1" dirty="0" err="1"/>
              <a:t>énoncé.s</a:t>
            </a:r>
            <a:r>
              <a:rPr lang="fr-FR" sz="2800" i="1"/>
              <a:t>).</a:t>
            </a:r>
            <a:endParaRPr lang="fr-FR" sz="2800" i="1" dirty="0"/>
          </a:p>
        </p:txBody>
      </p:sp>
    </p:spTree>
    <p:extLst>
      <p:ext uri="{BB962C8B-B14F-4D97-AF65-F5344CB8AC3E}">
        <p14:creationId xmlns:p14="http://schemas.microsoft.com/office/powerpoint/2010/main" val="958419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92&quot;&gt;&lt;object type=&quot;3&quot; unique_id=&quot;10093&quot;&gt;&lt;property id=&quot;20148&quot; value=&quot;5&quot;/&gt;&lt;property id=&quot;20300&quot; value=&quot;Diapositive 1&quot;/&gt;&lt;property id=&quot;20307&quot; value=&quot;256&quot;/&gt;&lt;/object&gt;&lt;object type=&quot;3&quot; unique_id=&quot;10094&quot;&gt;&lt;property id=&quot;20148&quot; value=&quot;5&quot;/&gt;&lt;property id=&quot;20300&quot; value=&quot;Diapositive 2&quot;/&gt;&lt;property id=&quot;20307&quot; value=&quot;257&quot;/&gt;&lt;/object&gt;&lt;/object&gt;&lt;object type=&quot;8&quot; unique_id=&quot;10120&quot;&gt;&lt;/object&gt;&lt;/object&gt;&lt;/database&gt;"/>
  <p:tag name="SECTOMILLISECCONVERTED" val="1"/>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0.potx" id="{13D25B02-6F49-4C26-AA44-FD386CD40693}" vid="{7FDB7DE9-927D-4454-BE9E-B749EE1B90D3}"/>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0.potx" id="{13D25B02-6F49-4C26-AA44-FD386CD40693}" vid="{7FDB7DE9-927D-4454-BE9E-B749EE1B90D3}"/>
    </a:ext>
  </a:ext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0.potx" id="{13D25B02-6F49-4C26-AA44-FD386CD40693}" vid="{7FDB7DE9-927D-4454-BE9E-B749EE1B90D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930</Words>
  <Application>Microsoft Office PowerPoint</Application>
  <PresentationFormat>Grand écran</PresentationFormat>
  <Paragraphs>88</Paragraphs>
  <Slides>9</Slides>
  <Notes>4</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9</vt:i4>
      </vt:variant>
    </vt:vector>
  </HeadingPairs>
  <TitlesOfParts>
    <vt:vector size="22" baseType="lpstr">
      <vt:lpstr>Arial</vt:lpstr>
      <vt:lpstr>Arial Rounded MT Bold</vt:lpstr>
      <vt:lpstr>Calibri</vt:lpstr>
      <vt:lpstr>Calibri Light</vt:lpstr>
      <vt:lpstr>Century Schoolbook</vt:lpstr>
      <vt:lpstr>DejaVu Sans</vt:lpstr>
      <vt:lpstr>Geneva</vt:lpstr>
      <vt:lpstr>Mangal</vt:lpstr>
      <vt:lpstr>Times New Roman</vt:lpstr>
      <vt:lpstr>Wingdings 2</vt:lpstr>
      <vt:lpstr>HDOfficeLightV0</vt:lpstr>
      <vt:lpstr>1_HDOfficeLightV0</vt:lpstr>
      <vt:lpstr>2_HDOfficeLightV0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elias</dc:creator>
  <cp:lastModifiedBy>Elias</cp:lastModifiedBy>
  <cp:revision>59</cp:revision>
  <dcterms:modified xsi:type="dcterms:W3CDTF">2017-02-05T17:23:42Z</dcterms:modified>
</cp:coreProperties>
</file>