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7" r:id="rId11"/>
    <p:sldId id="266" r:id="rId12"/>
    <p:sldId id="267" r:id="rId13"/>
    <p:sldId id="268" r:id="rId14"/>
    <p:sldId id="269" r:id="rId15"/>
    <p:sldId id="271" r:id="rId16"/>
    <p:sldId id="275" r:id="rId17"/>
    <p:sldId id="274" r:id="rId18"/>
    <p:sldId id="270" r:id="rId19"/>
    <p:sldId id="272" r:id="rId20"/>
    <p:sldId id="273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F6D"/>
    <a:srgbClr val="A1308E"/>
    <a:srgbClr val="2180C8"/>
    <a:srgbClr val="006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ABBD-2521-47C8-819F-792966C03C29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1CD7-8572-4608-A8FA-B986C96435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1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ABBD-2521-47C8-819F-792966C03C29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1CD7-8572-4608-A8FA-B986C96435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94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ABBD-2521-47C8-819F-792966C03C29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1CD7-8572-4608-A8FA-B986C96435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86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ABBD-2521-47C8-819F-792966C03C29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1CD7-8572-4608-A8FA-B986C96435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27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ABBD-2521-47C8-819F-792966C03C29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1CD7-8572-4608-A8FA-B986C96435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99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ABBD-2521-47C8-819F-792966C03C29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1CD7-8572-4608-A8FA-B986C96435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58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ABBD-2521-47C8-819F-792966C03C29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1CD7-8572-4608-A8FA-B986C96435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08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ABBD-2521-47C8-819F-792966C03C29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1CD7-8572-4608-A8FA-B986C96435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57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ABBD-2521-47C8-819F-792966C03C29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1CD7-8572-4608-A8FA-B986C96435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47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ABBD-2521-47C8-819F-792966C03C29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1CD7-8572-4608-A8FA-B986C96435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89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ABBD-2521-47C8-819F-792966C03C29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1CD7-8572-4608-A8FA-B986C96435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5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5ABBD-2521-47C8-819F-792966C03C29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01CD7-8572-4608-A8FA-B986C96435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9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ti.ac-bordeaux.fr/techno/j9mt/CahierChargesEPIvierge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ti.ac-bordeaux.fr/techno/j9mt/ScenarioEPIVierge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cid99750/epi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reformeducollege.ac-versailles.fr/les-epi-ressources-produites-par-le-groupe-thematique-de-l-academie-de" TargetMode="External"/><Relationship Id="rId4" Type="http://schemas.openxmlformats.org/officeDocument/2006/relationships/hyperlink" Target="https://blogacabdx.ac-bordeaux.fr/fsc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3391" y="767766"/>
            <a:ext cx="10952018" cy="1917273"/>
          </a:xfrm>
        </p:spPr>
        <p:txBody>
          <a:bodyPr>
            <a:normAutofit fontScale="90000"/>
          </a:bodyPr>
          <a:lstStyle/>
          <a:p>
            <a:br>
              <a:rPr lang="fr-FR" dirty="0">
                <a:latin typeface="Calibri" panose="020F0502020204030204" pitchFamily="34" charset="0"/>
              </a:rPr>
            </a:br>
            <a:r>
              <a:rPr lang="fr-FR" sz="4400" dirty="0">
                <a:solidFill>
                  <a:srgbClr val="575F6D"/>
                </a:solidFill>
                <a:latin typeface="+mn-lt"/>
              </a:rPr>
              <a:t>Enseignements Pratiques Interdisciplinaires </a:t>
            </a:r>
            <a:r>
              <a:rPr lang="fr-FR" dirty="0">
                <a:solidFill>
                  <a:srgbClr val="A1308E"/>
                </a:solidFill>
                <a:latin typeface="+mn-lt"/>
              </a:rPr>
              <a:t>Mathématiques - Technologie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153391" y="91440"/>
            <a:ext cx="1095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Algorithmique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Programmation </a:t>
            </a:r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218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4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-2362096" y="3892674"/>
            <a:ext cx="524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Sommaire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9941" y="3016097"/>
            <a:ext cx="1384500" cy="96361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21696" y="5405664"/>
            <a:ext cx="988892" cy="745184"/>
          </a:xfrm>
          <a:prstGeom prst="rect">
            <a:avLst/>
          </a:prstGeom>
        </p:spPr>
      </p:pic>
      <p:pic>
        <p:nvPicPr>
          <p:cNvPr id="9" name="Picture 4" descr="Afficher l'image d'origine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9443" y="4573975"/>
            <a:ext cx="1790831" cy="117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7419" y="3584622"/>
            <a:ext cx="1610711" cy="1477464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624949" y="3068277"/>
            <a:ext cx="532307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575F6D"/>
                </a:solidFill>
              </a:rPr>
              <a:t>Rappel des principes des EPI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575F6D"/>
                </a:solidFill>
              </a:rPr>
              <a:t>Exemple d’EPI « Trace avec un robot »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575F6D"/>
                </a:solidFill>
              </a:rPr>
              <a:t>Cahier des charges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575F6D"/>
                </a:solidFill>
              </a:rPr>
              <a:t>Scénario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575F6D"/>
                </a:solidFill>
              </a:rPr>
              <a:t>Séquences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575F6D"/>
                </a:solidFill>
              </a:rPr>
              <a:t>Divers exemples de thèmes d’EPI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575F6D"/>
                </a:solidFill>
              </a:rPr>
              <a:t>Programmer un robot de nettoyage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575F6D"/>
                </a:solidFill>
              </a:rPr>
              <a:t>Programmer un véhicule sans chauffeur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575F6D"/>
                </a:solidFill>
              </a:rPr>
              <a:t>Tracer les lignes d’un terrain de sport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575F6D"/>
                </a:solidFill>
              </a:rPr>
              <a:t>Cahier des charges et scénario à télécharger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575F6D"/>
                </a:solidFill>
              </a:rPr>
              <a:t>Bibliographie</a:t>
            </a:r>
          </a:p>
        </p:txBody>
      </p:sp>
    </p:spTree>
    <p:extLst>
      <p:ext uri="{BB962C8B-B14F-4D97-AF65-F5344CB8AC3E}">
        <p14:creationId xmlns:p14="http://schemas.microsoft.com/office/powerpoint/2010/main" val="2629152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53391" y="91440"/>
            <a:ext cx="1095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Algorithmique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Programmation </a:t>
            </a:r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218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4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-2362096" y="3892674"/>
            <a:ext cx="524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Séquences de l’EPI</a:t>
            </a:r>
          </a:p>
        </p:txBody>
      </p:sp>
      <p:sp>
        <p:nvSpPr>
          <p:cNvPr id="5" name="Rectangle 4"/>
          <p:cNvSpPr/>
          <p:nvPr/>
        </p:nvSpPr>
        <p:spPr>
          <a:xfrm>
            <a:off x="2639616" y="904853"/>
            <a:ext cx="854995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 sz="1800"/>
            </a:pPr>
            <a:r>
              <a:rPr lang="fr-FR" b="1" dirty="0">
                <a:latin typeface="Calibri" pitchFamily="18"/>
                <a:ea typeface="Microsoft YaHei" pitchFamily="2"/>
                <a:cs typeface="Mangal" pitchFamily="2"/>
              </a:rPr>
              <a:t>Séquence 2 : Rédaction du cahier des charges de la réalisation </a:t>
            </a:r>
            <a:r>
              <a:rPr lang="fr-FR" dirty="0">
                <a:latin typeface="Calibri" pitchFamily="18"/>
                <a:ea typeface="Microsoft YaHei" pitchFamily="2"/>
                <a:cs typeface="Mangal" pitchFamily="2"/>
              </a:rPr>
              <a:t>(Technologie : 4h)</a:t>
            </a:r>
          </a:p>
        </p:txBody>
      </p:sp>
      <p:sp>
        <p:nvSpPr>
          <p:cNvPr id="7" name="Rectangle 4"/>
          <p:cNvSpPr/>
          <p:nvPr/>
        </p:nvSpPr>
        <p:spPr>
          <a:xfrm>
            <a:off x="2629764" y="1637082"/>
            <a:ext cx="8559808" cy="99181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50760">
            <a:solidFill>
              <a:srgbClr val="17375E"/>
            </a:solidFill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Objectifs d'acquisition 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: Définir le besoin, les contraintes, le cahier des charges 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Problème : </a:t>
            </a:r>
            <a:r>
              <a:rPr lang="fr-FR" sz="180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Comment </a:t>
            </a: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définir le cahier des charges du robot traceur et ses caractéristiques attendues</a:t>
            </a:r>
            <a:r>
              <a:rPr lang="fr-FR" sz="180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 ?</a:t>
            </a:r>
          </a:p>
        </p:txBody>
      </p:sp>
      <p:sp>
        <p:nvSpPr>
          <p:cNvPr id="8" name="Rectangle 5"/>
          <p:cNvSpPr/>
          <p:nvPr/>
        </p:nvSpPr>
        <p:spPr>
          <a:xfrm>
            <a:off x="2629764" y="2861758"/>
            <a:ext cx="8549956" cy="180513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50760">
            <a:solidFill>
              <a:srgbClr val="17375E"/>
            </a:solidFill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Organisation pédagogique :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En ilot, les élèves définissent le besoin de la réalisation, les contraintes associées, puis rédigent le cahier des charges en précisant les fonctions de services et caractéristiques attendues pour la réalisation.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En ilot, les élèves planifient le travail à réaliser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2639616" y="4899750"/>
            <a:ext cx="8549956" cy="101740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50760">
            <a:solidFill>
              <a:srgbClr val="17375E"/>
            </a:solidFill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Éléments de continuité du projet 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Le cahier d'investigation est le support commun de l'EPI. L'élève le complète à chaque séance de mathématiques ou technologie. Il sera associé à un support en ligne.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424" y="5917154"/>
            <a:ext cx="707389" cy="70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793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53391" y="91440"/>
            <a:ext cx="1095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Algorithmique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Programmation </a:t>
            </a:r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218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4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-2362096" y="3892674"/>
            <a:ext cx="524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Séquences de l’EPI</a:t>
            </a:r>
          </a:p>
        </p:txBody>
      </p:sp>
      <p:sp>
        <p:nvSpPr>
          <p:cNvPr id="5" name="Rectangle 4"/>
          <p:cNvSpPr/>
          <p:nvPr/>
        </p:nvSpPr>
        <p:spPr>
          <a:xfrm>
            <a:off x="2639616" y="1287379"/>
            <a:ext cx="8549956" cy="145582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50760">
            <a:solidFill>
              <a:srgbClr val="17375E"/>
            </a:solidFill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Objectifs d'acquisition 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:</a:t>
            </a:r>
          </a:p>
          <a:p>
            <a:pPr marL="457200" lvl="0" indent="-228600" algn="just" hangingPunct="0">
              <a:defRPr sz="1100">
                <a:latin typeface="Calibri" pitchFamily="18"/>
              </a:defRPr>
            </a:pPr>
            <a:r>
              <a:rPr lang="fr-FR" sz="1600" dirty="0">
                <a:latin typeface="Calibri" pitchFamily="18"/>
                <a:ea typeface="Microsoft YaHei" pitchFamily="2"/>
                <a:cs typeface="Mangal" pitchFamily="2"/>
              </a:rPr>
              <a:t>- Analyser, écrire, mettre au point et exécuter des programmes simples.</a:t>
            </a:r>
          </a:p>
          <a:p>
            <a:pPr marL="457200" lvl="0" indent="-228600" algn="just" hangingPunct="0">
              <a:defRPr sz="1100">
                <a:latin typeface="Calibri" pitchFamily="18"/>
              </a:defRPr>
            </a:pPr>
            <a:r>
              <a:rPr lang="fr-FR" sz="1600" dirty="0">
                <a:latin typeface="Calibri" pitchFamily="18"/>
                <a:ea typeface="Microsoft YaHei" pitchFamily="2"/>
                <a:cs typeface="Mangal" pitchFamily="2"/>
              </a:rPr>
              <a:t>- Utiliser des notions de géométrie plane.</a:t>
            </a:r>
          </a:p>
          <a:p>
            <a:pPr marL="457200" lvl="0" indent="-228600" algn="just" hangingPunct="0">
              <a:defRPr sz="1100">
                <a:latin typeface="Calibri" pitchFamily="18"/>
              </a:defRPr>
            </a:pPr>
            <a:r>
              <a:rPr lang="fr-FR" sz="1600" dirty="0">
                <a:latin typeface="Calibri" pitchFamily="18"/>
                <a:ea typeface="Microsoft YaHei" pitchFamily="2"/>
                <a:cs typeface="Mangal" pitchFamily="2"/>
              </a:rPr>
              <a:t>- Rechercher des solutions techniques permettant les déplacements et le traçage du robot.</a:t>
            </a:r>
            <a:endParaRPr lang="fr-FR" sz="16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algn="just">
              <a:defRPr sz="1800">
                <a:solidFill>
                  <a:srgbClr val="000000"/>
                </a:solidFill>
              </a:defRPr>
            </a:pPr>
            <a:r>
              <a:rPr lang="fr-FR" b="1" dirty="0">
                <a:latin typeface="Calibri" pitchFamily="18"/>
                <a:ea typeface="Microsoft YaHei" pitchFamily="2"/>
                <a:cs typeface="Mangal" pitchFamily="2"/>
              </a:rPr>
              <a:t>Problème : </a:t>
            </a:r>
            <a:r>
              <a:rPr lang="fr-FR" dirty="0">
                <a:latin typeface="Calibri" pitchFamily="18"/>
                <a:ea typeface="Microsoft YaHei" pitchFamily="2"/>
                <a:cs typeface="Mangal" pitchFamily="2"/>
              </a:rPr>
              <a:t>Comment mettre en œuvre un robot pour qu'il trace une figure géométrique ?</a:t>
            </a:r>
          </a:p>
          <a:p>
            <a:pPr marL="457200" marR="0" lvl="0" indent="-22860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100">
                <a:latin typeface="Calibri" pitchFamily="18"/>
              </a:defRPr>
            </a:pPr>
            <a:endParaRPr lang="fr-FR" dirty="0"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2639616" y="2969466"/>
            <a:ext cx="8549956" cy="204700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50760">
            <a:solidFill>
              <a:srgbClr val="17375E"/>
            </a:solidFill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Organisation pédagogique :</a:t>
            </a:r>
            <a:r>
              <a:rPr lang="fr-FR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 </a:t>
            </a:r>
            <a:r>
              <a:rPr lang="fr-FR" sz="18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Mangal" pitchFamily="2"/>
              </a:rPr>
              <a:t>Travail en ilots dans chaque discipline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Commun : les élèves choisissent les figures à réaliser et les tracent sur feuille. Ils s'interrogent ensuite sur la réalisation concrète.</a:t>
            </a:r>
            <a:endParaRPr lang="fr-FR" sz="1800" b="0" i="0" u="none" strike="noStrike" kern="120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kern="1200"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pP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En mathématiques : analyse des figures géométriques et transformations. Programmation des traçages en simulation sous Scratch.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kern="1200"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pP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En technologie : Expérimentations et conceptions pour l’</a:t>
            </a: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adaptation d’un robot pour maintenir un feutre, </a:t>
            </a: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analyse des actions nécessaires au tracé, tests des solutions.</a:t>
            </a:r>
          </a:p>
        </p:txBody>
      </p:sp>
      <p:sp>
        <p:nvSpPr>
          <p:cNvPr id="8" name="Rectangle 6"/>
          <p:cNvSpPr/>
          <p:nvPr/>
        </p:nvSpPr>
        <p:spPr>
          <a:xfrm>
            <a:off x="2639616" y="5230903"/>
            <a:ext cx="8549956" cy="103999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50760">
            <a:solidFill>
              <a:srgbClr val="17375E"/>
            </a:solidFill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Éléments de continuité du projet :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Cette étape permet de travailler les </a:t>
            </a:r>
            <a:r>
              <a:rPr lang="fr-FR" sz="18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pré-requis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nécessaires à la programmation et à la réalisation du robot pour la séquence </a:t>
            </a: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5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2639616" y="766353"/>
            <a:ext cx="854995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 sz="1800"/>
            </a:pPr>
            <a:r>
              <a:rPr lang="fr-FR" b="1" dirty="0">
                <a:latin typeface="Calibri" pitchFamily="18"/>
                <a:ea typeface="Microsoft YaHei" pitchFamily="2"/>
                <a:cs typeface="Mangal" pitchFamily="2"/>
              </a:rPr>
              <a:t>Séquence 3 : Choix de solutions </a:t>
            </a:r>
            <a:r>
              <a:rPr lang="fr-FR" dirty="0">
                <a:latin typeface="Calibri" pitchFamily="18"/>
                <a:ea typeface="Microsoft YaHei" pitchFamily="2"/>
                <a:cs typeface="Mangal" pitchFamily="2"/>
              </a:rPr>
              <a:t>(Mathématiques : 6h / Technologie :  6h)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424" y="5917154"/>
            <a:ext cx="707389" cy="70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101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53391" y="91440"/>
            <a:ext cx="1095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Algorithmique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Programmation </a:t>
            </a:r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218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4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-2362096" y="3892674"/>
            <a:ext cx="524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Séquences de l’EPI</a:t>
            </a:r>
          </a:p>
        </p:txBody>
      </p:sp>
      <p:sp>
        <p:nvSpPr>
          <p:cNvPr id="5" name="Rectangle 4"/>
          <p:cNvSpPr/>
          <p:nvPr/>
        </p:nvSpPr>
        <p:spPr>
          <a:xfrm>
            <a:off x="2639616" y="1779127"/>
            <a:ext cx="8549956" cy="100563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50760">
            <a:solidFill>
              <a:srgbClr val="17375E"/>
            </a:solidFill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>
              <a:defRPr sz="1800"/>
            </a:pPr>
            <a:r>
              <a:rPr lang="fr-FR" sz="1800" b="1" i="0" u="none" strike="noStrike" kern="1200" spc="0" dirty="0">
                <a:ln>
                  <a:noFill/>
                </a:ln>
                <a:latin typeface="Calibri" pitchFamily="18"/>
                <a:ea typeface="Microsoft YaHei" pitchFamily="2"/>
                <a:cs typeface="Mangal" pitchFamily="2"/>
              </a:rPr>
              <a:t>Objectifs d'acquisition : </a:t>
            </a:r>
            <a:r>
              <a:rPr lang="fr-FR" dirty="0">
                <a:latin typeface="Calibri" pitchFamily="18"/>
                <a:ea typeface="Microsoft YaHei" pitchFamily="2"/>
                <a:cs typeface="Mangal" pitchFamily="2"/>
              </a:rPr>
              <a:t>Présenter à l'oral, argumenter.</a:t>
            </a:r>
          </a:p>
          <a:p>
            <a:pPr>
              <a:defRPr sz="1800"/>
            </a:pPr>
            <a:r>
              <a:rPr lang="fr-FR" b="1" dirty="0">
                <a:latin typeface="Calibri" pitchFamily="18"/>
                <a:ea typeface="Microsoft YaHei" pitchFamily="2"/>
                <a:cs typeface="Mangal" pitchFamily="2"/>
              </a:rPr>
              <a:t>Problème : </a:t>
            </a:r>
            <a:r>
              <a:rPr lang="fr-FR" dirty="0">
                <a:latin typeface="Calibri" pitchFamily="18"/>
                <a:ea typeface="Microsoft YaHei" pitchFamily="2"/>
                <a:cs typeface="Mangal" pitchFamily="2"/>
              </a:rPr>
              <a:t>Comment sera le robot traceur ainsi que ses programmes à partir des choix de solutions ?</a:t>
            </a:r>
          </a:p>
          <a:p>
            <a:pPr>
              <a:defRPr sz="1800"/>
            </a:pPr>
            <a:endParaRPr lang="fr-FR" dirty="0"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fr-FR" sz="1800" b="1" i="0" u="none" strike="noStrike" kern="1200" spc="0" dirty="0">
              <a:ln>
                <a:noFill/>
              </a:ln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2639616" y="3086100"/>
            <a:ext cx="8549956" cy="126334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50760">
            <a:solidFill>
              <a:srgbClr val="17375E"/>
            </a:solidFill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1" i="0" u="none" strike="noStrike" kern="1200" spc="0" dirty="0">
                <a:ln>
                  <a:noFill/>
                </a:ln>
                <a:latin typeface="Calibri" pitchFamily="18"/>
                <a:ea typeface="Microsoft YaHei" pitchFamily="2"/>
                <a:cs typeface="Mangal" pitchFamily="2"/>
              </a:rPr>
              <a:t>Organisation pédagogique </a:t>
            </a:r>
            <a:r>
              <a:rPr lang="fr-FR" sz="1800" b="0" i="0" u="none" strike="noStrike" kern="1200" spc="0" dirty="0">
                <a:ln>
                  <a:noFill/>
                </a:ln>
                <a:latin typeface="Calibri" pitchFamily="18"/>
                <a:ea typeface="Microsoft YaHei" pitchFamily="2"/>
                <a:cs typeface="Mangal" pitchFamily="2"/>
              </a:rPr>
              <a:t>: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latin typeface="Calibri" pitchFamily="18"/>
                <a:ea typeface="Microsoft YaHei" pitchFamily="2"/>
                <a:cs typeface="Mangal" pitchFamily="2"/>
              </a:rPr>
              <a:t>Chaque ilot présente ses conclusions des recherches précédentes au reste de la classe (dessins, schémas, programmes, maquettes, diaporama,...), justifie ses choix.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latin typeface="Calibri" pitchFamily="18"/>
                <a:ea typeface="Microsoft YaHei" pitchFamily="2"/>
                <a:cs typeface="Mangal" pitchFamily="2"/>
              </a:rPr>
              <a:t>Débat, synthèse et réorientation pour la réalisation finale.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fr-FR" sz="1800" b="0" i="0" u="none" strike="noStrike" kern="1200" spc="0" dirty="0">
              <a:ln>
                <a:noFill/>
              </a:ln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2639616" y="4653136"/>
            <a:ext cx="8549956" cy="115134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50760">
            <a:solidFill>
              <a:srgbClr val="17375E"/>
            </a:solidFill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1" i="0" u="none" strike="noStrike" kern="1200" spc="0" dirty="0">
                <a:ln>
                  <a:noFill/>
                </a:ln>
                <a:latin typeface="Calibri" pitchFamily="18"/>
                <a:ea typeface="Microsoft YaHei" pitchFamily="2"/>
                <a:cs typeface="Mangal" pitchFamily="2"/>
              </a:rPr>
              <a:t>Éléments de continuité du projet :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latin typeface="Calibri" pitchFamily="18"/>
                <a:ea typeface="Microsoft YaHei" pitchFamily="2"/>
                <a:cs typeface="Mangal" pitchFamily="2"/>
              </a:rPr>
              <a:t>C'est l'élément important du projet qui permet de faire la synthèse des recherches des différents groupes et de renforcer le travail collaboratif.</a:t>
            </a:r>
          </a:p>
        </p:txBody>
      </p:sp>
      <p:sp>
        <p:nvSpPr>
          <p:cNvPr id="9" name="Rectangle 8"/>
          <p:cNvSpPr/>
          <p:nvPr/>
        </p:nvSpPr>
        <p:spPr>
          <a:xfrm>
            <a:off x="2639616" y="904853"/>
            <a:ext cx="854995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 sz="1800"/>
            </a:pPr>
            <a:r>
              <a:rPr lang="fr-FR" b="1" dirty="0">
                <a:latin typeface="Calibri" pitchFamily="18"/>
                <a:ea typeface="Microsoft YaHei" pitchFamily="2"/>
                <a:cs typeface="Mangal" pitchFamily="2"/>
              </a:rPr>
              <a:t>Séquence 4 : Propositions, choix de réalisation et présentation orale des solutions.</a:t>
            </a:r>
          </a:p>
          <a:p>
            <a:pPr lvl="0" algn="ctr">
              <a:defRPr sz="1800"/>
            </a:pPr>
            <a:r>
              <a:rPr lang="fr-FR" dirty="0">
                <a:latin typeface="Calibri" pitchFamily="18"/>
                <a:ea typeface="Microsoft YaHei" pitchFamily="2"/>
                <a:cs typeface="Mangal" pitchFamily="2"/>
              </a:rPr>
              <a:t>(Co-intervention (ou séparé) : Math + Techno 2h)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424" y="5917154"/>
            <a:ext cx="707389" cy="70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644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53391" y="91440"/>
            <a:ext cx="1095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Algorithmique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Programmation </a:t>
            </a:r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218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4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-2362096" y="3892674"/>
            <a:ext cx="524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Séquences de l’EPI</a:t>
            </a:r>
          </a:p>
        </p:txBody>
      </p:sp>
      <p:sp>
        <p:nvSpPr>
          <p:cNvPr id="5" name="Rectangle 4"/>
          <p:cNvSpPr/>
          <p:nvPr/>
        </p:nvSpPr>
        <p:spPr>
          <a:xfrm>
            <a:off x="2697044" y="1564378"/>
            <a:ext cx="8511523" cy="15236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50760">
            <a:solidFill>
              <a:srgbClr val="17375E"/>
            </a:solidFill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1" i="0" u="none" strike="noStrike" kern="1200" spc="0" dirty="0">
                <a:ln>
                  <a:noFill/>
                </a:ln>
                <a:latin typeface="Calibri" pitchFamily="18"/>
                <a:ea typeface="Microsoft YaHei" pitchFamily="2"/>
                <a:cs typeface="Mangal" pitchFamily="2"/>
              </a:rPr>
              <a:t>Objectifs d’acquisition </a:t>
            </a:r>
            <a:r>
              <a:rPr lang="fr-FR" sz="1800" b="0" i="0" u="none" strike="noStrike" kern="1200" spc="0" dirty="0">
                <a:ln>
                  <a:noFill/>
                </a:ln>
                <a:latin typeface="Calibri" pitchFamily="18"/>
                <a:ea typeface="Microsoft YaHei" pitchFamily="2"/>
                <a:cs typeface="Mangal" pitchFamily="2"/>
              </a:rPr>
              <a:t>: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latin typeface="Calibri" pitchFamily="18"/>
                <a:ea typeface="Microsoft YaHei" pitchFamily="2"/>
                <a:cs typeface="Mangal" pitchFamily="2"/>
              </a:rPr>
              <a:t>Assembler les différents composants, capteurs et actionneurs du robot.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latin typeface="Calibri" pitchFamily="18"/>
                <a:ea typeface="Microsoft YaHei" pitchFamily="2"/>
                <a:cs typeface="Mangal" pitchFamily="2"/>
              </a:rPr>
              <a:t>Intégrer le programme dans le robot.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latin typeface="Calibri" pitchFamily="18"/>
                <a:ea typeface="Microsoft YaHei" pitchFamily="2"/>
                <a:cs typeface="Mangal" pitchFamily="2"/>
              </a:rPr>
              <a:t>Tester et valider. Comparer l’attendu de départ avec la réalisation finale</a:t>
            </a:r>
          </a:p>
          <a:p>
            <a:pPr lvl="0">
              <a:defRPr sz="1800"/>
            </a:pPr>
            <a:r>
              <a:rPr lang="fr-FR" b="1" dirty="0">
                <a:latin typeface="Calibri" pitchFamily="18"/>
                <a:ea typeface="Microsoft YaHei" pitchFamily="2"/>
                <a:cs typeface="Mangal" pitchFamily="2"/>
              </a:rPr>
              <a:t>Problème </a:t>
            </a:r>
            <a:r>
              <a:rPr lang="fr-FR" dirty="0">
                <a:latin typeface="Calibri" pitchFamily="18"/>
                <a:ea typeface="Microsoft YaHei" pitchFamily="2"/>
                <a:cs typeface="Mangal" pitchFamily="2"/>
              </a:rPr>
              <a:t>: Comment réaliser le prototype en fonctionnement ?</a:t>
            </a:r>
            <a:endParaRPr lang="fr-FR" sz="1800" i="0" u="none" strike="noStrike" kern="1200" spc="0" dirty="0">
              <a:ln>
                <a:noFill/>
              </a:ln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2697043" y="3370645"/>
            <a:ext cx="8511523" cy="15754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50760">
            <a:solidFill>
              <a:srgbClr val="17375E"/>
            </a:solidFill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1" i="0" u="none" strike="noStrike" kern="1200" spc="0" dirty="0">
                <a:ln>
                  <a:noFill/>
                </a:ln>
                <a:latin typeface="Calibri" pitchFamily="18"/>
                <a:ea typeface="Microsoft YaHei" pitchFamily="2"/>
                <a:cs typeface="Mangal" pitchFamily="2"/>
              </a:rPr>
              <a:t>Organisation pédagogique </a:t>
            </a:r>
            <a:r>
              <a:rPr lang="fr-FR" sz="1800" b="0" i="0" u="none" strike="noStrike" kern="1200" spc="0" dirty="0">
                <a:ln>
                  <a:noFill/>
                </a:ln>
                <a:latin typeface="Calibri" pitchFamily="18"/>
                <a:ea typeface="Microsoft YaHei" pitchFamily="2"/>
                <a:cs typeface="Mangal" pitchFamily="2"/>
              </a:rPr>
              <a:t>: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latin typeface="Calibri" pitchFamily="18"/>
                <a:ea typeface="Microsoft YaHei" pitchFamily="2"/>
                <a:cs typeface="Mangal" pitchFamily="2"/>
              </a:rPr>
              <a:t>Chaque ilot crée ou adapte le robot aux modifications nécessaires à la réalisation du prototype final pour le fonctionnement prévu (matériel et logiciel).</a:t>
            </a:r>
          </a:p>
          <a:p>
            <a:pPr marL="285750" indent="-285750">
              <a:buFont typeface="Arial" panose="020B0604020202020204" pitchFamily="34" charset="0"/>
              <a:buChar char="•"/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Chaque ilot implante ses divers programmes dans le robot, les testent et les corrigent.</a:t>
            </a:r>
          </a:p>
          <a:p>
            <a:pPr marL="285750" indent="-285750">
              <a:buFont typeface="Arial" panose="020B0604020202020204" pitchFamily="34" charset="0"/>
              <a:buChar char="•"/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Les autres ilots filment pour la réalisation d'un document multimédia.</a:t>
            </a:r>
          </a:p>
          <a:p>
            <a:pPr marL="285750" indent="-285750">
              <a:buFont typeface="Arial" panose="020B0604020202020204" pitchFamily="34" charset="0"/>
              <a:buChar char="•"/>
              <a:defRPr sz="1800"/>
            </a:pPr>
            <a:endParaRPr lang="fr-FR" dirty="0"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/>
            </a:pPr>
            <a:endParaRPr lang="fr-FR" sz="1800" b="0" i="0" u="none" strike="noStrike" kern="1200" spc="0" dirty="0">
              <a:ln>
                <a:noFill/>
              </a:ln>
              <a:latin typeface="Calibri" pitchFamily="18"/>
              <a:ea typeface="Microsoft YaHei" pitchFamily="2"/>
              <a:cs typeface="Mangal" pitchFamily="2"/>
            </a:endParaRP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/>
            </a:pPr>
            <a:endParaRPr lang="fr-FR" sz="1800" b="0" i="0" u="none" strike="noStrike" kern="1200" spc="0" dirty="0">
              <a:ln>
                <a:noFill/>
              </a:ln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2697043" y="5184466"/>
            <a:ext cx="8511523" cy="87944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50760">
            <a:solidFill>
              <a:srgbClr val="17375E"/>
            </a:solidFill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1" i="0" u="none" strike="noStrike" kern="1200" spc="0" dirty="0">
                <a:ln>
                  <a:noFill/>
                </a:ln>
                <a:latin typeface="Calibri" pitchFamily="18"/>
                <a:ea typeface="Microsoft YaHei" pitchFamily="2"/>
                <a:cs typeface="Mangal" pitchFamily="2"/>
              </a:rPr>
              <a:t>Éléments de continuité du projet :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latin typeface="Calibri" pitchFamily="18"/>
                <a:ea typeface="Microsoft YaHei" pitchFamily="2"/>
                <a:cs typeface="Mangal" pitchFamily="2"/>
              </a:rPr>
              <a:t>C'est la phase opérationnelle qui va permettre la validation du prototype.</a:t>
            </a:r>
          </a:p>
        </p:txBody>
      </p:sp>
      <p:sp>
        <p:nvSpPr>
          <p:cNvPr id="9" name="Rectangle 8"/>
          <p:cNvSpPr/>
          <p:nvPr/>
        </p:nvSpPr>
        <p:spPr>
          <a:xfrm>
            <a:off x="2650570" y="904853"/>
            <a:ext cx="855799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 sz="1800"/>
            </a:pPr>
            <a:r>
              <a:rPr lang="fr-FR" b="1" dirty="0">
                <a:latin typeface="Calibri" pitchFamily="18"/>
                <a:ea typeface="Microsoft YaHei" pitchFamily="2"/>
                <a:cs typeface="Mangal" pitchFamily="2"/>
              </a:rPr>
              <a:t>Séquence 5 : Réalisation du prototype final  </a:t>
            </a:r>
            <a:r>
              <a:rPr lang="fr-FR" dirty="0">
                <a:latin typeface="Calibri" pitchFamily="18"/>
                <a:ea typeface="Microsoft YaHei" pitchFamily="2"/>
                <a:cs typeface="Mangal" pitchFamily="2"/>
              </a:rPr>
              <a:t>(Technologie : 6h / Mathématiques : 2h )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424" y="5917154"/>
            <a:ext cx="707389" cy="70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593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53391" y="91440"/>
            <a:ext cx="1095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Algorithmique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Programmation </a:t>
            </a:r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218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4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-2362096" y="3892674"/>
            <a:ext cx="524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Séquences de l’EPI</a:t>
            </a:r>
          </a:p>
        </p:txBody>
      </p:sp>
      <p:sp>
        <p:nvSpPr>
          <p:cNvPr id="5" name="Rectangle 4"/>
          <p:cNvSpPr/>
          <p:nvPr/>
        </p:nvSpPr>
        <p:spPr>
          <a:xfrm>
            <a:off x="2545773" y="961190"/>
            <a:ext cx="871797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 sz="1800"/>
            </a:pPr>
            <a:r>
              <a:rPr lang="fr-FR" b="1" dirty="0">
                <a:latin typeface="Calibri" pitchFamily="18"/>
                <a:ea typeface="Microsoft YaHei" pitchFamily="2"/>
                <a:cs typeface="Mangal" pitchFamily="2"/>
              </a:rPr>
              <a:t>Séquence 6 : Réalisation d’un document multimédia et présentation finale du projet </a:t>
            </a:r>
          </a:p>
          <a:p>
            <a:pPr algn="ctr">
              <a:defRPr sz="1800"/>
            </a:pPr>
            <a:r>
              <a:rPr lang="fr-FR" dirty="0">
                <a:latin typeface="Calibri" pitchFamily="18"/>
                <a:ea typeface="Microsoft YaHei" pitchFamily="2"/>
                <a:cs typeface="Mangal" pitchFamily="2"/>
              </a:rPr>
              <a:t>(Mathématiques : 3h / Technologie :  5h)</a:t>
            </a:r>
            <a:endParaRPr lang="fr-FR" b="1" dirty="0"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2545773" y="1650001"/>
            <a:ext cx="8717971" cy="1234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50760">
            <a:solidFill>
              <a:srgbClr val="17375E"/>
            </a:solidFill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Objectifs d’acquisition 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: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Coopérer et réaliser des projets.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Présenter à l’oral à l’aide supports numériques multimédias des solutions techniques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fr-FR" b="1" dirty="0">
                <a:latin typeface="Calibri" pitchFamily="18"/>
                <a:ea typeface="Microsoft YaHei" pitchFamily="2"/>
                <a:cs typeface="Mangal" pitchFamily="2"/>
              </a:rPr>
              <a:t>Problème : </a:t>
            </a:r>
            <a:r>
              <a:rPr lang="fr-FR" dirty="0">
                <a:latin typeface="Calibri" pitchFamily="18"/>
                <a:ea typeface="Microsoft YaHei" pitchFamily="2"/>
                <a:cs typeface="Mangal" pitchFamily="2"/>
              </a:rPr>
              <a:t>Comment r</a:t>
            </a: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éaliser et présenter un document multimédia de la réalisation ?</a:t>
            </a:r>
            <a:endParaRPr lang="fr-FR" sz="180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2545773" y="3072372"/>
            <a:ext cx="8717971" cy="1577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50760">
            <a:solidFill>
              <a:srgbClr val="17375E"/>
            </a:solidFill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Organisation pédagogique 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: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Chaque ilot reprend tous les travaux de recherches et en fait une synthèse en précisant les étapes de la réalisation dans un document multimédia comme un diaporama ou un </a:t>
            </a:r>
            <a:r>
              <a:rPr lang="fr-FR" sz="18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Prezi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ou un </a:t>
            </a:r>
            <a:r>
              <a:rPr lang="fr-FR" sz="18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Padlet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ou un site internet.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Présentation par chaque ilot de son projet au reste de la classe (2h de </a:t>
            </a:r>
            <a:r>
              <a:rPr lang="fr-FR" dirty="0" err="1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co</a:t>
            </a: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-intervention)</a:t>
            </a: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2545773" y="4837744"/>
            <a:ext cx="8717971" cy="122209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50760">
            <a:solidFill>
              <a:srgbClr val="17375E"/>
            </a:solidFill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Éléments de continuité du projet :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fr-FR" sz="17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Le document multimédia peut </a:t>
            </a:r>
            <a:r>
              <a:rPr lang="fr-FR" sz="17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être réalisé en cours de développement du projet ou à la fin. 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fr-FR" sz="17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Ce document multimédia servira de support pour expliquer l’EPI « Trace avec un robot » lors de la présentation orale réalisée dans le cadre des nouvelles épreuves du Brevet des Collèges</a:t>
            </a:r>
            <a:r>
              <a:rPr lang="fr-FR" sz="17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424" y="5917154"/>
            <a:ext cx="707389" cy="70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043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53391" y="91440"/>
            <a:ext cx="1095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Algorithmique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Programmation </a:t>
            </a:r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218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4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-2362096" y="3892674"/>
            <a:ext cx="524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Autres exemples d’EPI</a:t>
            </a:r>
          </a:p>
        </p:txBody>
      </p:sp>
      <p:sp>
        <p:nvSpPr>
          <p:cNvPr id="5" name="CustomShape 1"/>
          <p:cNvSpPr/>
          <p:nvPr/>
        </p:nvSpPr>
        <p:spPr>
          <a:xfrm>
            <a:off x="1703512" y="1136020"/>
            <a:ext cx="9721080" cy="9486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solidFill>
                  <a:srgbClr val="575F6D"/>
                </a:solidFill>
                <a:latin typeface="Calibri" panose="020F0502020204030204" pitchFamily="34" charset="0"/>
              </a:rPr>
              <a:t>EPI « Programmer un robot de nettoyage »</a:t>
            </a:r>
          </a:p>
          <a:p>
            <a:endParaRPr lang="fr-FR" sz="2800" b="1" dirty="0">
              <a:solidFill>
                <a:srgbClr val="575F6D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512" y="2252883"/>
            <a:ext cx="5107648" cy="28704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1106" y="3296771"/>
            <a:ext cx="3412740" cy="237526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5160" y="1892000"/>
            <a:ext cx="2674620" cy="1775948"/>
          </a:xfrm>
          <a:prstGeom prst="rect">
            <a:avLst/>
          </a:prstGeom>
        </p:spPr>
      </p:pic>
      <p:sp>
        <p:nvSpPr>
          <p:cNvPr id="7" name="CustomShape 1"/>
          <p:cNvSpPr/>
          <p:nvPr/>
        </p:nvSpPr>
        <p:spPr>
          <a:xfrm>
            <a:off x="1703512" y="5485713"/>
            <a:ext cx="7166168" cy="102568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800" b="1" dirty="0">
              <a:solidFill>
                <a:srgbClr val="575F6D"/>
              </a:solidFill>
              <a:latin typeface="Calibri" panose="020F0502020204030204" pitchFamily="34" charset="0"/>
            </a:endParaRPr>
          </a:p>
          <a:p>
            <a:pPr lvl="0" algn="just">
              <a:defRPr sz="1800">
                <a:solidFill>
                  <a:srgbClr val="000000"/>
                </a:solidFill>
              </a:defRPr>
            </a:pPr>
            <a:r>
              <a:rPr lang="fr-FR" b="1" dirty="0">
                <a:solidFill>
                  <a:srgbClr val="575F6D"/>
                </a:solidFill>
                <a:latin typeface="Calibri" pitchFamily="18"/>
                <a:ea typeface="Microsoft YaHei" pitchFamily="2"/>
                <a:cs typeface="Mangal" pitchFamily="2"/>
              </a:rPr>
              <a:t>« Dans cet EPI, vous allez apprendre à programmer un robot de nettoyage  pour réaliser le meilleur parcours dans une pièce tout en évitant les obstacles »</a:t>
            </a:r>
            <a:endParaRPr lang="fr-FR" b="1" dirty="0">
              <a:solidFill>
                <a:srgbClr val="575F6D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CustomShape 1"/>
          <p:cNvSpPr/>
          <p:nvPr/>
        </p:nvSpPr>
        <p:spPr>
          <a:xfrm>
            <a:off x="9669780" y="2271221"/>
            <a:ext cx="2068672" cy="43114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800" b="1" dirty="0">
              <a:solidFill>
                <a:srgbClr val="575F6D"/>
              </a:solidFill>
              <a:latin typeface="Calibri" panose="020F0502020204030204" pitchFamily="34" charset="0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fr-FR" i="1" dirty="0">
                <a:solidFill>
                  <a:srgbClr val="575F6D"/>
                </a:solidFill>
                <a:latin typeface="Calibri" pitchFamily="18"/>
                <a:ea typeface="Microsoft YaHei" pitchFamily="2"/>
                <a:cs typeface="Mangal" pitchFamily="2"/>
              </a:rPr>
              <a:t>I Robot </a:t>
            </a:r>
            <a:r>
              <a:rPr lang="fr-FR" i="1" dirty="0" err="1">
                <a:solidFill>
                  <a:srgbClr val="575F6D"/>
                </a:solidFill>
                <a:latin typeface="Calibri" pitchFamily="18"/>
                <a:ea typeface="Microsoft YaHei" pitchFamily="2"/>
                <a:cs typeface="Mangal" pitchFamily="2"/>
              </a:rPr>
              <a:t>Roomba</a:t>
            </a:r>
            <a:endParaRPr lang="fr-FR" i="1" dirty="0">
              <a:solidFill>
                <a:srgbClr val="575F6D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CustomShape 1"/>
          <p:cNvSpPr/>
          <p:nvPr/>
        </p:nvSpPr>
        <p:spPr>
          <a:xfrm>
            <a:off x="7213965" y="4329901"/>
            <a:ext cx="1554974" cy="43114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800" b="1" dirty="0">
              <a:solidFill>
                <a:srgbClr val="575F6D"/>
              </a:solidFill>
              <a:latin typeface="Calibri" panose="020F0502020204030204" pitchFamily="34" charset="0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fr-FR" i="1" dirty="0">
                <a:solidFill>
                  <a:srgbClr val="575F6D"/>
                </a:solidFill>
                <a:latin typeface="Calibri" pitchFamily="18"/>
                <a:ea typeface="Microsoft YaHei" pitchFamily="2"/>
                <a:cs typeface="Mangal" pitchFamily="2"/>
              </a:rPr>
              <a:t>Robot </a:t>
            </a:r>
            <a:r>
              <a:rPr lang="fr-FR" i="1" dirty="0" err="1">
                <a:solidFill>
                  <a:srgbClr val="575F6D"/>
                </a:solidFill>
                <a:latin typeface="Calibri" pitchFamily="18"/>
                <a:ea typeface="Microsoft YaHei" pitchFamily="2"/>
                <a:cs typeface="Mangal" pitchFamily="2"/>
              </a:rPr>
              <a:t>Thymio</a:t>
            </a:r>
            <a:endParaRPr lang="fr-FR" i="1" dirty="0">
              <a:solidFill>
                <a:srgbClr val="575F6D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Flèche à angle droit 14"/>
          <p:cNvSpPr/>
          <p:nvPr/>
        </p:nvSpPr>
        <p:spPr>
          <a:xfrm rot="5400000">
            <a:off x="8337150" y="3819860"/>
            <a:ext cx="411480" cy="420841"/>
          </a:xfrm>
          <a:prstGeom prst="bentUpArrow">
            <a:avLst>
              <a:gd name="adj1" fmla="val 11111"/>
              <a:gd name="adj2" fmla="val 25000"/>
              <a:gd name="adj3" fmla="val 25000"/>
            </a:avLst>
          </a:prstGeom>
          <a:solidFill>
            <a:srgbClr val="575F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978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53391" y="91440"/>
            <a:ext cx="1095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Algorithmique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Programmation </a:t>
            </a:r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218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4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-2362096" y="3892674"/>
            <a:ext cx="524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Autres exemples d’EPI</a:t>
            </a:r>
          </a:p>
        </p:txBody>
      </p:sp>
      <p:sp>
        <p:nvSpPr>
          <p:cNvPr id="5" name="CustomShape 1"/>
          <p:cNvSpPr/>
          <p:nvPr/>
        </p:nvSpPr>
        <p:spPr>
          <a:xfrm>
            <a:off x="1703512" y="1136020"/>
            <a:ext cx="9721080" cy="9486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solidFill>
                  <a:srgbClr val="575F6D"/>
                </a:solidFill>
                <a:latin typeface="Calibri" panose="020F0502020204030204" pitchFamily="34" charset="0"/>
              </a:rPr>
              <a:t>EPI « Programmer un bus ou une voiture sans chauffeur »</a:t>
            </a:r>
          </a:p>
          <a:p>
            <a:endParaRPr lang="fr-FR" sz="2800" b="1" dirty="0">
              <a:solidFill>
                <a:srgbClr val="575F6D"/>
              </a:solidFill>
              <a:latin typeface="Calibri" panose="020F0502020204030204" pitchFamily="34" charset="0"/>
            </a:endParaRPr>
          </a:p>
        </p:txBody>
      </p:sp>
      <p:sp>
        <p:nvSpPr>
          <p:cNvPr id="7" name="CustomShape 1"/>
          <p:cNvSpPr/>
          <p:nvPr/>
        </p:nvSpPr>
        <p:spPr>
          <a:xfrm>
            <a:off x="1703512" y="5485713"/>
            <a:ext cx="5244579" cy="102568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800" b="1" dirty="0">
              <a:solidFill>
                <a:srgbClr val="575F6D"/>
              </a:solidFill>
              <a:latin typeface="Calibri" panose="020F0502020204030204" pitchFamily="34" charset="0"/>
            </a:endParaRPr>
          </a:p>
          <a:p>
            <a:pPr lvl="0" algn="just">
              <a:defRPr sz="1800">
                <a:solidFill>
                  <a:srgbClr val="000000"/>
                </a:solidFill>
              </a:defRPr>
            </a:pPr>
            <a:r>
              <a:rPr lang="fr-FR" b="1" dirty="0">
                <a:solidFill>
                  <a:srgbClr val="575F6D"/>
                </a:solidFill>
                <a:latin typeface="Calibri" pitchFamily="18"/>
                <a:ea typeface="Microsoft YaHei" pitchFamily="2"/>
                <a:cs typeface="Mangal" pitchFamily="2"/>
              </a:rPr>
              <a:t>« Dans cet EPI, vous allez apprendre à programmer un véhicule sans chauffeur qui se déplace sur un trajet déterminé en respectant son environnement »</a:t>
            </a:r>
            <a:endParaRPr lang="fr-FR" b="1" dirty="0">
              <a:solidFill>
                <a:srgbClr val="575F6D"/>
              </a:solidFill>
              <a:latin typeface="Calibri" panose="020F0502020204030204" pitchFamily="34" charset="0"/>
            </a:endParaRPr>
          </a:p>
        </p:txBody>
      </p:sp>
      <p:pic>
        <p:nvPicPr>
          <p:cNvPr id="2050" name="Picture 2" descr="http://moway-robot.com/img/mowaysmartcityWE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2909" y="2896020"/>
            <a:ext cx="476250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stomShape 1"/>
          <p:cNvSpPr/>
          <p:nvPr/>
        </p:nvSpPr>
        <p:spPr>
          <a:xfrm>
            <a:off x="9755489" y="1947360"/>
            <a:ext cx="1554974" cy="43114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800" b="1" dirty="0">
              <a:solidFill>
                <a:srgbClr val="575F6D"/>
              </a:solidFill>
              <a:latin typeface="Calibri" panose="020F0502020204030204" pitchFamily="34" charset="0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fr-FR" i="1" dirty="0">
                <a:solidFill>
                  <a:srgbClr val="575F6D"/>
                </a:solidFill>
                <a:latin typeface="Calibri" pitchFamily="18"/>
                <a:ea typeface="Microsoft YaHei" pitchFamily="2"/>
              </a:rPr>
              <a:t>Robot </a:t>
            </a:r>
            <a:r>
              <a:rPr lang="fr-FR" i="1" dirty="0" err="1">
                <a:solidFill>
                  <a:srgbClr val="575F6D"/>
                </a:solidFill>
                <a:latin typeface="Calibri" pitchFamily="18"/>
                <a:ea typeface="Microsoft YaHei" pitchFamily="2"/>
              </a:rPr>
              <a:t>Moway</a:t>
            </a:r>
            <a:endParaRPr lang="fr-FR" i="1" dirty="0">
              <a:solidFill>
                <a:srgbClr val="575F6D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8305" y="1742572"/>
            <a:ext cx="2009775" cy="151447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3512" y="1742572"/>
            <a:ext cx="5162550" cy="3590925"/>
          </a:xfrm>
          <a:prstGeom prst="rect">
            <a:avLst/>
          </a:prstGeom>
        </p:spPr>
      </p:pic>
      <p:sp>
        <p:nvSpPr>
          <p:cNvPr id="11" name="CustomShape 1"/>
          <p:cNvSpPr/>
          <p:nvPr/>
        </p:nvSpPr>
        <p:spPr>
          <a:xfrm>
            <a:off x="1703512" y="4971165"/>
            <a:ext cx="3481210" cy="36233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200" b="1" dirty="0">
              <a:solidFill>
                <a:srgbClr val="575F6D"/>
              </a:solidFill>
              <a:latin typeface="Calibri" panose="020F0502020204030204" pitchFamily="34" charset="0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fr-FR" sz="1200" i="1" dirty="0">
                <a:solidFill>
                  <a:srgbClr val="575F6D"/>
                </a:solidFill>
                <a:latin typeface="Calibri" pitchFamily="18"/>
                <a:ea typeface="Microsoft YaHei" pitchFamily="2"/>
                <a:cs typeface="Mangal" pitchFamily="2"/>
              </a:rPr>
              <a:t>https://www.youtube.com/watch?v=u9Axo51ZJOY</a:t>
            </a:r>
            <a:endParaRPr lang="fr-FR" sz="1200" i="1" dirty="0">
              <a:solidFill>
                <a:srgbClr val="575F6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864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53391" y="91440"/>
            <a:ext cx="1095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Algorithmique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Programmation </a:t>
            </a:r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218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4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-2362096" y="3892674"/>
            <a:ext cx="524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Autres exemples d’EPI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53391" y="91440"/>
            <a:ext cx="1095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Algorithmique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Programmation </a:t>
            </a:r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218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4</a:t>
            </a:r>
          </a:p>
        </p:txBody>
      </p:sp>
      <p:sp>
        <p:nvSpPr>
          <p:cNvPr id="9" name="CustomShape 1"/>
          <p:cNvSpPr/>
          <p:nvPr/>
        </p:nvSpPr>
        <p:spPr>
          <a:xfrm>
            <a:off x="1703512" y="5222823"/>
            <a:ext cx="5661071" cy="102568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800" b="1" dirty="0">
              <a:solidFill>
                <a:srgbClr val="575F6D"/>
              </a:solidFill>
              <a:latin typeface="Calibri" panose="020F0502020204030204" pitchFamily="34" charset="0"/>
            </a:endParaRPr>
          </a:p>
          <a:p>
            <a:pPr lvl="0" algn="just">
              <a:defRPr sz="1800">
                <a:solidFill>
                  <a:srgbClr val="000000"/>
                </a:solidFill>
              </a:defRPr>
            </a:pPr>
            <a:r>
              <a:rPr lang="fr-FR" b="1" dirty="0">
                <a:solidFill>
                  <a:srgbClr val="575F6D"/>
                </a:solidFill>
                <a:latin typeface="Calibri" pitchFamily="18"/>
                <a:ea typeface="Microsoft YaHei" pitchFamily="2"/>
                <a:cs typeface="Mangal" pitchFamily="2"/>
              </a:rPr>
              <a:t>« Dans cet EPI, vous allez apprendre à programmer un robot pour tracer les figures géométriques des lignes de délimitation des terrains de sports »</a:t>
            </a:r>
            <a:endParaRPr lang="fr-FR" b="1" dirty="0">
              <a:solidFill>
                <a:srgbClr val="575F6D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4" descr="Afficher l'image d'origin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00010" y="1343401"/>
            <a:ext cx="2721872" cy="179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0010" y="3407832"/>
            <a:ext cx="4004310" cy="2809476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1993" y="1922633"/>
            <a:ext cx="2621956" cy="2916007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8575" y="1922632"/>
            <a:ext cx="2916008" cy="2916008"/>
          </a:xfrm>
          <a:prstGeom prst="rect">
            <a:avLst/>
          </a:prstGeom>
        </p:spPr>
      </p:pic>
      <p:sp>
        <p:nvSpPr>
          <p:cNvPr id="12" name="CustomShape 1"/>
          <p:cNvSpPr/>
          <p:nvPr/>
        </p:nvSpPr>
        <p:spPr>
          <a:xfrm>
            <a:off x="10109646" y="1963669"/>
            <a:ext cx="1554974" cy="43114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800" b="1" dirty="0">
              <a:solidFill>
                <a:srgbClr val="575F6D"/>
              </a:solidFill>
              <a:latin typeface="Calibri" panose="020F0502020204030204" pitchFamily="34" charset="0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fr-FR" i="1" dirty="0">
                <a:solidFill>
                  <a:srgbClr val="575F6D"/>
                </a:solidFill>
                <a:latin typeface="Calibri" pitchFamily="18"/>
                <a:ea typeface="Microsoft YaHei" pitchFamily="2"/>
              </a:rPr>
              <a:t>Robot </a:t>
            </a:r>
            <a:r>
              <a:rPr lang="fr-FR" i="1" dirty="0" err="1">
                <a:solidFill>
                  <a:srgbClr val="575F6D"/>
                </a:solidFill>
                <a:latin typeface="Calibri" pitchFamily="18"/>
                <a:ea typeface="Microsoft YaHei" pitchFamily="2"/>
              </a:rPr>
              <a:t>Mbot</a:t>
            </a:r>
            <a:endParaRPr lang="fr-FR" i="1" dirty="0">
              <a:solidFill>
                <a:srgbClr val="575F6D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ustomShape 1"/>
          <p:cNvSpPr/>
          <p:nvPr/>
        </p:nvSpPr>
        <p:spPr>
          <a:xfrm>
            <a:off x="1703512" y="1136020"/>
            <a:ext cx="9721080" cy="9486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solidFill>
                  <a:srgbClr val="575F6D"/>
                </a:solidFill>
                <a:latin typeface="Calibri" panose="020F0502020204030204" pitchFamily="34" charset="0"/>
              </a:rPr>
              <a:t>EPI « Tracer les lignes d’un terrain de sport »</a:t>
            </a:r>
          </a:p>
          <a:p>
            <a:endParaRPr lang="fr-FR" sz="2800" b="1" dirty="0">
              <a:solidFill>
                <a:srgbClr val="575F6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843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53391" y="91440"/>
            <a:ext cx="1095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Algorithmique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Programmation </a:t>
            </a:r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218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4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-2362096" y="3892674"/>
            <a:ext cx="524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Autres exemples d’EPI</a:t>
            </a:r>
          </a:p>
        </p:txBody>
      </p:sp>
      <p:sp>
        <p:nvSpPr>
          <p:cNvPr id="5" name="CustomShape 1"/>
          <p:cNvSpPr/>
          <p:nvPr/>
        </p:nvSpPr>
        <p:spPr>
          <a:xfrm>
            <a:off x="1703512" y="1268760"/>
            <a:ext cx="9721080" cy="54739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solidFill>
                  <a:srgbClr val="575F6D"/>
                </a:solidFill>
                <a:latin typeface="Calibri" panose="020F0502020204030204" pitchFamily="34" charset="0"/>
              </a:rPr>
              <a:t>Autres thèmes d’EPI</a:t>
            </a:r>
            <a:endParaRPr lang="fr-FR" b="1" dirty="0">
              <a:solidFill>
                <a:srgbClr val="575F6D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5419" y="2207185"/>
            <a:ext cx="2116411" cy="194709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4029" y="3677773"/>
            <a:ext cx="3036090" cy="209703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452821" y="4222146"/>
            <a:ext cx="29312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575F6D"/>
                </a:solidFill>
                <a:latin typeface="Calibri" panose="020F0502020204030204" pitchFamily="34" charset="0"/>
              </a:rPr>
              <a:t>EPI Réaliser et programmer un bras manipulateur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9189720" y="3677773"/>
            <a:ext cx="2469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575F6D"/>
                </a:solidFill>
                <a:latin typeface="Calibri" panose="020F0502020204030204" pitchFamily="34" charset="0"/>
              </a:rPr>
              <a:t>EPI Mesurer des formes et distances</a:t>
            </a:r>
            <a:endParaRPr lang="fr-FR" dirty="0">
              <a:solidFill>
                <a:srgbClr val="575F6D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5585" y="5774807"/>
            <a:ext cx="31729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575F6D"/>
                </a:solidFill>
                <a:latin typeface="Calibri" panose="020F0502020204030204" pitchFamily="34" charset="0"/>
              </a:rPr>
              <a:t>EPI Gérer un groupe de robots pour la manutention de colis</a:t>
            </a:r>
          </a:p>
        </p:txBody>
      </p:sp>
      <p:pic>
        <p:nvPicPr>
          <p:cNvPr id="4100" name="Picture 4" descr="Afficher l'image d'orig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02008" y="1364125"/>
            <a:ext cx="28575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89720" y="3012654"/>
            <a:ext cx="1300043" cy="58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6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53391" y="91440"/>
            <a:ext cx="1095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Algorithmique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Programmation </a:t>
            </a:r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218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4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-2362096" y="3892674"/>
            <a:ext cx="524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Documents à télécharger</a:t>
            </a:r>
          </a:p>
        </p:txBody>
      </p:sp>
      <p:sp>
        <p:nvSpPr>
          <p:cNvPr id="5" name="CustomShape 1"/>
          <p:cNvSpPr/>
          <p:nvPr/>
        </p:nvSpPr>
        <p:spPr>
          <a:xfrm>
            <a:off x="1768860" y="1953488"/>
            <a:ext cx="9721080" cy="317858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b="1" dirty="0">
              <a:solidFill>
                <a:srgbClr val="575F6D"/>
              </a:solidFill>
              <a:latin typeface="Calibri" panose="020F0502020204030204" pitchFamily="34" charset="0"/>
            </a:endParaRPr>
          </a:p>
          <a:p>
            <a:r>
              <a:rPr lang="fr-FR" sz="2800" b="1" dirty="0">
                <a:solidFill>
                  <a:srgbClr val="575F6D"/>
                </a:solidFill>
                <a:latin typeface="Calibri" panose="020F0502020204030204" pitchFamily="34" charset="0"/>
              </a:rPr>
              <a:t>Documents de travail à télécharger</a:t>
            </a:r>
          </a:p>
          <a:p>
            <a:endParaRPr lang="fr-FR" sz="2800" b="1" dirty="0">
              <a:solidFill>
                <a:srgbClr val="575F6D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575F6D"/>
                </a:solidFill>
                <a:latin typeface="Calibri" panose="020F0502020204030204" pitchFamily="34" charset="0"/>
                <a:hlinkClick r:id="rId3"/>
              </a:rPr>
              <a:t>Cahier des charges vierge pour la définition d’un EPI</a:t>
            </a:r>
            <a:endParaRPr lang="fr-FR" b="1" dirty="0">
              <a:solidFill>
                <a:srgbClr val="575F6D"/>
              </a:solidFill>
              <a:latin typeface="Calibri" panose="020F0502020204030204" pitchFamily="34" charset="0"/>
            </a:endParaRPr>
          </a:p>
          <a:p>
            <a:endParaRPr lang="fr-FR" b="1" dirty="0">
              <a:solidFill>
                <a:srgbClr val="575F6D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575F6D"/>
                </a:solidFill>
                <a:latin typeface="Calibri" panose="020F0502020204030204" pitchFamily="34" charset="0"/>
                <a:hlinkClick r:id="rId4"/>
              </a:rPr>
              <a:t>Scénario vierge pour la construction d’un EPI</a:t>
            </a:r>
            <a:endParaRPr lang="fr-FR" b="1" dirty="0">
              <a:solidFill>
                <a:srgbClr val="575F6D"/>
              </a:solidFill>
              <a:latin typeface="Calibri" panose="020F0502020204030204" pitchFamily="34" charset="0"/>
            </a:endParaRPr>
          </a:p>
          <a:p>
            <a:endParaRPr lang="fr-FR" b="1" dirty="0">
              <a:solidFill>
                <a:srgbClr val="575F6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735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53391" y="91440"/>
            <a:ext cx="1095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Algorithmique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Programmation </a:t>
            </a:r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218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4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-2362096" y="3892674"/>
            <a:ext cx="524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Rappel des principes des EPI</a:t>
            </a:r>
          </a:p>
        </p:txBody>
      </p:sp>
      <p:sp>
        <p:nvSpPr>
          <p:cNvPr id="8" name="Ellipse 7"/>
          <p:cNvSpPr/>
          <p:nvPr/>
        </p:nvSpPr>
        <p:spPr>
          <a:xfrm>
            <a:off x="5826599" y="2349560"/>
            <a:ext cx="1589584" cy="11613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/>
              <a:t>EPI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7968209" y="1556792"/>
            <a:ext cx="1410248" cy="76171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QUOI ?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5550704" y="4335540"/>
            <a:ext cx="1730764" cy="65689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QUAND ?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249299" y="2098627"/>
            <a:ext cx="1798978" cy="6442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COMMENT ?</a:t>
            </a:r>
          </a:p>
        </p:txBody>
      </p:sp>
      <p:sp>
        <p:nvSpPr>
          <p:cNvPr id="12" name="Flèche droite à entaille 11"/>
          <p:cNvSpPr/>
          <p:nvPr/>
        </p:nvSpPr>
        <p:spPr>
          <a:xfrm rot="19406693">
            <a:off x="7260675" y="2217094"/>
            <a:ext cx="659171" cy="24349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0173821" y="748496"/>
            <a:ext cx="19893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575F6D"/>
                </a:solidFill>
              </a:rPr>
              <a:t>Construction et approfondissement  </a:t>
            </a:r>
            <a:r>
              <a:rPr lang="fr-FR" sz="1400" dirty="0">
                <a:solidFill>
                  <a:srgbClr val="575F6D"/>
                </a:solidFill>
              </a:rPr>
              <a:t>des connaissances et compétences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0173821" y="1794694"/>
            <a:ext cx="201817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575F6D"/>
                </a:solidFill>
              </a:rPr>
              <a:t>Toutes les disciplines </a:t>
            </a:r>
            <a:r>
              <a:rPr lang="fr-FR" sz="1400" dirty="0">
                <a:solidFill>
                  <a:srgbClr val="575F6D"/>
                </a:solidFill>
              </a:rPr>
              <a:t>contribuent  aux enseignements pratiques interdisciplinaires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710254" y="3097705"/>
            <a:ext cx="3384285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575F6D"/>
                </a:solidFill>
              </a:rPr>
              <a:t>Les thématiques sont interdisciplinaires</a:t>
            </a:r>
          </a:p>
          <a:p>
            <a:pPr>
              <a:buFont typeface="Wingdings" pitchFamily="2" charset="2"/>
              <a:buChar char="Ø"/>
            </a:pPr>
            <a:r>
              <a:rPr lang="fr-FR" sz="1600" dirty="0">
                <a:solidFill>
                  <a:srgbClr val="575F6D"/>
                </a:solidFill>
              </a:rPr>
              <a:t> </a:t>
            </a:r>
            <a:r>
              <a:rPr lang="fr-FR" sz="1400" dirty="0">
                <a:solidFill>
                  <a:srgbClr val="575F6D"/>
                </a:solidFill>
              </a:rPr>
              <a:t>Corps, santé, bien être et sécurité</a:t>
            </a:r>
          </a:p>
          <a:p>
            <a:pPr>
              <a:buFont typeface="Wingdings" pitchFamily="2" charset="2"/>
              <a:buChar char="Ø"/>
            </a:pPr>
            <a:r>
              <a:rPr lang="fr-FR" sz="1400" dirty="0">
                <a:solidFill>
                  <a:srgbClr val="575F6D"/>
                </a:solidFill>
              </a:rPr>
              <a:t>Culture et création artistiques</a:t>
            </a:r>
          </a:p>
          <a:p>
            <a:pPr>
              <a:buFont typeface="Wingdings" pitchFamily="2" charset="2"/>
              <a:buChar char="Ø"/>
            </a:pPr>
            <a:r>
              <a:rPr lang="fr-FR" sz="1400" dirty="0">
                <a:solidFill>
                  <a:srgbClr val="575F6D"/>
                </a:solidFill>
              </a:rPr>
              <a:t>Transition écologique et développement durable</a:t>
            </a:r>
          </a:p>
          <a:p>
            <a:pPr>
              <a:buFont typeface="Wingdings" pitchFamily="2" charset="2"/>
              <a:buChar char="Ø"/>
            </a:pPr>
            <a:r>
              <a:rPr lang="fr-FR" sz="1400" dirty="0">
                <a:solidFill>
                  <a:srgbClr val="575F6D"/>
                </a:solidFill>
              </a:rPr>
              <a:t>Information, communication, citoyenneté</a:t>
            </a:r>
          </a:p>
          <a:p>
            <a:pPr>
              <a:buFont typeface="Wingdings" pitchFamily="2" charset="2"/>
              <a:buChar char="Ø"/>
            </a:pPr>
            <a:r>
              <a:rPr lang="fr-FR" sz="1400" dirty="0">
                <a:solidFill>
                  <a:srgbClr val="575F6D"/>
                </a:solidFill>
              </a:rPr>
              <a:t>Langues et cultures de l’antiquité</a:t>
            </a:r>
          </a:p>
          <a:p>
            <a:pPr>
              <a:buFont typeface="Wingdings" pitchFamily="2" charset="2"/>
              <a:buChar char="Ø"/>
            </a:pPr>
            <a:r>
              <a:rPr lang="fr-FR" sz="1400" dirty="0">
                <a:solidFill>
                  <a:srgbClr val="575F6D"/>
                </a:solidFill>
              </a:rPr>
              <a:t>Langues et cultures étrangères ou régionale</a:t>
            </a:r>
          </a:p>
          <a:p>
            <a:pPr>
              <a:buFont typeface="Wingdings" pitchFamily="2" charset="2"/>
              <a:buChar char="Ø"/>
            </a:pPr>
            <a:r>
              <a:rPr lang="fr-FR" sz="1400" dirty="0">
                <a:solidFill>
                  <a:srgbClr val="575F6D"/>
                </a:solidFill>
              </a:rPr>
              <a:t>Monde économique et professionnel</a:t>
            </a:r>
          </a:p>
          <a:p>
            <a:pPr>
              <a:buFont typeface="Wingdings" pitchFamily="2" charset="2"/>
              <a:buChar char="Ø"/>
            </a:pPr>
            <a:r>
              <a:rPr lang="fr-FR" sz="1400" b="1" dirty="0">
                <a:solidFill>
                  <a:srgbClr val="575F6D"/>
                </a:solidFill>
              </a:rPr>
              <a:t>Sciences, technologie et société</a:t>
            </a:r>
          </a:p>
          <a:p>
            <a:pPr>
              <a:buFont typeface="Wingdings" pitchFamily="2" charset="2"/>
              <a:buChar char="Ø"/>
            </a:pPr>
            <a:endParaRPr lang="fr-FR" sz="1600" dirty="0">
              <a:solidFill>
                <a:srgbClr val="575F6D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336482" y="5761726"/>
            <a:ext cx="45698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1400" dirty="0">
                <a:solidFill>
                  <a:srgbClr val="575F6D"/>
                </a:solidFill>
              </a:rPr>
              <a:t>Pendant les heures disciplinaire du cycle 4 : au total 72h/an/élève (au moins 2 thématiques/an)</a:t>
            </a:r>
          </a:p>
          <a:p>
            <a:pPr>
              <a:buFont typeface="Wingdings" pitchFamily="2" charset="2"/>
              <a:buChar char="§"/>
            </a:pPr>
            <a:r>
              <a:rPr lang="fr-FR" sz="1400" dirty="0">
                <a:solidFill>
                  <a:srgbClr val="575F6D"/>
                </a:solidFill>
              </a:rPr>
              <a:t>Chaque projet d’EPI peut avoir une durée différente.</a:t>
            </a:r>
          </a:p>
        </p:txBody>
      </p:sp>
      <p:cxnSp>
        <p:nvCxnSpPr>
          <p:cNvPr id="17" name="Connecteur droit avec flèche 16"/>
          <p:cNvCxnSpPr/>
          <p:nvPr/>
        </p:nvCxnSpPr>
        <p:spPr>
          <a:xfrm flipV="1">
            <a:off x="9411395" y="1036246"/>
            <a:ext cx="720384" cy="4992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9525588" y="2053052"/>
            <a:ext cx="616701" cy="107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9122786" y="2465653"/>
            <a:ext cx="584996" cy="5544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6103321" y="5085750"/>
            <a:ext cx="296668" cy="675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858249" y="1549746"/>
            <a:ext cx="2262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>
                <a:solidFill>
                  <a:srgbClr val="575F6D"/>
                </a:solidFill>
              </a:rPr>
              <a:t>Elaboration d’un cahier des charges</a:t>
            </a:r>
            <a:r>
              <a:rPr lang="fr-FR" sz="1600" dirty="0">
                <a:solidFill>
                  <a:srgbClr val="575F6D"/>
                </a:solidFill>
              </a:rPr>
              <a:t> : </a:t>
            </a:r>
            <a:r>
              <a:rPr lang="fr-FR" sz="1400" dirty="0">
                <a:solidFill>
                  <a:srgbClr val="575F6D"/>
                </a:solidFill>
              </a:rPr>
              <a:t>base de l’organisation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877700" y="2416846"/>
            <a:ext cx="22622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>
                <a:solidFill>
                  <a:srgbClr val="575F6D"/>
                </a:solidFill>
              </a:rPr>
              <a:t>Concevoir un scénario</a:t>
            </a:r>
            <a:r>
              <a:rPr lang="fr-FR" sz="1600" dirty="0">
                <a:solidFill>
                  <a:srgbClr val="575F6D"/>
                </a:solidFill>
              </a:rPr>
              <a:t> : </a:t>
            </a:r>
            <a:r>
              <a:rPr lang="fr-FR" sz="1400" dirty="0">
                <a:solidFill>
                  <a:srgbClr val="575F6D"/>
                </a:solidFill>
              </a:rPr>
              <a:t>description chronologique des étapes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894792" y="3332076"/>
            <a:ext cx="20808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>
                <a:solidFill>
                  <a:srgbClr val="575F6D"/>
                </a:solidFill>
              </a:rPr>
              <a:t>Appliquer une pédagogie de projet </a:t>
            </a:r>
            <a:r>
              <a:rPr lang="fr-FR" sz="1600" dirty="0">
                <a:solidFill>
                  <a:srgbClr val="575F6D"/>
                </a:solidFill>
              </a:rPr>
              <a:t>: </a:t>
            </a:r>
            <a:r>
              <a:rPr lang="fr-FR" sz="1400" dirty="0">
                <a:solidFill>
                  <a:srgbClr val="575F6D"/>
                </a:solidFill>
              </a:rPr>
              <a:t>une démarche à respecter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897274" y="4236893"/>
            <a:ext cx="2078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>
                <a:solidFill>
                  <a:srgbClr val="575F6D"/>
                </a:solidFill>
              </a:rPr>
              <a:t>Le carnet de bord de l’élève</a:t>
            </a:r>
          </a:p>
        </p:txBody>
      </p:sp>
      <p:cxnSp>
        <p:nvCxnSpPr>
          <p:cNvPr id="25" name="Connecteur droit avec flèche 24"/>
          <p:cNvCxnSpPr/>
          <p:nvPr/>
        </p:nvCxnSpPr>
        <p:spPr>
          <a:xfrm flipH="1">
            <a:off x="2781170" y="2880625"/>
            <a:ext cx="783796" cy="1488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 flipV="1">
            <a:off x="2975606" y="1769305"/>
            <a:ext cx="591359" cy="241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2781170" y="2380743"/>
            <a:ext cx="370887" cy="73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2841986" y="2952156"/>
            <a:ext cx="1027189" cy="2357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859447" y="4866480"/>
            <a:ext cx="337049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>
                <a:solidFill>
                  <a:srgbClr val="575F6D"/>
                </a:solidFill>
              </a:rPr>
              <a:t>L’évaluation</a:t>
            </a:r>
            <a:r>
              <a:rPr lang="fr-FR" sz="1600" dirty="0">
                <a:solidFill>
                  <a:srgbClr val="575F6D"/>
                </a:solidFill>
              </a:rPr>
              <a:t> : </a:t>
            </a:r>
          </a:p>
          <a:p>
            <a:pPr>
              <a:buFont typeface="Wingdings" pitchFamily="2" charset="2"/>
              <a:buChar char="ü"/>
            </a:pPr>
            <a:r>
              <a:rPr lang="fr-FR" sz="1400" dirty="0">
                <a:solidFill>
                  <a:srgbClr val="575F6D"/>
                </a:solidFill>
              </a:rPr>
              <a:t>De la réalisation</a:t>
            </a:r>
          </a:p>
          <a:p>
            <a:pPr>
              <a:buFont typeface="Wingdings" pitchFamily="2" charset="2"/>
              <a:buChar char="ü"/>
            </a:pPr>
            <a:r>
              <a:rPr lang="fr-FR" sz="1400" dirty="0">
                <a:solidFill>
                  <a:srgbClr val="575F6D"/>
                </a:solidFill>
              </a:rPr>
              <a:t>De la démarche et de la gestion du projet individuel ou collectif</a:t>
            </a:r>
          </a:p>
          <a:p>
            <a:pPr>
              <a:buFont typeface="Wingdings" pitchFamily="2" charset="2"/>
              <a:buChar char="ü"/>
            </a:pPr>
            <a:r>
              <a:rPr lang="fr-FR" sz="1400" dirty="0">
                <a:solidFill>
                  <a:srgbClr val="575F6D"/>
                </a:solidFill>
              </a:rPr>
              <a:t>Des connaissances et des compétences disciplinaires ou transversales </a:t>
            </a:r>
          </a:p>
          <a:p>
            <a:pPr>
              <a:buFont typeface="Wingdings" pitchFamily="2" charset="2"/>
              <a:buChar char="ü"/>
            </a:pPr>
            <a:r>
              <a:rPr lang="fr-FR" sz="1400" dirty="0">
                <a:solidFill>
                  <a:srgbClr val="575F6D"/>
                </a:solidFill>
              </a:rPr>
              <a:t>Nouvelle évaluation possible dans le cadre du DNB (oral)</a:t>
            </a:r>
            <a:endParaRPr lang="fr-FR" sz="1600" dirty="0">
              <a:solidFill>
                <a:srgbClr val="575F6D"/>
              </a:solidFill>
            </a:endParaRPr>
          </a:p>
        </p:txBody>
      </p:sp>
      <p:cxnSp>
        <p:nvCxnSpPr>
          <p:cNvPr id="30" name="Connecteur droit avec flèche 29"/>
          <p:cNvCxnSpPr/>
          <p:nvPr/>
        </p:nvCxnSpPr>
        <p:spPr>
          <a:xfrm flipH="1">
            <a:off x="2406531" y="2816683"/>
            <a:ext cx="818536" cy="694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èche droite à entaille 30"/>
          <p:cNvSpPr/>
          <p:nvPr/>
        </p:nvSpPr>
        <p:spPr>
          <a:xfrm rot="11654340">
            <a:off x="5147608" y="2434091"/>
            <a:ext cx="659171" cy="24349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droite à entaille 31"/>
          <p:cNvSpPr/>
          <p:nvPr/>
        </p:nvSpPr>
        <p:spPr>
          <a:xfrm rot="5641366">
            <a:off x="6187686" y="3793226"/>
            <a:ext cx="662483" cy="24228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CustomShape 1"/>
          <p:cNvSpPr/>
          <p:nvPr/>
        </p:nvSpPr>
        <p:spPr>
          <a:xfrm>
            <a:off x="1955603" y="687301"/>
            <a:ext cx="8505137" cy="73426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b="1" dirty="0">
                <a:solidFill>
                  <a:srgbClr val="575F6D"/>
                </a:solidFill>
                <a:latin typeface="Calibri" panose="020F0502020204030204" pitchFamily="34" charset="0"/>
              </a:rPr>
              <a:t>Rappels des principes des EPI</a:t>
            </a:r>
            <a:endParaRPr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024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53391" y="91440"/>
            <a:ext cx="1095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Algorithmique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Programmation </a:t>
            </a:r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218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4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-2362096" y="3892674"/>
            <a:ext cx="524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Bibliographie</a:t>
            </a:r>
          </a:p>
        </p:txBody>
      </p:sp>
      <p:sp>
        <p:nvSpPr>
          <p:cNvPr id="5" name="CustomShape 1"/>
          <p:cNvSpPr/>
          <p:nvPr/>
        </p:nvSpPr>
        <p:spPr>
          <a:xfrm>
            <a:off x="1768860" y="1530578"/>
            <a:ext cx="9721080" cy="410858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b="1" dirty="0">
              <a:solidFill>
                <a:srgbClr val="575F6D"/>
              </a:solidFill>
              <a:latin typeface="Calibri" panose="020F0502020204030204" pitchFamily="34" charset="0"/>
            </a:endParaRPr>
          </a:p>
          <a:p>
            <a:r>
              <a:rPr lang="fr-FR" sz="2800" b="1" dirty="0">
                <a:solidFill>
                  <a:srgbClr val="575F6D"/>
                </a:solidFill>
                <a:latin typeface="Calibri" panose="020F0502020204030204" pitchFamily="34" charset="0"/>
              </a:rPr>
              <a:t>Bibliographie</a:t>
            </a:r>
          </a:p>
          <a:p>
            <a:endParaRPr lang="fr-FR" sz="2800" b="1" dirty="0">
              <a:solidFill>
                <a:srgbClr val="575F6D"/>
              </a:solidFill>
              <a:latin typeface="Calibri" panose="020F0502020204030204" pitchFamily="34" charset="0"/>
            </a:endParaRPr>
          </a:p>
          <a:p>
            <a:r>
              <a:rPr lang="fr-FR" b="1" dirty="0">
                <a:solidFill>
                  <a:srgbClr val="575F6D"/>
                </a:solidFill>
                <a:latin typeface="Calibri" panose="020F0502020204030204" pitchFamily="34" charset="0"/>
              </a:rPr>
              <a:t>Ressources </a:t>
            </a:r>
            <a:r>
              <a:rPr lang="fr-FR" b="1" dirty="0" err="1">
                <a:solidFill>
                  <a:srgbClr val="575F6D"/>
                </a:solidFill>
                <a:latin typeface="Calibri" panose="020F0502020204030204" pitchFamily="34" charset="0"/>
              </a:rPr>
              <a:t>Eduscol</a:t>
            </a:r>
            <a:r>
              <a:rPr lang="fr-FR" b="1" dirty="0">
                <a:solidFill>
                  <a:srgbClr val="575F6D"/>
                </a:solidFill>
                <a:latin typeface="Calibri" panose="020F0502020204030204" pitchFamily="34" charset="0"/>
              </a:rPr>
              <a:t> pour l’enseignement de Enseignement Pratiques Interdisciplinaires </a:t>
            </a:r>
          </a:p>
          <a:p>
            <a:r>
              <a:rPr lang="fr-FR" b="1" dirty="0">
                <a:solidFill>
                  <a:srgbClr val="575F6D"/>
                </a:solidFill>
                <a:latin typeface="Calibri" panose="020F0502020204030204" pitchFamily="34" charset="0"/>
                <a:hlinkClick r:id="rId3"/>
              </a:rPr>
              <a:t>http://eduscol.education.fr/cid99750/epi.html</a:t>
            </a:r>
            <a:r>
              <a:rPr lang="fr-FR" b="1" dirty="0">
                <a:solidFill>
                  <a:srgbClr val="575F6D"/>
                </a:solidFill>
                <a:latin typeface="Calibri" panose="020F0502020204030204" pitchFamily="34" charset="0"/>
              </a:rPr>
              <a:t> </a:t>
            </a:r>
          </a:p>
          <a:p>
            <a:endParaRPr lang="fr-FR" b="1" dirty="0">
              <a:solidFill>
                <a:srgbClr val="575F6D"/>
              </a:solidFill>
              <a:latin typeface="Calibri" panose="020F0502020204030204" pitchFamily="34" charset="0"/>
            </a:endParaRPr>
          </a:p>
          <a:p>
            <a:r>
              <a:rPr lang="fr-FR" b="1" dirty="0">
                <a:solidFill>
                  <a:srgbClr val="575F6D"/>
                </a:solidFill>
                <a:latin typeface="Calibri" panose="020F0502020204030204" pitchFamily="34" charset="0"/>
              </a:rPr>
              <a:t>Ressources de l’Académie de Bordeaux </a:t>
            </a:r>
          </a:p>
          <a:p>
            <a:r>
              <a:rPr lang="fr-FR" b="1" dirty="0">
                <a:solidFill>
                  <a:srgbClr val="575F6D"/>
                </a:solidFill>
                <a:latin typeface="Calibri" panose="020F0502020204030204" pitchFamily="34" charset="0"/>
                <a:hlinkClick r:id="rId4"/>
              </a:rPr>
              <a:t>https://blogacabdx.ac-bordeaux.fr/fsc/</a:t>
            </a:r>
            <a:r>
              <a:rPr lang="fr-FR" b="1" dirty="0">
                <a:solidFill>
                  <a:srgbClr val="575F6D"/>
                </a:solidFill>
                <a:latin typeface="Calibri" panose="020F0502020204030204" pitchFamily="34" charset="0"/>
              </a:rPr>
              <a:t> </a:t>
            </a:r>
          </a:p>
          <a:p>
            <a:endParaRPr lang="fr-FR" b="1" dirty="0">
              <a:solidFill>
                <a:srgbClr val="575F6D"/>
              </a:solidFill>
              <a:latin typeface="Calibri" panose="020F0502020204030204" pitchFamily="34" charset="0"/>
            </a:endParaRPr>
          </a:p>
          <a:p>
            <a:r>
              <a:rPr lang="fr-FR" b="1" dirty="0">
                <a:solidFill>
                  <a:srgbClr val="575F6D"/>
                </a:solidFill>
                <a:latin typeface="Calibri" panose="020F0502020204030204" pitchFamily="34" charset="0"/>
              </a:rPr>
              <a:t>Ressources de l’Académie de Versailles </a:t>
            </a:r>
          </a:p>
          <a:p>
            <a:r>
              <a:rPr lang="fr-FR" b="1" dirty="0">
                <a:solidFill>
                  <a:srgbClr val="575F6D"/>
                </a:solidFill>
                <a:latin typeface="Calibri" panose="020F0502020204030204" pitchFamily="34" charset="0"/>
                <a:hlinkClick r:id="rId5"/>
              </a:rPr>
              <a:t>http://reformeducollege.ac-versailles.fr/les-epi-ressources-produites-par-le-groupe-thematique-de-l-academie-de</a:t>
            </a:r>
            <a:endParaRPr lang="fr-FR" b="1" dirty="0">
              <a:solidFill>
                <a:srgbClr val="575F6D"/>
              </a:solidFill>
              <a:latin typeface="Calibri" panose="020F0502020204030204" pitchFamily="34" charset="0"/>
            </a:endParaRPr>
          </a:p>
          <a:p>
            <a:endParaRPr lang="fr-FR" b="1" dirty="0">
              <a:solidFill>
                <a:srgbClr val="575F6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89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53391" y="91440"/>
            <a:ext cx="1095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Algorithmique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Programmation </a:t>
            </a:r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218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4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-2362096" y="3892674"/>
            <a:ext cx="524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 d’EPI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512" y="2024159"/>
            <a:ext cx="2463986" cy="2885329"/>
          </a:xfrm>
          <a:prstGeom prst="rect">
            <a:avLst/>
          </a:prstGeom>
        </p:spPr>
      </p:pic>
      <p:sp>
        <p:nvSpPr>
          <p:cNvPr id="9" name="Rectangle 3"/>
          <p:cNvSpPr/>
          <p:nvPr/>
        </p:nvSpPr>
        <p:spPr>
          <a:xfrm>
            <a:off x="4535159" y="2024158"/>
            <a:ext cx="5851887" cy="208382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50760">
            <a:solidFill>
              <a:srgbClr val="17375E"/>
            </a:solidFill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en-US" b="1" dirty="0">
                <a:solidFill>
                  <a:srgbClr val="575F6D"/>
                </a:solidFill>
                <a:ea typeface="Calibri"/>
                <a:cs typeface="Calibri"/>
                <a:sym typeface="Calibri"/>
              </a:rPr>
              <a:t>Disciplines </a:t>
            </a:r>
            <a:r>
              <a:rPr lang="en-US" b="1" dirty="0" err="1">
                <a:solidFill>
                  <a:srgbClr val="575F6D"/>
                </a:solidFill>
                <a:ea typeface="Calibri"/>
                <a:cs typeface="Calibri"/>
                <a:sym typeface="Calibri"/>
              </a:rPr>
              <a:t>impliquées</a:t>
            </a:r>
            <a:r>
              <a:rPr lang="en-US" b="1" dirty="0">
                <a:solidFill>
                  <a:srgbClr val="575F6D"/>
                </a:solidFill>
                <a:ea typeface="Calibri"/>
                <a:cs typeface="Calibri"/>
                <a:sym typeface="Calibri"/>
              </a:rPr>
              <a:t> et </a:t>
            </a:r>
            <a:r>
              <a:rPr lang="en-US" b="1" dirty="0" err="1">
                <a:solidFill>
                  <a:srgbClr val="575F6D"/>
                </a:solidFill>
                <a:ea typeface="Calibri"/>
                <a:cs typeface="Calibri"/>
                <a:sym typeface="Calibri"/>
              </a:rPr>
              <a:t>horaires</a:t>
            </a:r>
            <a:r>
              <a:rPr lang="en-US" b="1" dirty="0">
                <a:solidFill>
                  <a:srgbClr val="575F6D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rgbClr val="575F6D"/>
                </a:solidFill>
                <a:ea typeface="Calibri"/>
                <a:cs typeface="Calibri"/>
                <a:sym typeface="Calibri"/>
              </a:rPr>
              <a:t>respectifs</a:t>
            </a:r>
            <a:r>
              <a:rPr lang="en-US" b="1" dirty="0">
                <a:solidFill>
                  <a:srgbClr val="575F6D"/>
                </a:solidFill>
                <a:ea typeface="Calibri"/>
                <a:cs typeface="Calibri"/>
                <a:sym typeface="Calibri"/>
              </a:rPr>
              <a:t> 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1400" dirty="0">
                <a:solidFill>
                  <a:srgbClr val="575F6D"/>
                </a:solidFill>
                <a:ea typeface="Calibri"/>
                <a:cs typeface="Calibri"/>
                <a:sym typeface="Calibri"/>
              </a:rPr>
              <a:t>(</a:t>
            </a:r>
            <a:r>
              <a:rPr lang="en-US" sz="1400" dirty="0" err="1">
                <a:solidFill>
                  <a:srgbClr val="575F6D"/>
                </a:solidFill>
                <a:ea typeface="Calibri"/>
                <a:cs typeface="Calibri"/>
                <a:sym typeface="Calibri"/>
              </a:rPr>
              <a:t>Horaires</a:t>
            </a:r>
            <a:r>
              <a:rPr lang="en-US" sz="1400" dirty="0">
                <a:solidFill>
                  <a:srgbClr val="575F6D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1400" dirty="0" err="1">
                <a:solidFill>
                  <a:srgbClr val="575F6D"/>
                </a:solidFill>
                <a:ea typeface="Calibri"/>
                <a:cs typeface="Calibri"/>
                <a:sym typeface="Calibri"/>
              </a:rPr>
              <a:t>comprenant</a:t>
            </a:r>
            <a:r>
              <a:rPr lang="en-US" sz="1400" dirty="0">
                <a:solidFill>
                  <a:srgbClr val="575F6D"/>
                </a:solidFill>
                <a:ea typeface="Calibri"/>
                <a:cs typeface="Calibri"/>
                <a:sym typeface="Calibri"/>
              </a:rPr>
              <a:t> les co-animations)  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fr-FR" sz="1400" b="1" i="0" u="none" strike="noStrike" kern="1200" spc="0" dirty="0">
              <a:ln>
                <a:noFill/>
              </a:ln>
              <a:solidFill>
                <a:srgbClr val="575F6D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fr-FR" b="1" dirty="0">
                <a:solidFill>
                  <a:srgbClr val="575F6D"/>
                </a:solidFill>
                <a:latin typeface="Calibri" pitchFamily="18"/>
                <a:ea typeface="Microsoft YaHei" pitchFamily="2"/>
                <a:cs typeface="Mangal" pitchFamily="2"/>
              </a:rPr>
              <a:t>Mathématiques (13h)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fr-FR" b="1" dirty="0">
                <a:solidFill>
                  <a:srgbClr val="575F6D"/>
                </a:solidFill>
                <a:latin typeface="Calibri" pitchFamily="18"/>
                <a:ea typeface="Microsoft YaHei" pitchFamily="2"/>
                <a:cs typeface="Mangal" pitchFamily="2"/>
              </a:rPr>
              <a:t>Technologie (23h)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fr-FR" b="1" dirty="0">
                <a:solidFill>
                  <a:srgbClr val="575F6D"/>
                </a:solidFill>
                <a:latin typeface="Calibri" pitchFamily="18"/>
                <a:ea typeface="Microsoft YaHei" pitchFamily="2"/>
                <a:cs typeface="Mangal" pitchFamily="2"/>
              </a:rPr>
              <a:t>36</a:t>
            </a:r>
            <a:r>
              <a:rPr lang="fr-FR" sz="1800" b="1" i="0" u="none" strike="noStrike" kern="1200" spc="0" dirty="0">
                <a:ln>
                  <a:noFill/>
                </a:ln>
                <a:solidFill>
                  <a:srgbClr val="575F6D"/>
                </a:solidFill>
                <a:latin typeface="Calibri" pitchFamily="18"/>
                <a:ea typeface="Microsoft YaHei" pitchFamily="2"/>
                <a:cs typeface="Mangal" pitchFamily="2"/>
              </a:rPr>
              <a:t>h élèves dont </a:t>
            </a:r>
            <a:r>
              <a:rPr lang="fr-FR" b="1" dirty="0">
                <a:solidFill>
                  <a:srgbClr val="575F6D"/>
                </a:solidFill>
                <a:latin typeface="Calibri" pitchFamily="18"/>
                <a:ea typeface="Microsoft YaHei" pitchFamily="2"/>
                <a:cs typeface="Mangal" pitchFamily="2"/>
              </a:rPr>
              <a:t>3</a:t>
            </a:r>
            <a:r>
              <a:rPr lang="fr-FR" sz="1800" b="1" i="0" u="none" strike="noStrike" kern="1200" spc="0" dirty="0">
                <a:ln>
                  <a:noFill/>
                </a:ln>
                <a:solidFill>
                  <a:srgbClr val="575F6D"/>
                </a:solidFill>
                <a:latin typeface="Calibri" pitchFamily="18"/>
                <a:ea typeface="Microsoft YaHei" pitchFamily="2"/>
                <a:cs typeface="Mangal" pitchFamily="2"/>
              </a:rPr>
              <a:t>h en </a:t>
            </a:r>
            <a:r>
              <a:rPr lang="fr-FR" sz="1800" b="1" i="0" u="none" strike="noStrike" kern="1200" spc="0" dirty="0" err="1">
                <a:ln>
                  <a:noFill/>
                </a:ln>
                <a:solidFill>
                  <a:srgbClr val="575F6D"/>
                </a:solidFill>
                <a:latin typeface="Calibri" pitchFamily="18"/>
                <a:ea typeface="Microsoft YaHei" pitchFamily="2"/>
                <a:cs typeface="Mangal" pitchFamily="2"/>
              </a:rPr>
              <a:t>co</a:t>
            </a:r>
            <a:r>
              <a:rPr lang="fr-FR" b="1" dirty="0">
                <a:solidFill>
                  <a:srgbClr val="575F6D"/>
                </a:solidFill>
                <a:latin typeface="Calibri" pitchFamily="18"/>
                <a:ea typeface="Microsoft YaHei" pitchFamily="2"/>
                <a:cs typeface="Mangal" pitchFamily="2"/>
              </a:rPr>
              <a:t>-animation.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575F6D"/>
                </a:solidFill>
                <a:latin typeface="Calibri" pitchFamily="18"/>
                <a:ea typeface="Microsoft YaHei" pitchFamily="2"/>
                <a:cs typeface="Mangal" pitchFamily="2"/>
              </a:rPr>
              <a:t>Niveaux de classes : 4</a:t>
            </a:r>
            <a:r>
              <a:rPr lang="fr-FR" sz="1800" b="1" i="0" u="none" strike="noStrike" kern="1200" spc="0" baseline="30000" dirty="0">
                <a:ln>
                  <a:noFill/>
                </a:ln>
                <a:solidFill>
                  <a:srgbClr val="575F6D"/>
                </a:solidFill>
                <a:latin typeface="Calibri" pitchFamily="18"/>
                <a:ea typeface="Microsoft YaHei" pitchFamily="2"/>
                <a:cs typeface="Mangal" pitchFamily="2"/>
              </a:rPr>
              <a:t>ème</a:t>
            </a:r>
            <a:r>
              <a:rPr lang="fr-FR" sz="1800" b="1" i="0" u="none" strike="noStrike" kern="1200" spc="0" dirty="0">
                <a:ln>
                  <a:noFill/>
                </a:ln>
                <a:solidFill>
                  <a:srgbClr val="575F6D"/>
                </a:solidFill>
                <a:latin typeface="Calibri" pitchFamily="18"/>
                <a:ea typeface="Microsoft YaHei" pitchFamily="2"/>
                <a:cs typeface="Mangal" pitchFamily="2"/>
              </a:rPr>
              <a:t> ou 3ème</a:t>
            </a:r>
          </a:p>
        </p:txBody>
      </p:sp>
      <p:sp>
        <p:nvSpPr>
          <p:cNvPr id="10" name="Rectangle 5"/>
          <p:cNvSpPr/>
          <p:nvPr/>
        </p:nvSpPr>
        <p:spPr>
          <a:xfrm>
            <a:off x="4535159" y="4327584"/>
            <a:ext cx="5778982" cy="165618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50760">
            <a:solidFill>
              <a:srgbClr val="17375E"/>
            </a:solidFill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en-US" b="1" dirty="0" err="1">
                <a:solidFill>
                  <a:srgbClr val="575F6D"/>
                </a:solidFill>
                <a:ea typeface="Calibri"/>
                <a:cs typeface="Calibri"/>
                <a:sym typeface="Calibri"/>
              </a:rPr>
              <a:t>Descriptif</a:t>
            </a:r>
            <a:r>
              <a:rPr lang="en-US" b="1" dirty="0">
                <a:solidFill>
                  <a:srgbClr val="575F6D"/>
                </a:solidFill>
                <a:ea typeface="Calibri"/>
                <a:cs typeface="Calibri"/>
                <a:sym typeface="Calibri"/>
              </a:rPr>
              <a:t> de la </a:t>
            </a:r>
            <a:r>
              <a:rPr lang="en-US" b="1" dirty="0" err="1">
                <a:solidFill>
                  <a:srgbClr val="575F6D"/>
                </a:solidFill>
                <a:ea typeface="Calibri"/>
                <a:cs typeface="Calibri"/>
                <a:sym typeface="Calibri"/>
              </a:rPr>
              <a:t>réalisation</a:t>
            </a:r>
            <a:r>
              <a:rPr lang="en-US" b="1" dirty="0">
                <a:solidFill>
                  <a:srgbClr val="575F6D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rgbClr val="575F6D"/>
                </a:solidFill>
                <a:ea typeface="Calibri"/>
                <a:cs typeface="Calibri"/>
                <a:sym typeface="Calibri"/>
              </a:rPr>
              <a:t>attendue</a:t>
            </a:r>
            <a:endParaRPr lang="en-US" b="1" dirty="0">
              <a:solidFill>
                <a:srgbClr val="575F6D"/>
              </a:solidFill>
              <a:ea typeface="Calibri"/>
              <a:cs typeface="Calibri"/>
              <a:sym typeface="Calibri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endParaRPr lang="fr-FR" sz="1800" b="1" i="0" u="none" strike="noStrike" kern="1200" spc="0" dirty="0">
              <a:ln>
                <a:noFill/>
              </a:ln>
              <a:solidFill>
                <a:srgbClr val="575F6D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575F6D"/>
                </a:solidFill>
                <a:latin typeface="Calibri" pitchFamily="18"/>
                <a:ea typeface="Microsoft YaHei" pitchFamily="2"/>
                <a:cs typeface="Mangal" pitchFamily="2"/>
              </a:rPr>
              <a:t>« Dans cet EPI, vous allez apprendre à programmer un robot pour réaliser divers dessins de figures géométriques de votre choix et/ou dessiner un mot »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endParaRPr lang="fr-FR" sz="1800" b="1" i="0" u="none" strike="noStrike" kern="1200" spc="0" dirty="0">
              <a:ln>
                <a:noFill/>
              </a:ln>
              <a:solidFill>
                <a:srgbClr val="575F6D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3313686" y="2295866"/>
            <a:ext cx="645390" cy="595768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10800"/>
              <a:gd name="f9" fmla="val -2147483647"/>
              <a:gd name="f10" fmla="val 2147483647"/>
              <a:gd name="f11" fmla="+- 0 0 0"/>
              <a:gd name="f12" fmla="*/ f4 1 21600"/>
              <a:gd name="f13" fmla="*/ f5 1 21600"/>
              <a:gd name="f14" fmla="pin 0 f0 10800"/>
              <a:gd name="f15" fmla="*/ f11 f1 1"/>
              <a:gd name="f16" fmla="val f14"/>
              <a:gd name="f17" fmla="+- 21600 0 f14"/>
              <a:gd name="f18" fmla="*/ f14 100 1"/>
              <a:gd name="f19" fmla="*/ f14 f12 1"/>
              <a:gd name="f20" fmla="*/ f6 f13 1"/>
              <a:gd name="f21" fmla="*/ 10800 f12 1"/>
              <a:gd name="f22" fmla="*/ 0 f13 1"/>
              <a:gd name="f23" fmla="*/ f15 1 f3"/>
              <a:gd name="f24" fmla="*/ 0 f12 1"/>
              <a:gd name="f25" fmla="*/ 10800 f13 1"/>
              <a:gd name="f26" fmla="*/ 21600 f13 1"/>
              <a:gd name="f27" fmla="*/ 21600 f12 1"/>
              <a:gd name="f28" fmla="*/ f18 1 234"/>
              <a:gd name="f29" fmla="+- f23 0 f2"/>
              <a:gd name="f30" fmla="+- f28 1700 0"/>
              <a:gd name="f31" fmla="+- 21600 0 f30"/>
              <a:gd name="f32" fmla="*/ f30 f12 1"/>
              <a:gd name="f33" fmla="*/ f30 f13 1"/>
              <a:gd name="f34" fmla="*/ f31 f12 1"/>
              <a:gd name="f35" fmla="*/ f31 f13 1"/>
            </a:gdLst>
            <a:ahLst>
              <a:ahXY gdRefX="f0" minX="f6" maxX="f8">
                <a:pos x="f19" y="f2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1" y="f22"/>
              </a:cxn>
              <a:cxn ang="f29">
                <a:pos x="f24" y="f25"/>
              </a:cxn>
              <a:cxn ang="f29">
                <a:pos x="f21" y="f26"/>
              </a:cxn>
              <a:cxn ang="f29">
                <a:pos x="f27" y="f25"/>
              </a:cxn>
            </a:cxnLst>
            <a:rect l="f32" t="f33" r="f34" b="f35"/>
            <a:pathLst>
              <a:path w="21600" h="21600">
                <a:moveTo>
                  <a:pt x="f16" y="f6"/>
                </a:moveTo>
                <a:lnTo>
                  <a:pt x="f17" y="f6"/>
                </a:lnTo>
                <a:lnTo>
                  <a:pt x="f7" y="f8"/>
                </a:lnTo>
                <a:lnTo>
                  <a:pt x="f17" y="f7"/>
                </a:lnTo>
                <a:lnTo>
                  <a:pt x="f16" y="f7"/>
                </a:lnTo>
                <a:lnTo>
                  <a:pt x="f6" y="f8"/>
                </a:lnTo>
                <a:close/>
              </a:path>
            </a:pathLst>
          </a:custGeom>
          <a:solidFill>
            <a:srgbClr val="FF420E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13686" y="2415666"/>
            <a:ext cx="733066" cy="32684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fr-FR" sz="1600" b="1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F I N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206099">
            <a:off x="3987566" y="2715357"/>
            <a:ext cx="170581" cy="185202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7123" y="3034005"/>
            <a:ext cx="1939917" cy="1939917"/>
          </a:xfrm>
          <a:prstGeom prst="rect">
            <a:avLst/>
          </a:prstGeom>
        </p:spPr>
      </p:pic>
      <p:sp>
        <p:nvSpPr>
          <p:cNvPr id="15" name="CustomShape 1"/>
          <p:cNvSpPr/>
          <p:nvPr/>
        </p:nvSpPr>
        <p:spPr>
          <a:xfrm>
            <a:off x="1703512" y="743444"/>
            <a:ext cx="8547876" cy="94519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solidFill>
                  <a:srgbClr val="575F6D"/>
                </a:solidFill>
                <a:latin typeface="Calibri" panose="020F0502020204030204" pitchFamily="34" charset="0"/>
              </a:rPr>
              <a:t>Exemple d’EPI  « Trace avec ton robot »</a:t>
            </a:r>
          </a:p>
          <a:p>
            <a:r>
              <a:rPr lang="fr-FR" b="1" dirty="0">
                <a:solidFill>
                  <a:srgbClr val="575F6D"/>
                </a:solidFill>
                <a:latin typeface="Calibri" panose="020F0502020204030204" pitchFamily="34" charset="0"/>
              </a:rPr>
              <a:t>Sciences, Technologies et Sociétés – Mathématiques / Technologie</a:t>
            </a: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1967" y="4905164"/>
            <a:ext cx="2127075" cy="191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821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53391" y="91440"/>
            <a:ext cx="1095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Algorithmique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Programmation </a:t>
            </a:r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218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4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-2362096" y="3892674"/>
            <a:ext cx="524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Cahier des charges de l’EPI</a:t>
            </a:r>
          </a:p>
        </p:txBody>
      </p:sp>
      <p:sp>
        <p:nvSpPr>
          <p:cNvPr id="5" name="CustomShape 1"/>
          <p:cNvSpPr/>
          <p:nvPr/>
        </p:nvSpPr>
        <p:spPr>
          <a:xfrm>
            <a:off x="1703548" y="639027"/>
            <a:ext cx="8547876" cy="85027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solidFill>
                  <a:srgbClr val="575F6D"/>
                </a:solidFill>
                <a:latin typeface="Calibri" panose="020F0502020204030204" pitchFamily="34" charset="0"/>
              </a:rPr>
              <a:t>Cahier des charges d’exemple « Trace avec un robot »</a:t>
            </a:r>
            <a:endParaRPr sz="28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656610"/>
              </p:ext>
            </p:extLst>
          </p:nvPr>
        </p:nvGraphicFramePr>
        <p:xfrm>
          <a:off x="1703548" y="1628801"/>
          <a:ext cx="9865060" cy="4674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3308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thématique</a:t>
                      </a:r>
                      <a:endParaRPr lang="fr-FR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Sciences, technologies et sociétés</a:t>
                      </a:r>
                      <a:endParaRPr lang="fr-FR" sz="1400" dirty="0">
                        <a:effectLst/>
                      </a:endParaRPr>
                    </a:p>
                    <a:p>
                      <a:pPr rtl="0"/>
                      <a:r>
                        <a:rPr lang="fr-F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Dessine avec ton robot</a:t>
                      </a:r>
                      <a:endParaRPr lang="fr-FR" sz="14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295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compétences du socle</a:t>
                      </a:r>
                      <a:endParaRPr lang="fr-FR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20000"/>
                        </a:lnSpc>
                      </a:pPr>
                      <a:r>
                        <a:rPr lang="fr-FR" sz="1400" b="1" dirty="0">
                          <a:effectLst/>
                          <a:latin typeface="Calibri, serif"/>
                        </a:rPr>
                        <a:t>Socle commun de connaissances, de compétences et de culture</a:t>
                      </a:r>
                      <a:endParaRPr lang="fr-FR" sz="1400" dirty="0">
                        <a:effectLst/>
                      </a:endParaRPr>
                    </a:p>
                    <a:p>
                      <a:pPr algn="just" rtl="0">
                        <a:lnSpc>
                          <a:spcPct val="120000"/>
                        </a:lnSpc>
                      </a:pPr>
                      <a:r>
                        <a:rPr lang="fr-FR" sz="1100" u="sng" dirty="0">
                          <a:effectLst/>
                          <a:latin typeface="Calibri, serif"/>
                        </a:rPr>
                        <a:t>Domaine 1 : Les langages pour penser et communiquer</a:t>
                      </a:r>
                      <a:endParaRPr lang="fr-FR" sz="1200" dirty="0">
                        <a:effectLst/>
                      </a:endParaRPr>
                    </a:p>
                    <a:p>
                      <a:pPr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Calibri, serif"/>
                        </a:rPr>
                        <a:t>D1.3-Comprendre, s'exprimer en utilisant les langages mathématiques, scientifiques et informatiques </a:t>
                      </a:r>
                    </a:p>
                    <a:p>
                      <a:pPr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Calibri, serif"/>
                        </a:rPr>
                        <a:t>D1.3-Pratiquer des langages</a:t>
                      </a:r>
                      <a:endParaRPr lang="fr-FR" dirty="0">
                        <a:effectLst/>
                      </a:endParaRPr>
                    </a:p>
                    <a:p>
                      <a:pPr algn="just" rtl="0">
                        <a:lnSpc>
                          <a:spcPct val="120000"/>
                        </a:lnSpc>
                      </a:pPr>
                      <a:r>
                        <a:rPr lang="fr-FR" sz="1100" u="sng" dirty="0">
                          <a:effectLst/>
                          <a:latin typeface="Calibri, serif"/>
                        </a:rPr>
                        <a:t>Domaine 2 : Les méthodes et outils pour apprendre</a:t>
                      </a:r>
                      <a:endParaRPr lang="fr-FR" sz="1200" dirty="0">
                        <a:effectLst/>
                      </a:endParaRPr>
                    </a:p>
                    <a:p>
                      <a:pPr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Calibri, serif"/>
                        </a:rPr>
                        <a:t>D2-Coopérer et réaliser des projets</a:t>
                      </a:r>
                    </a:p>
                    <a:p>
                      <a:pPr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Calibri, serif"/>
                        </a:rPr>
                        <a:t>D2-S’approprier</a:t>
                      </a:r>
                      <a:r>
                        <a:rPr lang="fr-FR" sz="1100" baseline="0" dirty="0">
                          <a:effectLst/>
                          <a:latin typeface="Calibri, serif"/>
                        </a:rPr>
                        <a:t> des outils et méthodes</a:t>
                      </a:r>
                    </a:p>
                    <a:p>
                      <a:pPr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baseline="0" dirty="0">
                          <a:effectLst/>
                          <a:latin typeface="Calibri, serif"/>
                        </a:rPr>
                        <a:t>D2-Mobiliser des outils numériques</a:t>
                      </a:r>
                      <a:endParaRPr lang="fr-FR" dirty="0">
                        <a:effectLst/>
                      </a:endParaRPr>
                    </a:p>
                    <a:p>
                      <a:pPr algn="just" rtl="0">
                        <a:lnSpc>
                          <a:spcPct val="120000"/>
                        </a:lnSpc>
                      </a:pPr>
                      <a:r>
                        <a:rPr lang="fr-FR" sz="1100" u="sng" dirty="0">
                          <a:effectLst/>
                          <a:latin typeface="Calibri, serif"/>
                        </a:rPr>
                        <a:t>Domaine 4 : les systèmes naturels et les systèmes techniques </a:t>
                      </a:r>
                      <a:endParaRPr lang="fr-FR" sz="1200" dirty="0">
                        <a:effectLst/>
                      </a:endParaRPr>
                    </a:p>
                    <a:p>
                      <a:pPr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Calibri, serif"/>
                        </a:rPr>
                        <a:t>D4-Pratiquer la démarche scientifique</a:t>
                      </a:r>
                      <a:endParaRPr lang="fr-FR" dirty="0">
                        <a:effectLst/>
                      </a:endParaRPr>
                    </a:p>
                    <a:p>
                      <a:pPr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Calibri, serif"/>
                        </a:rPr>
                        <a:t>D4-Concevoir, créer, réaliser</a:t>
                      </a:r>
                      <a:endParaRPr lang="fr-FR" dirty="0">
                        <a:effectLst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95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compétences et contenus de programme ciblés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20000"/>
                        </a:lnSpc>
                      </a:pPr>
                      <a:r>
                        <a:rPr lang="fr-FR" sz="1400" b="1" dirty="0">
                          <a:effectLst/>
                          <a:latin typeface="Calibri, serif"/>
                        </a:rPr>
                        <a:t>Mathématiques</a:t>
                      </a:r>
                      <a:endParaRPr lang="fr-FR" sz="1400" dirty="0">
                        <a:effectLst/>
                      </a:endParaRPr>
                    </a:p>
                    <a:p>
                      <a:pPr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Calibri, serif"/>
                        </a:rPr>
                        <a:t>Décomposer un problème en sous-problèmes afin de structurer un programme ; reconnaître des schémas. </a:t>
                      </a:r>
                      <a:endParaRPr lang="fr-FR" sz="1200" dirty="0">
                        <a:effectLst/>
                      </a:endParaRPr>
                    </a:p>
                    <a:p>
                      <a:pPr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Calibri, serif"/>
                        </a:rPr>
                        <a:t>Écrire, mettre au point (tester, corriger) et exécuter un programme en réponse à un problème donné. </a:t>
                      </a:r>
                      <a:endParaRPr lang="fr-FR" sz="1200" dirty="0">
                        <a:effectLst/>
                      </a:endParaRPr>
                    </a:p>
                    <a:p>
                      <a:pPr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Calibri, serif"/>
                        </a:rPr>
                        <a:t>Écrire un programme dans lequel des actions sont déclenchées par des événements extérieurs. </a:t>
                      </a:r>
                      <a:endParaRPr lang="fr-FR" sz="1200" dirty="0">
                        <a:effectLst/>
                      </a:endParaRPr>
                    </a:p>
                    <a:p>
                      <a:pPr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Calibri, serif"/>
                        </a:rPr>
                        <a:t>Programmer des scripts se déroulant en parallèle. </a:t>
                      </a:r>
                      <a:endParaRPr lang="fr-FR" sz="1200" dirty="0">
                        <a:effectLst/>
                      </a:endParaRPr>
                    </a:p>
                    <a:p>
                      <a:pPr marL="742950" lvl="1" indent="-285750"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Calibri, serif"/>
                        </a:rPr>
                        <a:t>Notions d’algorithme et de programme.</a:t>
                      </a:r>
                      <a:endParaRPr lang="fr-FR" sz="1200" dirty="0">
                        <a:effectLst/>
                      </a:endParaRPr>
                    </a:p>
                    <a:p>
                      <a:pPr marL="742950" lvl="1" indent="-285750"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Calibri, serif"/>
                        </a:rPr>
                        <a:t>Notion de variable informatique.</a:t>
                      </a:r>
                      <a:endParaRPr lang="fr-FR" sz="1200" dirty="0">
                        <a:effectLst/>
                      </a:endParaRPr>
                    </a:p>
                    <a:p>
                      <a:pPr marL="742950" lvl="1" indent="-285750"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Calibri, serif"/>
                        </a:rPr>
                        <a:t>Déclenchement d’une action par un évènement, séquences d’instructions, boucles, instructions conditionnelles</a:t>
                      </a:r>
                      <a:endParaRPr lang="fr-FR" sz="1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2584" y="781913"/>
            <a:ext cx="707389" cy="70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838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53391" y="91440"/>
            <a:ext cx="1095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Algorithmique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Programmation </a:t>
            </a:r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218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4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-2362096" y="3892674"/>
            <a:ext cx="524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Cahier des charges de l’EPI</a:t>
            </a:r>
          </a:p>
        </p:txBody>
      </p:sp>
      <p:sp>
        <p:nvSpPr>
          <p:cNvPr id="5" name="CustomShape 1"/>
          <p:cNvSpPr/>
          <p:nvPr/>
        </p:nvSpPr>
        <p:spPr>
          <a:xfrm>
            <a:off x="1703548" y="639027"/>
            <a:ext cx="8547876" cy="85027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solidFill>
                  <a:srgbClr val="575F6D"/>
                </a:solidFill>
                <a:latin typeface="Calibri" panose="020F0502020204030204" pitchFamily="34" charset="0"/>
              </a:rPr>
              <a:t>Cahier des charges d’exemple « Trace avec un robot »</a:t>
            </a:r>
            <a:endParaRPr lang="fr-FR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063055"/>
              </p:ext>
            </p:extLst>
          </p:nvPr>
        </p:nvGraphicFramePr>
        <p:xfrm>
          <a:off x="1847528" y="1489302"/>
          <a:ext cx="9865060" cy="4729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thématique</a:t>
                      </a:r>
                      <a:endParaRPr lang="fr-FR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Science, technologie et société</a:t>
                      </a:r>
                      <a:endParaRPr lang="fr-FR" sz="1400" dirty="0">
                        <a:effectLst/>
                      </a:endParaRPr>
                    </a:p>
                    <a:p>
                      <a:pPr rtl="0"/>
                      <a:r>
                        <a:rPr lang="fr-F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Dessine avec ton robot</a:t>
                      </a:r>
                      <a:endParaRPr lang="fr-FR" sz="14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compétences et contenus de programme ciblés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20000"/>
                        </a:lnSpc>
                      </a:pPr>
                      <a:r>
                        <a:rPr lang="fr-FR" sz="1400" b="1" dirty="0">
                          <a:effectLst/>
                          <a:latin typeface="Calibri, serif"/>
                        </a:rPr>
                        <a:t>Technologie</a:t>
                      </a:r>
                      <a:endParaRPr lang="fr-FR" sz="1400" dirty="0">
                        <a:effectLst/>
                      </a:endParaRPr>
                    </a:p>
                    <a:p>
                      <a:pPr algn="just" rtl="0">
                        <a:lnSpc>
                          <a:spcPct val="120000"/>
                        </a:lnSpc>
                      </a:pPr>
                      <a:r>
                        <a:rPr lang="fr-FR" sz="1100" b="1" u="sng" dirty="0">
                          <a:effectLst/>
                          <a:latin typeface="Calibri, serif"/>
                        </a:rPr>
                        <a:t>Thématique 1 : Design, innovation et créativité</a:t>
                      </a:r>
                      <a:endParaRPr lang="fr-FR" sz="1200" dirty="0">
                        <a:effectLst/>
                      </a:endParaRPr>
                    </a:p>
                    <a:p>
                      <a:pPr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b="1" dirty="0">
                          <a:effectLst/>
                          <a:latin typeface="Calibri, serif"/>
                        </a:rPr>
                        <a:t>Imaginer des réponses, matérialiser une idée en intégrant une dimension design </a:t>
                      </a:r>
                      <a:endParaRPr lang="fr-FR" sz="1200" dirty="0">
                        <a:effectLst/>
                      </a:endParaRPr>
                    </a:p>
                    <a:p>
                      <a:pPr marL="742950" lvl="1" indent="-285750"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Calibri, serif"/>
                        </a:rPr>
                        <a:t>Identifier un besoin et énoncer un problème technique.</a:t>
                      </a:r>
                      <a:r>
                        <a:rPr lang="fr-FR" sz="1100" baseline="0" dirty="0">
                          <a:effectLst/>
                          <a:latin typeface="Calibri, serif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, serif"/>
                        </a:rPr>
                        <a:t>Identifier les conditions, contraintes (normes et règlements) et ressources correspondantes, </a:t>
                      </a:r>
                      <a:endParaRPr lang="fr-FR" sz="1200" dirty="0">
                        <a:effectLst/>
                      </a:endParaRPr>
                    </a:p>
                    <a:p>
                      <a:pPr lvl="3" algn="just" rtl="0">
                        <a:lnSpc>
                          <a:spcPct val="120000"/>
                        </a:lnSpc>
                      </a:pPr>
                      <a:r>
                        <a:rPr lang="fr-FR" sz="1100" i="1" dirty="0">
                          <a:effectLst/>
                          <a:latin typeface="Calibri, serif"/>
                        </a:rPr>
                        <a:t>» Besoin, contraintes, normalisation. » Principaux éléments d’un cahier des charges</a:t>
                      </a:r>
                      <a:r>
                        <a:rPr lang="fr-FR" sz="1100" dirty="0">
                          <a:effectLst/>
                          <a:latin typeface="Calibri, serif"/>
                        </a:rPr>
                        <a:t>.</a:t>
                      </a:r>
                      <a:endParaRPr lang="fr-FR" sz="1200" dirty="0">
                        <a:effectLst/>
                      </a:endParaRPr>
                    </a:p>
                    <a:p>
                      <a:pPr marL="742950" lvl="1" indent="-285750"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Calibri, serif"/>
                        </a:rPr>
                        <a:t>Imaginer des solutions pour produire des objets et des éléments de programmes informatiques en réponse au besoin.     </a:t>
                      </a:r>
                      <a:r>
                        <a:rPr lang="fr-FR" sz="1100" i="1" dirty="0">
                          <a:effectLst/>
                          <a:latin typeface="Calibri, serif"/>
                        </a:rPr>
                        <a:t>» Design. » Innovation et créativité.  » Représentation de solutions (croquis, schémas, algorithmes). </a:t>
                      </a:r>
                    </a:p>
                    <a:p>
                      <a:pPr lvl="3" algn="just" rtl="0">
                        <a:lnSpc>
                          <a:spcPct val="120000"/>
                        </a:lnSpc>
                      </a:pPr>
                      <a:r>
                        <a:rPr lang="fr-FR" sz="1100" i="1" dirty="0">
                          <a:effectLst/>
                          <a:latin typeface="Calibri, serif"/>
                        </a:rPr>
                        <a:t>» Objets connectés.</a:t>
                      </a:r>
                    </a:p>
                    <a:p>
                      <a:pPr marL="628650" marR="0" lvl="1" indent="-17145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i="0" dirty="0">
                          <a:effectLst/>
                          <a:latin typeface="Calibri, serif"/>
                        </a:rPr>
                        <a:t>Présenter à l’oral et à</a:t>
                      </a:r>
                      <a:r>
                        <a:rPr lang="fr-FR" sz="1100" i="0" baseline="0" dirty="0">
                          <a:effectLst/>
                          <a:latin typeface="Calibri, serif"/>
                        </a:rPr>
                        <a:t> l’aide de supports numériques multimédias des solutions techniques au moment des revues de projets         </a:t>
                      </a:r>
                      <a:r>
                        <a:rPr lang="fr-FR" sz="1100" i="1" dirty="0">
                          <a:effectLst/>
                          <a:latin typeface="Calibri, serif"/>
                        </a:rPr>
                        <a:t>» Outils numériques</a:t>
                      </a:r>
                      <a:r>
                        <a:rPr lang="fr-FR" sz="1100" i="1" baseline="0" dirty="0">
                          <a:effectLst/>
                          <a:latin typeface="Calibri, serif"/>
                        </a:rPr>
                        <a:t> de présentation</a:t>
                      </a:r>
                      <a:r>
                        <a:rPr lang="fr-FR" sz="1100" i="1" dirty="0">
                          <a:effectLst/>
                          <a:latin typeface="Calibri, serif"/>
                        </a:rPr>
                        <a:t>. » Charte graphique</a:t>
                      </a:r>
                      <a:r>
                        <a:rPr lang="fr-FR" sz="1100" dirty="0">
                          <a:effectLst/>
                          <a:latin typeface="Calibri, serif"/>
                        </a:rPr>
                        <a:t>.</a:t>
                      </a:r>
                      <a:endParaRPr lang="fr-FR" sz="1100" i="0" dirty="0">
                        <a:effectLst/>
                        <a:latin typeface="Calibri, serif"/>
                      </a:endParaRPr>
                    </a:p>
                    <a:p>
                      <a:pPr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b="1" dirty="0">
                          <a:effectLst/>
                          <a:latin typeface="Calibri, serif"/>
                        </a:rPr>
                        <a:t>Réaliser, de manière collaborative, le prototype d’un objet communicant</a:t>
                      </a:r>
                      <a:endParaRPr lang="fr-FR" sz="1200" dirty="0">
                        <a:effectLst/>
                      </a:endParaRPr>
                    </a:p>
                    <a:p>
                      <a:pPr marL="742950" lvl="1" indent="-285750"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Calibri, serif"/>
                        </a:rPr>
                        <a:t>Réaliser, de manière collaborative, le prototype d’un objet pour valider une solution </a:t>
                      </a:r>
                      <a:endParaRPr lang="fr-FR" sz="1200" dirty="0">
                        <a:effectLst/>
                      </a:endParaRPr>
                    </a:p>
                    <a:p>
                      <a:pPr lvl="3" algn="just" rtl="0">
                        <a:lnSpc>
                          <a:spcPct val="120000"/>
                        </a:lnSpc>
                      </a:pPr>
                      <a:r>
                        <a:rPr lang="fr-FR" sz="1100" i="1" dirty="0">
                          <a:effectLst/>
                          <a:latin typeface="Calibri, serif"/>
                        </a:rPr>
                        <a:t>» Prototypage rapide de structures et de circuits de commande à partir de cartes standard.</a:t>
                      </a:r>
                      <a:endParaRPr lang="fr-FR" sz="1200" dirty="0">
                        <a:effectLst/>
                      </a:endParaRPr>
                    </a:p>
                    <a:p>
                      <a:pPr algn="just" rtl="0">
                        <a:lnSpc>
                          <a:spcPct val="120000"/>
                        </a:lnSpc>
                      </a:pPr>
                      <a:r>
                        <a:rPr lang="fr-FR" sz="1100" b="1" u="sng" dirty="0">
                          <a:effectLst/>
                          <a:latin typeface="Calibri, serif"/>
                        </a:rPr>
                        <a:t>Thématique 2 : les objets techniques, les services et les changements</a:t>
                      </a:r>
                      <a:r>
                        <a:rPr lang="fr-FR" sz="1100" b="1" u="sng" baseline="0" dirty="0">
                          <a:effectLst/>
                          <a:latin typeface="Calibri, serif"/>
                        </a:rPr>
                        <a:t> induits dans la société</a:t>
                      </a:r>
                      <a:r>
                        <a:rPr lang="fr-FR" sz="1100" b="1" u="sng" dirty="0">
                          <a:effectLst/>
                          <a:latin typeface="Calibri, serif"/>
                        </a:rPr>
                        <a:t>.</a:t>
                      </a:r>
                      <a:endParaRPr lang="fr-FR" sz="1200" dirty="0">
                        <a:effectLst/>
                      </a:endParaRPr>
                    </a:p>
                    <a:p>
                      <a:pPr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b="1" dirty="0">
                          <a:effectLst/>
                          <a:latin typeface="Calibri, serif"/>
                        </a:rPr>
                        <a:t>Exprimer sa pensée à l’aide d’outils de description adaptés</a:t>
                      </a:r>
                      <a:endParaRPr lang="fr-FR" sz="1200" dirty="0">
                        <a:effectLst/>
                      </a:endParaRPr>
                    </a:p>
                    <a:p>
                      <a:pPr marL="742950" lvl="1" indent="-285750"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Calibri, serif"/>
                        </a:rPr>
                        <a:t>Exprimer sa pensée à l’aide d’outils de description adaptés : croquis, schémas, graphes, diagrammes, tableaux. </a:t>
                      </a:r>
                      <a:endParaRPr lang="fr-FR" sz="1200" dirty="0">
                        <a:effectLst/>
                      </a:endParaRPr>
                    </a:p>
                    <a:p>
                      <a:pPr lvl="3" algn="just" rtl="0">
                        <a:lnSpc>
                          <a:spcPct val="120000"/>
                        </a:lnSpc>
                      </a:pPr>
                      <a:r>
                        <a:rPr lang="fr-FR" sz="1100" i="1" dirty="0">
                          <a:effectLst/>
                          <a:latin typeface="Calibri, serif"/>
                        </a:rPr>
                        <a:t>» Croquis à main levée  » Différents schémas  » Carte heuristique  » Notion d’algorithme </a:t>
                      </a:r>
                      <a:endParaRPr lang="fr-FR" sz="1200" dirty="0">
                        <a:effectLst/>
                      </a:endParaRPr>
                    </a:p>
                    <a:p>
                      <a:pPr marL="742950" lvl="1" indent="-285750"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Calibri, serif"/>
                        </a:rPr>
                        <a:t>Lire, utiliser et produire, à l’aide d’outils de représentation numérique, des choix de solutions sous forme de dessins ou de schémas.    </a:t>
                      </a:r>
                      <a:r>
                        <a:rPr lang="fr-FR" sz="1100" i="1" dirty="0">
                          <a:effectLst/>
                          <a:latin typeface="Calibri, serif"/>
                        </a:rPr>
                        <a:t>» Outils numériques de description des objets techniques.</a:t>
                      </a:r>
                      <a:endParaRPr lang="fr-FR" sz="1200" dirty="0">
                        <a:effectLst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2584" y="781913"/>
            <a:ext cx="707389" cy="70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771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53391" y="91440"/>
            <a:ext cx="1095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Algorithmique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Programmation </a:t>
            </a:r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218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4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-2362096" y="3892674"/>
            <a:ext cx="524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Cahier des charges de l’EPI</a:t>
            </a:r>
          </a:p>
        </p:txBody>
      </p:sp>
      <p:sp>
        <p:nvSpPr>
          <p:cNvPr id="5" name="CustomShape 1"/>
          <p:cNvSpPr/>
          <p:nvPr/>
        </p:nvSpPr>
        <p:spPr>
          <a:xfrm>
            <a:off x="1703548" y="639027"/>
            <a:ext cx="8547876" cy="85027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solidFill>
                  <a:srgbClr val="575F6D"/>
                </a:solidFill>
                <a:latin typeface="Calibri" panose="020F0502020204030204" pitchFamily="34" charset="0"/>
              </a:rPr>
              <a:t>Cahier des charges d’exemple « Trace avec un robot »</a:t>
            </a:r>
            <a:endParaRPr lang="fr-FR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878406"/>
              </p:ext>
            </p:extLst>
          </p:nvPr>
        </p:nvGraphicFramePr>
        <p:xfrm>
          <a:off x="1847528" y="1489302"/>
          <a:ext cx="9865060" cy="4625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thématique</a:t>
                      </a:r>
                      <a:endParaRPr lang="fr-FR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Science, technologie et société</a:t>
                      </a:r>
                      <a:endParaRPr lang="fr-FR" sz="1400" dirty="0">
                        <a:effectLst/>
                      </a:endParaRPr>
                    </a:p>
                    <a:p>
                      <a:pPr rtl="0"/>
                      <a:r>
                        <a:rPr lang="fr-F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Dessine avec ton robot</a:t>
                      </a:r>
                      <a:endParaRPr lang="fr-FR" sz="14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compétences et contenus de programme ciblés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20000"/>
                        </a:lnSpc>
                      </a:pPr>
                      <a:r>
                        <a:rPr lang="fr-FR" sz="1400" b="1" dirty="0">
                          <a:effectLst/>
                          <a:latin typeface="Calibri, serif"/>
                        </a:rPr>
                        <a:t>Technologie</a:t>
                      </a:r>
                      <a:endParaRPr lang="fr-FR" sz="1400" dirty="0">
                        <a:effectLst/>
                      </a:endParaRPr>
                    </a:p>
                    <a:p>
                      <a:pPr algn="just" rtl="0">
                        <a:lnSpc>
                          <a:spcPct val="120000"/>
                        </a:lnSpc>
                      </a:pPr>
                      <a:r>
                        <a:rPr lang="fr-FR" sz="1100" b="1" u="sng" dirty="0">
                          <a:effectLst/>
                          <a:latin typeface="Calibri, serif"/>
                        </a:rPr>
                        <a:t>L’informatique et la programmation :</a:t>
                      </a:r>
                      <a:endParaRPr lang="fr-FR" sz="1200" dirty="0">
                        <a:effectLst/>
                      </a:endParaRPr>
                    </a:p>
                    <a:p>
                      <a:pPr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b="1" dirty="0">
                          <a:effectLst/>
                          <a:latin typeface="Calibri, serif"/>
                        </a:rPr>
                        <a:t>Écrire, mettre au point et exécuter un programme</a:t>
                      </a:r>
                      <a:endParaRPr lang="fr-FR" sz="1200" dirty="0">
                        <a:effectLst/>
                      </a:endParaRPr>
                    </a:p>
                    <a:p>
                      <a:pPr marL="742950" lvl="1" indent="-285750"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Calibri, serif"/>
                        </a:rPr>
                        <a:t>Analyser le comportement attendu d’un système réel et décomposer le problème posé en sous-problèmes afin de structurer un programme de commande. </a:t>
                      </a:r>
                      <a:endParaRPr lang="fr-FR" sz="1200" dirty="0">
                        <a:effectLst/>
                      </a:endParaRPr>
                    </a:p>
                    <a:p>
                      <a:pPr marL="742950" lvl="1" indent="-285750"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Calibri, serif"/>
                        </a:rPr>
                        <a:t>Écrire, mettre au point (tester, corriger) et exécuter un programme commandant un système réel et vérifier le comportement attendu. </a:t>
                      </a:r>
                      <a:endParaRPr lang="fr-FR" sz="1200" dirty="0">
                        <a:effectLst/>
                      </a:endParaRPr>
                    </a:p>
                    <a:p>
                      <a:pPr marL="742950" lvl="1" indent="-285750" algn="just" rtl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Calibri, serif"/>
                        </a:rPr>
                        <a:t>Écrire un programme dans lequel des actions sont déclenchées par des événements extérieurs. </a:t>
                      </a:r>
                      <a:endParaRPr lang="fr-FR" sz="1200" dirty="0">
                        <a:effectLst/>
                      </a:endParaRPr>
                    </a:p>
                    <a:p>
                      <a:pPr lvl="3" algn="just" rtl="0">
                        <a:lnSpc>
                          <a:spcPct val="120000"/>
                        </a:lnSpc>
                      </a:pPr>
                      <a:r>
                        <a:rPr lang="fr-FR" sz="1100" i="1" dirty="0">
                          <a:effectLst/>
                          <a:latin typeface="Calibri, serif"/>
                        </a:rPr>
                        <a:t>» Notions d’algorithme et de programme. </a:t>
                      </a:r>
                      <a:endParaRPr lang="fr-FR" sz="1200" dirty="0">
                        <a:effectLst/>
                      </a:endParaRPr>
                    </a:p>
                    <a:p>
                      <a:pPr lvl="3" algn="just" rtl="0">
                        <a:lnSpc>
                          <a:spcPct val="120000"/>
                        </a:lnSpc>
                      </a:pPr>
                      <a:r>
                        <a:rPr lang="fr-FR" sz="1100" i="1" dirty="0">
                          <a:effectLst/>
                          <a:latin typeface="Calibri, serif"/>
                        </a:rPr>
                        <a:t>» Notion de variable informatique. </a:t>
                      </a:r>
                      <a:endParaRPr lang="fr-FR" sz="1200" dirty="0">
                        <a:effectLst/>
                      </a:endParaRPr>
                    </a:p>
                    <a:p>
                      <a:pPr lvl="3" algn="just" rtl="0">
                        <a:lnSpc>
                          <a:spcPct val="120000"/>
                        </a:lnSpc>
                      </a:pPr>
                      <a:r>
                        <a:rPr lang="fr-FR" sz="1100" i="1" dirty="0">
                          <a:effectLst/>
                          <a:latin typeface="Calibri, serif"/>
                        </a:rPr>
                        <a:t>» Déclenchement d’une action par un évènement, séquences d’instructions, boucles, instructions conditionnelles.  » Systèmes embarqués.  » Forme et transmission du signal.  » Capteur, actionneur, interface.</a:t>
                      </a:r>
                      <a:endParaRPr lang="fr-FR" sz="1200" dirty="0">
                        <a:effectLst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ou les réalisation(s) attendue(s)</a:t>
                      </a:r>
                      <a:endParaRPr lang="fr-FR" sz="1400" dirty="0">
                        <a:effectLst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Mettre en œuvre la réalisation d’un prototype de robot et le programmer pour tracer des dessins </a:t>
                      </a:r>
                    </a:p>
                    <a:p>
                      <a:pPr rtl="0"/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Réalisation d’un document multimédia de présentation</a:t>
                      </a:r>
                      <a:r>
                        <a:rPr lang="fr-FR" sz="13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travaux de la réalisation</a:t>
                      </a:r>
                      <a:endParaRPr lang="fr-FR" sz="135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volume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horaire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</a:t>
                      </a:r>
                      <a:endParaRPr lang="fr-FR" sz="1400" dirty="0">
                        <a:effectLst/>
                      </a:endParaRPr>
                    </a:p>
                    <a:p>
                      <a:pPr rtl="0"/>
                      <a:r>
                        <a:rPr lang="fr-FR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(pour un trimestre ou un semestre)</a:t>
                      </a:r>
                      <a:endParaRPr lang="fr-FR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 h sur un semestre suivant le planning</a:t>
                      </a:r>
                      <a:r>
                        <a:rPr lang="fr-FR" sz="13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co-écrit</a:t>
                      </a:r>
                      <a:endParaRPr lang="fr-FR" sz="1350" dirty="0">
                        <a:effectLst/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2584" y="781913"/>
            <a:ext cx="707389" cy="70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258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53391" y="91440"/>
            <a:ext cx="1095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Algorithmique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Programmation </a:t>
            </a:r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218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4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-2362096" y="3892674"/>
            <a:ext cx="524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Cahier des charges de l’EPI</a:t>
            </a:r>
          </a:p>
        </p:txBody>
      </p:sp>
      <p:sp>
        <p:nvSpPr>
          <p:cNvPr id="5" name="CustomShape 1"/>
          <p:cNvSpPr/>
          <p:nvPr/>
        </p:nvSpPr>
        <p:spPr>
          <a:xfrm>
            <a:off x="1703548" y="639027"/>
            <a:ext cx="8547876" cy="85027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solidFill>
                  <a:srgbClr val="575F6D"/>
                </a:solidFill>
                <a:latin typeface="Calibri" panose="020F0502020204030204" pitchFamily="34" charset="0"/>
              </a:rPr>
              <a:t>Cahier des charges d’exemple « Trace avec un robot »</a:t>
            </a:r>
            <a:endParaRPr lang="fr-FR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246248"/>
              </p:ext>
            </p:extLst>
          </p:nvPr>
        </p:nvGraphicFramePr>
        <p:xfrm>
          <a:off x="1847528" y="1489302"/>
          <a:ext cx="9865060" cy="4705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thématique</a:t>
                      </a:r>
                      <a:endParaRPr lang="fr-FR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Science, technologie et société</a:t>
                      </a:r>
                      <a:endParaRPr lang="fr-FR" sz="1400" dirty="0">
                        <a:effectLst/>
                      </a:endParaRPr>
                    </a:p>
                    <a:p>
                      <a:pPr rtl="0"/>
                      <a:r>
                        <a:rPr lang="fr-F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Dessine avec ton robot</a:t>
                      </a:r>
                      <a:endParaRPr lang="fr-FR" sz="14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organisations mises en place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400" dirty="0">
                        <a:effectLst/>
                      </a:endParaRPr>
                    </a:p>
                    <a:p>
                      <a:pPr rtl="0"/>
                      <a:r>
                        <a:rPr lang="fr-FR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(calendrier, répartition horaire entre disciplines, </a:t>
                      </a:r>
                      <a:r>
                        <a:rPr lang="fr-FR" sz="14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fr-FR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-intervention, effectifs allégés…)</a:t>
                      </a:r>
                      <a:endParaRPr lang="fr-FR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Niveau : 4</a:t>
                      </a:r>
                      <a:r>
                        <a:rPr lang="fr-FR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3</a:t>
                      </a:r>
                      <a:r>
                        <a:rPr lang="fr-FR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suivant progression pédagogique.</a:t>
                      </a:r>
                      <a:endParaRPr lang="fr-FR" sz="1400" dirty="0">
                        <a:effectLst/>
                      </a:endParaRPr>
                    </a:p>
                    <a:p>
                      <a:pPr rtl="0"/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Séances d’une heure</a:t>
                      </a:r>
                      <a:endParaRPr lang="fr-FR" sz="1350" dirty="0">
                        <a:effectLst/>
                      </a:endParaRPr>
                    </a:p>
                    <a:p>
                      <a:pPr rtl="0"/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 collectif et collaboratif en</a:t>
                      </a:r>
                      <a:r>
                        <a:rPr lang="fr-FR" sz="13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ilots (nombres d’élèves à définir par chaque équipe)</a:t>
                      </a:r>
                      <a:endParaRPr lang="fr-FR" sz="1350" dirty="0">
                        <a:effectLst/>
                      </a:endParaRPr>
                    </a:p>
                    <a:p>
                      <a:pPr rtl="0"/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Durée totale : 36 heures réparties sur un semestre</a:t>
                      </a:r>
                      <a:r>
                        <a:rPr lang="fr-FR" sz="13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suivant l’avancée de chaque séquence</a:t>
                      </a:r>
                      <a:endParaRPr lang="fr-FR" sz="1350" dirty="0">
                        <a:effectLst/>
                      </a:endParaRPr>
                    </a:p>
                    <a:p>
                      <a:pPr rtl="0"/>
                      <a:endParaRPr lang="fr-FR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Positionnement dans l’année en fonction de la situation déclenchante choisie en collaboration entre les 2 disciplines</a:t>
                      </a:r>
                      <a:endParaRPr lang="fr-FR" sz="1350" dirty="0">
                        <a:effectLst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modalités de coordination entre enseignants</a:t>
                      </a:r>
                      <a:endParaRPr lang="fr-FR" sz="1400" dirty="0">
                        <a:effectLst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à 3 </a:t>
                      </a:r>
                      <a:r>
                        <a:rPr lang="fr-FR" sz="135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-animations (Lancement, Choix de solutions, Présentation</a:t>
                      </a:r>
                      <a:r>
                        <a:rPr lang="fr-FR" sz="13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finale)</a:t>
                      </a:r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rtl="0"/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Plannings associés.</a:t>
                      </a:r>
                      <a:endParaRPr lang="fr-FR" sz="135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usages du numérique</a:t>
                      </a:r>
                      <a:endParaRPr lang="fr-FR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Logiciels de programmation de programmation par blocs comme Scratch</a:t>
                      </a:r>
                    </a:p>
                    <a:p>
                      <a:pPr rtl="0"/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Logiciels de présentation</a:t>
                      </a:r>
                      <a:r>
                        <a:rPr lang="fr-FR" sz="13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assistée par ordinateur (diaporama / </a:t>
                      </a:r>
                      <a:r>
                        <a:rPr lang="fr-FR" sz="135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Prezi</a:t>
                      </a:r>
                      <a:r>
                        <a:rPr lang="fr-FR" sz="13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fr-FR" sz="135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Padlet</a:t>
                      </a:r>
                      <a:r>
                        <a:rPr lang="fr-FR" sz="13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et de montage vidéo pour la présentation des travaux et du résultat final. Cahier numérique conjoint Mathématiques / Technologie</a:t>
                      </a:r>
                      <a:endParaRPr lang="fr-FR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Système technique programmable</a:t>
                      </a:r>
                      <a:r>
                        <a:rPr lang="fr-FR" sz="13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Lego </a:t>
                      </a:r>
                      <a:r>
                        <a:rPr lang="fr-FR" sz="135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Mindstorm</a:t>
                      </a:r>
                      <a:r>
                        <a:rPr lang="fr-FR" sz="13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Robot </a:t>
                      </a:r>
                      <a:r>
                        <a:rPr lang="fr-FR" sz="135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Thymio</a:t>
                      </a:r>
                      <a:r>
                        <a:rPr lang="fr-FR" sz="13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</a:t>
                      </a:r>
                      <a:r>
                        <a:rPr lang="fr-FR" sz="135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Mbot</a:t>
                      </a:r>
                      <a:r>
                        <a:rPr lang="fr-FR" sz="13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tout système robotique pouvant accueillir un crayon et dessiner.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modalités d’évaluation</a:t>
                      </a:r>
                      <a:endParaRPr lang="fr-FR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Principalement évaluations formatives en cours des</a:t>
                      </a:r>
                      <a:r>
                        <a:rPr lang="fr-FR" sz="13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travaux en classe</a:t>
                      </a:r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Evaluations communes ou séparées</a:t>
                      </a:r>
                      <a:r>
                        <a:rPr lang="fr-FR" sz="13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</a:t>
                      </a:r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Mathématiques</a:t>
                      </a:r>
                      <a:r>
                        <a:rPr lang="fr-FR" sz="13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Technologie en cours d’EPI.</a:t>
                      </a:r>
                      <a:endParaRPr lang="fr-FR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Evaluation sommative</a:t>
                      </a:r>
                      <a:r>
                        <a:rPr lang="fr-FR" sz="13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fin d’EPI de la production finale et de la présentation</a:t>
                      </a:r>
                      <a:endParaRPr lang="fr-FR" sz="135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2584" y="781913"/>
            <a:ext cx="707389" cy="70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761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53391" y="91440"/>
            <a:ext cx="1095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Algorithmique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Programmation </a:t>
            </a:r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218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4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-2362096" y="3892674"/>
            <a:ext cx="524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Scénario de l’EPI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158108" y="1790261"/>
            <a:ext cx="2442712" cy="133832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Times New Roman" charset="0"/>
                <a:cs typeface="Times New Roman" panose="02020603050405020304" pitchFamily="18" charset="0"/>
              </a:rPr>
              <a:t>Mettre en pla</a:t>
            </a:r>
            <a:r>
              <a:rPr lang="fr-FR" sz="1600" b="1" dirty="0">
                <a:solidFill>
                  <a:srgbClr val="FFFFFF"/>
                </a:solidFill>
                <a:latin typeface="Cambria" panose="02040503050406030204" pitchFamily="18" charset="0"/>
                <a:ea typeface="Times New Roman" charset="0"/>
                <a:cs typeface="Times New Roman" panose="02020603050405020304" pitchFamily="18" charset="0"/>
              </a:rPr>
              <a:t>ce la problématique 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="1" dirty="0">
                <a:solidFill>
                  <a:srgbClr val="FFFFFF"/>
                </a:solidFill>
                <a:latin typeface="Cambria" panose="02040503050406030204" pitchFamily="18" charset="0"/>
                <a:ea typeface="Times New Roman" charset="0"/>
                <a:cs typeface="Times New Roman" panose="02020603050405020304" pitchFamily="18" charset="0"/>
              </a:rPr>
              <a:t>Faire réaliser un parcours à un robot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mbria" panose="020405030504060302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  <p:sp>
        <p:nvSpPr>
          <p:cNvPr id="7" name="Zone de texte 6"/>
          <p:cNvSpPr txBox="1">
            <a:spLocks noChangeArrowheads="1"/>
          </p:cNvSpPr>
          <p:nvPr/>
        </p:nvSpPr>
        <p:spPr bwMode="auto">
          <a:xfrm>
            <a:off x="2158108" y="1455674"/>
            <a:ext cx="2286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Etape 1</a:t>
            </a:r>
          </a:p>
        </p:txBody>
      </p:sp>
      <p:sp>
        <p:nvSpPr>
          <p:cNvPr id="8" name="Flèche vers la droite 7"/>
          <p:cNvSpPr>
            <a:spLocks noChangeArrowheads="1"/>
          </p:cNvSpPr>
          <p:nvPr/>
        </p:nvSpPr>
        <p:spPr bwMode="auto">
          <a:xfrm>
            <a:off x="4699288" y="2112179"/>
            <a:ext cx="644800" cy="240145"/>
          </a:xfrm>
          <a:prstGeom prst="rightArrow">
            <a:avLst>
              <a:gd name="adj1" fmla="val 50000"/>
              <a:gd name="adj2" fmla="val 50014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Ellipse 20"/>
          <p:cNvSpPr>
            <a:spLocks noChangeArrowheads="1"/>
          </p:cNvSpPr>
          <p:nvPr/>
        </p:nvSpPr>
        <p:spPr bwMode="auto">
          <a:xfrm>
            <a:off x="3472558" y="2862644"/>
            <a:ext cx="1943100" cy="1143000"/>
          </a:xfrm>
          <a:prstGeom prst="ellipse">
            <a:avLst/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S’approprier la problématique</a:t>
            </a:r>
          </a:p>
        </p:txBody>
      </p:sp>
      <p:sp>
        <p:nvSpPr>
          <p:cNvPr id="10" name="Zone de texte 6"/>
          <p:cNvSpPr txBox="1">
            <a:spLocks noChangeArrowheads="1"/>
          </p:cNvSpPr>
          <p:nvPr/>
        </p:nvSpPr>
        <p:spPr bwMode="auto">
          <a:xfrm>
            <a:off x="5492052" y="1421039"/>
            <a:ext cx="2286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Etape 2</a:t>
            </a:r>
          </a:p>
        </p:txBody>
      </p:sp>
      <p:sp>
        <p:nvSpPr>
          <p:cNvPr id="11" name="Flèche vers la droite 7"/>
          <p:cNvSpPr>
            <a:spLocks noChangeArrowheads="1"/>
          </p:cNvSpPr>
          <p:nvPr/>
        </p:nvSpPr>
        <p:spPr bwMode="auto">
          <a:xfrm>
            <a:off x="7826950" y="2112179"/>
            <a:ext cx="971550" cy="228600"/>
          </a:xfrm>
          <a:prstGeom prst="rightArrow">
            <a:avLst>
              <a:gd name="adj1" fmla="val 50000"/>
              <a:gd name="adj2" fmla="val 50014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393322" y="1775484"/>
            <a:ext cx="2295088" cy="1239549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charset="0"/>
              </a:rPr>
              <a:t>Définir le cahier des charges de la réalisation attendue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8866023" y="1763939"/>
            <a:ext cx="2199831" cy="1239549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charset="0"/>
              </a:rPr>
              <a:t>Choix de solutions : programmation</a:t>
            </a:r>
            <a:r>
              <a:rPr kumimoji="0" lang="fr-FR" sz="1400" b="1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charset="0"/>
              </a:rPr>
              <a:t> des tracés et des solutions pour déplacer le robot</a:t>
            </a:r>
            <a:endParaRPr kumimoji="0" lang="fr-FR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Times New Roman" charset="0"/>
            </a:endParaRPr>
          </a:p>
        </p:txBody>
      </p:sp>
      <p:sp>
        <p:nvSpPr>
          <p:cNvPr id="14" name="Zone de texte 6"/>
          <p:cNvSpPr txBox="1">
            <a:spLocks noChangeArrowheads="1"/>
          </p:cNvSpPr>
          <p:nvPr/>
        </p:nvSpPr>
        <p:spPr bwMode="auto">
          <a:xfrm>
            <a:off x="8877569" y="1409494"/>
            <a:ext cx="2286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Etape 3</a:t>
            </a:r>
          </a:p>
        </p:txBody>
      </p:sp>
      <p:sp>
        <p:nvSpPr>
          <p:cNvPr id="15" name="Flèche vers la droite 13"/>
          <p:cNvSpPr>
            <a:spLocks noChangeArrowheads="1"/>
          </p:cNvSpPr>
          <p:nvPr/>
        </p:nvSpPr>
        <p:spPr bwMode="auto">
          <a:xfrm rot="5400000">
            <a:off x="8859156" y="3365364"/>
            <a:ext cx="601086" cy="2286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Ellipse 20"/>
          <p:cNvSpPr>
            <a:spLocks noChangeArrowheads="1"/>
          </p:cNvSpPr>
          <p:nvPr/>
        </p:nvSpPr>
        <p:spPr bwMode="auto">
          <a:xfrm>
            <a:off x="6685698" y="2885214"/>
            <a:ext cx="1943100" cy="1143000"/>
          </a:xfrm>
          <a:prstGeom prst="ellipse">
            <a:avLst/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>
                <a:latin typeface="Cambria" charset="0"/>
                <a:ea typeface="Times New Roman" charset="0"/>
              </a:rPr>
              <a:t>Définir le besoin, les contraintes et le cahier des charges. Planifier</a:t>
            </a: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8900659" y="4372704"/>
            <a:ext cx="2165196" cy="1239549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Times New Roman" charset="0"/>
                <a:cs typeface="Times New Roman" panose="02020603050405020304" pitchFamily="18" charset="0"/>
              </a:rPr>
              <a:t>Présenter </a:t>
            </a:r>
            <a:r>
              <a:rPr lang="fr-FR" sz="1600" b="1" dirty="0">
                <a:solidFill>
                  <a:srgbClr val="FFFFFF"/>
                </a:solidFill>
                <a:latin typeface="Cambria" panose="02040503050406030204" pitchFamily="18" charset="0"/>
                <a:ea typeface="Times New Roman" charset="0"/>
                <a:cs typeface="Times New Roman" panose="02020603050405020304" pitchFamily="18" charset="0"/>
              </a:rPr>
              <a:t>l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Times New Roman" charset="0"/>
                <a:cs typeface="Times New Roman" panose="02020603050405020304" pitchFamily="18" charset="0"/>
              </a:rPr>
              <a:t>es solutions techniques</a:t>
            </a:r>
          </a:p>
        </p:txBody>
      </p:sp>
      <p:sp>
        <p:nvSpPr>
          <p:cNvPr id="18" name="Flèche vers la droite 18"/>
          <p:cNvSpPr>
            <a:spLocks noChangeArrowheads="1"/>
          </p:cNvSpPr>
          <p:nvPr/>
        </p:nvSpPr>
        <p:spPr bwMode="auto">
          <a:xfrm rot="10800000">
            <a:off x="4797369" y="4692467"/>
            <a:ext cx="553993" cy="228008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2447456" y="4402940"/>
            <a:ext cx="2165196" cy="1239549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mbria" charset="0"/>
                <a:ea typeface="Times New Roman" charset="0"/>
              </a:rPr>
              <a:t>Réalisation de la présentation finale du  projet</a:t>
            </a:r>
          </a:p>
        </p:txBody>
      </p:sp>
      <p:sp>
        <p:nvSpPr>
          <p:cNvPr id="20" name="Zone de texte 6"/>
          <p:cNvSpPr txBox="1">
            <a:spLocks noChangeArrowheads="1"/>
          </p:cNvSpPr>
          <p:nvPr/>
        </p:nvSpPr>
        <p:spPr bwMode="auto">
          <a:xfrm>
            <a:off x="8900659" y="4049928"/>
            <a:ext cx="2286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Etape 4</a:t>
            </a:r>
          </a:p>
        </p:txBody>
      </p:sp>
      <p:sp>
        <p:nvSpPr>
          <p:cNvPr id="21" name="Zone de texte 6"/>
          <p:cNvSpPr txBox="1">
            <a:spLocks noChangeArrowheads="1"/>
          </p:cNvSpPr>
          <p:nvPr/>
        </p:nvSpPr>
        <p:spPr bwMode="auto">
          <a:xfrm>
            <a:off x="2370869" y="4043414"/>
            <a:ext cx="2286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Etape 6</a:t>
            </a:r>
          </a:p>
        </p:txBody>
      </p:sp>
      <p:sp>
        <p:nvSpPr>
          <p:cNvPr id="22" name="Ellipse 20"/>
          <p:cNvSpPr>
            <a:spLocks noChangeArrowheads="1"/>
          </p:cNvSpPr>
          <p:nvPr/>
        </p:nvSpPr>
        <p:spPr bwMode="auto">
          <a:xfrm>
            <a:off x="9401194" y="2856111"/>
            <a:ext cx="1867252" cy="1143000"/>
          </a:xfrm>
          <a:prstGeom prst="ellipse">
            <a:avLst/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latin typeface="Cambria" charset="0"/>
                <a:ea typeface="Times New Roman" charset="0"/>
              </a:rPr>
              <a:t>Analyser, écrire des programmes simples. Trouver des solutions techniques</a:t>
            </a: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23" name="Ellipse 20"/>
          <p:cNvSpPr>
            <a:spLocks noChangeArrowheads="1"/>
          </p:cNvSpPr>
          <p:nvPr/>
        </p:nvSpPr>
        <p:spPr bwMode="auto">
          <a:xfrm>
            <a:off x="8302449" y="5311432"/>
            <a:ext cx="1943100" cy="1143000"/>
          </a:xfrm>
          <a:prstGeom prst="ellipse">
            <a:avLst/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Présenter les choix et argumenter à l’oral</a:t>
            </a:r>
          </a:p>
        </p:txBody>
      </p:sp>
      <p:sp>
        <p:nvSpPr>
          <p:cNvPr id="24" name="Ellipse 23"/>
          <p:cNvSpPr>
            <a:spLocks noChangeArrowheads="1"/>
          </p:cNvSpPr>
          <p:nvPr/>
        </p:nvSpPr>
        <p:spPr bwMode="auto">
          <a:xfrm>
            <a:off x="1627150" y="5327932"/>
            <a:ext cx="2253842" cy="1143000"/>
          </a:xfrm>
          <a:prstGeom prst="ellipse">
            <a:avLst/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latin typeface="Cambria" charset="0"/>
                <a:ea typeface="Times New Roman" charset="0"/>
              </a:rPr>
              <a:t>Réaliser et présenter un document présentant l’intégralité du projet</a:t>
            </a: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84720" y="6377514"/>
            <a:ext cx="504067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fr-FR" dirty="0"/>
              <a:t>Vue générale du parcours d’apprentissage de l’élève</a:t>
            </a:r>
          </a:p>
        </p:txBody>
      </p:sp>
      <p:sp>
        <p:nvSpPr>
          <p:cNvPr id="26" name="CustomShape 1"/>
          <p:cNvSpPr/>
          <p:nvPr/>
        </p:nvSpPr>
        <p:spPr>
          <a:xfrm>
            <a:off x="1703548" y="639027"/>
            <a:ext cx="8547876" cy="85027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solidFill>
                  <a:srgbClr val="575F6D"/>
                </a:solidFill>
                <a:latin typeface="Calibri" panose="020F0502020204030204" pitchFamily="34" charset="0"/>
              </a:rPr>
              <a:t>Scénario d’exemple « Trace avec un robot »</a:t>
            </a:r>
            <a:endParaRPr sz="2800" dirty="0">
              <a:latin typeface="Calibri" panose="020F0502020204030204" pitchFamily="34" charset="0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424" y="5917154"/>
            <a:ext cx="707389" cy="707389"/>
          </a:xfrm>
          <a:prstGeom prst="rect">
            <a:avLst/>
          </a:prstGeom>
        </p:spPr>
      </p:pic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581813" y="4402940"/>
            <a:ext cx="2288582" cy="1239549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Times New Roman" charset="0"/>
                <a:cs typeface="Times New Roman" panose="02020603050405020304" pitchFamily="18" charset="0"/>
              </a:rPr>
              <a:t>Réalisation du prototype - validation </a:t>
            </a:r>
          </a:p>
        </p:txBody>
      </p:sp>
      <p:sp>
        <p:nvSpPr>
          <p:cNvPr id="30" name="Zone de texte 6"/>
          <p:cNvSpPr txBox="1">
            <a:spLocks noChangeArrowheads="1"/>
          </p:cNvSpPr>
          <p:nvPr/>
        </p:nvSpPr>
        <p:spPr bwMode="auto">
          <a:xfrm>
            <a:off x="5555387" y="4046414"/>
            <a:ext cx="2286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Etape 5</a:t>
            </a:r>
          </a:p>
        </p:txBody>
      </p:sp>
      <p:sp>
        <p:nvSpPr>
          <p:cNvPr id="31" name="Ellipse 20"/>
          <p:cNvSpPr>
            <a:spLocks noChangeArrowheads="1"/>
          </p:cNvSpPr>
          <p:nvPr/>
        </p:nvSpPr>
        <p:spPr bwMode="auto">
          <a:xfrm>
            <a:off x="4976584" y="5311432"/>
            <a:ext cx="2065907" cy="1143000"/>
          </a:xfrm>
          <a:prstGeom prst="ellipse">
            <a:avLst/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Assembler le prototype, programmer, tester</a:t>
            </a:r>
            <a:r>
              <a:rPr kumimoji="0" lang="fr-FR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et valider la réalisation finale</a:t>
            </a: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32" name="Flèche vers la droite 18"/>
          <p:cNvSpPr>
            <a:spLocks noChangeArrowheads="1"/>
          </p:cNvSpPr>
          <p:nvPr/>
        </p:nvSpPr>
        <p:spPr bwMode="auto">
          <a:xfrm rot="10800000">
            <a:off x="8108530" y="4692467"/>
            <a:ext cx="553993" cy="228008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972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53391" y="91440"/>
            <a:ext cx="1095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Algorithmique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Programmation </a:t>
            </a:r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>
                <a:solidFill>
                  <a:srgbClr val="218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4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-2362096" y="3892674"/>
            <a:ext cx="524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A130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Séquences de l’EPI</a:t>
            </a:r>
          </a:p>
        </p:txBody>
      </p:sp>
      <p:sp>
        <p:nvSpPr>
          <p:cNvPr id="5" name="Rectangle 4"/>
          <p:cNvSpPr/>
          <p:nvPr/>
        </p:nvSpPr>
        <p:spPr>
          <a:xfrm>
            <a:off x="2639616" y="904853"/>
            <a:ext cx="854995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 sz="1800"/>
            </a:pPr>
            <a:r>
              <a:rPr lang="fr-FR" b="1" dirty="0">
                <a:latin typeface="Calibri" pitchFamily="18"/>
                <a:ea typeface="Microsoft YaHei" pitchFamily="2"/>
                <a:cs typeface="Mangal" pitchFamily="2"/>
              </a:rPr>
              <a:t>Séquence 1 : Mise en place de la problématique </a:t>
            </a:r>
            <a:r>
              <a:rPr lang="fr-FR" dirty="0">
                <a:latin typeface="Calibri" pitchFamily="18"/>
                <a:ea typeface="Microsoft YaHei" pitchFamily="2"/>
                <a:cs typeface="Mangal" pitchFamily="2"/>
              </a:rPr>
              <a:t>(Co-intervention : Math + Techno 1h)</a:t>
            </a:r>
          </a:p>
        </p:txBody>
      </p:sp>
      <p:sp>
        <p:nvSpPr>
          <p:cNvPr id="7" name="Rectangle 4"/>
          <p:cNvSpPr/>
          <p:nvPr/>
        </p:nvSpPr>
        <p:spPr>
          <a:xfrm>
            <a:off x="2629764" y="1491684"/>
            <a:ext cx="8559808" cy="90823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50760">
            <a:solidFill>
              <a:srgbClr val="17375E"/>
            </a:solidFill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Objectifs d'acquisition 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: S'approprier la problématique du projet 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Problème : </a:t>
            </a:r>
            <a:r>
              <a:rPr lang="fr-FR" sz="180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Comment créer un prototype de robot et le programmer pour écrire ou dessiner ?</a:t>
            </a:r>
          </a:p>
        </p:txBody>
      </p:sp>
      <p:sp>
        <p:nvSpPr>
          <p:cNvPr id="8" name="Rectangle 5"/>
          <p:cNvSpPr/>
          <p:nvPr/>
        </p:nvSpPr>
        <p:spPr>
          <a:xfrm>
            <a:off x="2639616" y="2636912"/>
            <a:ext cx="8549956" cy="19310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50760">
            <a:solidFill>
              <a:srgbClr val="17375E"/>
            </a:solidFill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Organisation pédagogique :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En classe entière et </a:t>
            </a:r>
            <a:r>
              <a:rPr lang="fr-FR" sz="18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co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-animation, </a:t>
            </a: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mise en place de la problématique à partir d’une 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vidéo ou </a:t>
            </a: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d’une photo 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montrant un robot ayant un parcours particulier à réaliser.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Par ilots, les élèves </a:t>
            </a: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rédigent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la problématique.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Par ilots, les élèves émettent leurs idées et hypothèses pour répondre à la problématique.</a:t>
            </a: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2639616" y="4785450"/>
            <a:ext cx="8549956" cy="1155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50760">
            <a:solidFill>
              <a:srgbClr val="17375E"/>
            </a:solidFill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Éléments de continuité du projet :</a:t>
            </a:r>
          </a:p>
          <a:p>
            <a:pPr marL="285750" marR="0" lvl="0" indent="-28575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Le cahier d'investigation est le support commun de l'EPI. L'élève le complète à chaque séance de mathématiques ou technologie. Il sera associé à un support en ligne.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424" y="5917154"/>
            <a:ext cx="707389" cy="70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3757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3187</TotalTime>
  <Words>1595</Words>
  <Application>Microsoft Office PowerPoint</Application>
  <PresentationFormat>Grand écran</PresentationFormat>
  <Paragraphs>307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30" baseType="lpstr">
      <vt:lpstr>Microsoft YaHei</vt:lpstr>
      <vt:lpstr>Arial</vt:lpstr>
      <vt:lpstr>Calibri</vt:lpstr>
      <vt:lpstr>Calibri Light</vt:lpstr>
      <vt:lpstr>Calibri, serif</vt:lpstr>
      <vt:lpstr>Cambria</vt:lpstr>
      <vt:lpstr>Mangal</vt:lpstr>
      <vt:lpstr>Times New Roman</vt:lpstr>
      <vt:lpstr>Wingdings</vt:lpstr>
      <vt:lpstr>Thème Office</vt:lpstr>
      <vt:lpstr> Enseignements Pratiques Interdisciplinaires Mathématiques - Technologie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D</dc:creator>
  <cp:lastModifiedBy>Elias</cp:lastModifiedBy>
  <cp:revision>50</cp:revision>
  <dcterms:created xsi:type="dcterms:W3CDTF">2017-02-01T16:49:36Z</dcterms:created>
  <dcterms:modified xsi:type="dcterms:W3CDTF">2017-02-05T10:23:05Z</dcterms:modified>
</cp:coreProperties>
</file>