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72A7A-91C2-AD43-BD17-6F49B8CE97CC}" type="datetimeFigureOut">
              <a:rPr lang="fr-FR" smtClean="0"/>
              <a:pPr/>
              <a:t>22/11/15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BB92-F03C-634E-B33E-16ADE22D9D8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IMG_4536.jpg"/>
          <p:cNvPicPr>
            <a:picLocks noChangeAspect="1"/>
          </p:cNvPicPr>
          <p:nvPr/>
        </p:nvPicPr>
        <p:blipFill>
          <a:blip r:embed="rId2"/>
          <a:srcRect l="13363" t="7682" r="16858" b="23344"/>
          <a:stretch>
            <a:fillRect/>
          </a:stretch>
        </p:blipFill>
        <p:spPr>
          <a:xfrm>
            <a:off x="0" y="5374767"/>
            <a:ext cx="2690091" cy="149477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Thématique, titre de l’EPI et niveau de classe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46364" y="161636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Disciplines impliquées et horaires respectifs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625273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Descriptif de la réalisation attendue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6364" y="184736"/>
            <a:ext cx="8393545" cy="6119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Vue générale du parcours d’apprentissage de l’élève</a:t>
            </a:r>
            <a:endParaRPr lang="fr-FR" dirty="0"/>
          </a:p>
        </p:txBody>
      </p:sp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86168" y="1489363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charset="0"/>
                <a:ea typeface="Times New Roman" charset="0"/>
              </a:rPr>
              <a:t>Activités</a:t>
            </a:r>
            <a:r>
              <a:rPr kumimoji="0" lang="fr-FR" sz="1800" b="1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charset="0"/>
                <a:ea typeface="Times New Roman" charset="0"/>
              </a:rPr>
              <a:t> proposées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4099" name="Zone de texte 6"/>
          <p:cNvSpPr txBox="1">
            <a:spLocks noChangeArrowheads="1"/>
          </p:cNvSpPr>
          <p:nvPr/>
        </p:nvSpPr>
        <p:spPr bwMode="auto">
          <a:xfrm>
            <a:off x="86168" y="1146463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 1</a:t>
            </a:r>
          </a:p>
        </p:txBody>
      </p:sp>
      <p:sp>
        <p:nvSpPr>
          <p:cNvPr id="4100" name="Flèche vers la droite 7"/>
          <p:cNvSpPr>
            <a:spLocks noChangeArrowheads="1"/>
          </p:cNvSpPr>
          <p:nvPr/>
        </p:nvSpPr>
        <p:spPr bwMode="auto">
          <a:xfrm>
            <a:off x="2300598" y="1814513"/>
            <a:ext cx="971550" cy="228600"/>
          </a:xfrm>
          <a:prstGeom prst="rightArrow">
            <a:avLst>
              <a:gd name="adj1" fmla="val 50000"/>
              <a:gd name="adj2" fmla="val 5001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01" name="Ellipse 20"/>
          <p:cNvSpPr>
            <a:spLocks noChangeArrowheads="1"/>
          </p:cNvSpPr>
          <p:nvPr/>
        </p:nvSpPr>
        <p:spPr bwMode="auto">
          <a:xfrm>
            <a:off x="1279814" y="2327996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Acquis attendus de l’élève</a:t>
            </a: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1" name="Zone de texte 6"/>
          <p:cNvSpPr txBox="1">
            <a:spLocks noChangeArrowheads="1"/>
          </p:cNvSpPr>
          <p:nvPr/>
        </p:nvSpPr>
        <p:spPr bwMode="auto">
          <a:xfrm>
            <a:off x="3420112" y="1111828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2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2" name="Flèche vers la droite 7"/>
          <p:cNvSpPr>
            <a:spLocks noChangeArrowheads="1"/>
          </p:cNvSpPr>
          <p:nvPr/>
        </p:nvSpPr>
        <p:spPr bwMode="auto">
          <a:xfrm>
            <a:off x="5755010" y="1802968"/>
            <a:ext cx="971550" cy="228600"/>
          </a:xfrm>
          <a:prstGeom prst="rightArrow">
            <a:avLst>
              <a:gd name="adj1" fmla="val 50000"/>
              <a:gd name="adj2" fmla="val 50014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420112" y="1466273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6794084" y="1454728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5" name="Zone de texte 6"/>
          <p:cNvSpPr txBox="1">
            <a:spLocks noChangeArrowheads="1"/>
          </p:cNvSpPr>
          <p:nvPr/>
        </p:nvSpPr>
        <p:spPr bwMode="auto">
          <a:xfrm>
            <a:off x="6805629" y="1100283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3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4103" name="Flèche vers la droite 13"/>
          <p:cNvSpPr>
            <a:spLocks noChangeArrowheads="1"/>
          </p:cNvSpPr>
          <p:nvPr/>
        </p:nvSpPr>
        <p:spPr bwMode="auto">
          <a:xfrm rot="5400000">
            <a:off x="6787216" y="3056153"/>
            <a:ext cx="601086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Ellipse 20"/>
          <p:cNvSpPr>
            <a:spLocks noChangeArrowheads="1"/>
          </p:cNvSpPr>
          <p:nvPr/>
        </p:nvSpPr>
        <p:spPr bwMode="auto">
          <a:xfrm>
            <a:off x="4613758" y="2376491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6828719" y="3801197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4104" name="Flèche vers la droite 18"/>
          <p:cNvSpPr>
            <a:spLocks noChangeArrowheads="1"/>
          </p:cNvSpPr>
          <p:nvPr/>
        </p:nvSpPr>
        <p:spPr bwMode="auto">
          <a:xfrm rot="10800000">
            <a:off x="5755010" y="4352636"/>
            <a:ext cx="971550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420112" y="3801197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2" name="Flèche vers la droite 18"/>
          <p:cNvSpPr>
            <a:spLocks noChangeArrowheads="1"/>
          </p:cNvSpPr>
          <p:nvPr/>
        </p:nvSpPr>
        <p:spPr bwMode="auto">
          <a:xfrm rot="10800000">
            <a:off x="2321567" y="4339941"/>
            <a:ext cx="971550" cy="2286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57725" y="3808116"/>
            <a:ext cx="2165196" cy="1239549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mbria" charset="0"/>
                <a:ea typeface="Times New Roman" charset="0"/>
              </a:rPr>
              <a:t>…..</a:t>
            </a:r>
            <a:endParaRPr kumimoji="0" lang="fr-FR" sz="18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4" name="Zone de texte 6"/>
          <p:cNvSpPr txBox="1">
            <a:spLocks noChangeArrowheads="1"/>
          </p:cNvSpPr>
          <p:nvPr/>
        </p:nvSpPr>
        <p:spPr bwMode="auto">
          <a:xfrm>
            <a:off x="6828719" y="3466392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4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5" name="Zone de texte 6"/>
          <p:cNvSpPr txBox="1">
            <a:spLocks noChangeArrowheads="1"/>
          </p:cNvSpPr>
          <p:nvPr/>
        </p:nvSpPr>
        <p:spPr bwMode="auto">
          <a:xfrm>
            <a:off x="3350842" y="3466392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5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6" name="Zone de texte 6"/>
          <p:cNvSpPr txBox="1">
            <a:spLocks noChangeArrowheads="1"/>
          </p:cNvSpPr>
          <p:nvPr/>
        </p:nvSpPr>
        <p:spPr bwMode="auto">
          <a:xfrm>
            <a:off x="14598" y="3458297"/>
            <a:ext cx="2286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Etape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Times New Roman" charset="0"/>
              </a:rPr>
              <a:t> 6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7" name="Ellipse 20"/>
          <p:cNvSpPr>
            <a:spLocks noChangeArrowheads="1"/>
          </p:cNvSpPr>
          <p:nvPr/>
        </p:nvSpPr>
        <p:spPr bwMode="auto">
          <a:xfrm>
            <a:off x="7329254" y="2397266"/>
            <a:ext cx="1768566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8" name="Ellipse 20"/>
          <p:cNvSpPr>
            <a:spLocks noChangeArrowheads="1"/>
          </p:cNvSpPr>
          <p:nvPr/>
        </p:nvSpPr>
        <p:spPr bwMode="auto">
          <a:xfrm>
            <a:off x="6230509" y="4877526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  <p:sp>
        <p:nvSpPr>
          <p:cNvPr id="29" name="Ellipse 20"/>
          <p:cNvSpPr>
            <a:spLocks noChangeArrowheads="1"/>
          </p:cNvSpPr>
          <p:nvPr/>
        </p:nvSpPr>
        <p:spPr bwMode="auto">
          <a:xfrm>
            <a:off x="2670658" y="4877526"/>
            <a:ext cx="1943100" cy="1143000"/>
          </a:xfrm>
          <a:prstGeom prst="ellipse">
            <a:avLst/>
          </a:prstGeom>
          <a:gradFill rotWithShape="1">
            <a:gsLst>
              <a:gs pos="0">
                <a:srgbClr val="FFEBDB"/>
              </a:gs>
              <a:gs pos="64999">
                <a:srgbClr val="FFD0AA"/>
              </a:gs>
              <a:gs pos="100000">
                <a:srgbClr val="FFBE86"/>
              </a:gs>
            </a:gsLst>
            <a:lin ang="5400000" scaled="1"/>
          </a:gradFill>
          <a:ln w="9525">
            <a:solidFill>
              <a:srgbClr val="F6924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Séquence </a:t>
            </a:r>
            <a:r>
              <a:rPr lang="fr-FR" dirty="0" smtClean="0"/>
              <a:t>n</a:t>
            </a:r>
            <a:r>
              <a:rPr lang="fr-FR" dirty="0" smtClean="0"/>
              <a:t> </a:t>
            </a:r>
            <a:r>
              <a:rPr lang="fr-FR" dirty="0" smtClean="0"/>
              <a:t>: descriptif de l’organisation (discipline, éventuelle co-intervention, durée)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6364" y="1397010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éléments du programme abordés, principales compétences mobilisées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>
                <a:solidFill>
                  <a:schemeClr val="tx1"/>
                </a:solidFill>
              </a:rPr>
              <a:t>d</a:t>
            </a:r>
            <a:r>
              <a:rPr lang="fr-FR" i="1" dirty="0" smtClean="0">
                <a:solidFill>
                  <a:schemeClr val="tx1"/>
                </a:solidFill>
              </a:rPr>
              <a:t>escription de l’activité des élèves, organisation de la classe, production </a:t>
            </a:r>
            <a:r>
              <a:rPr lang="fr-FR" i="1" dirty="0" smtClean="0">
                <a:solidFill>
                  <a:schemeClr val="tx1"/>
                </a:solidFill>
              </a:rPr>
              <a:t>attendue…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projet </a:t>
            </a:r>
            <a:r>
              <a:rPr lang="fr-FR" dirty="0" smtClean="0">
                <a:solidFill>
                  <a:schemeClr val="tx1"/>
                </a:solidFill>
              </a:rPr>
              <a:t>: </a:t>
            </a:r>
            <a:r>
              <a:rPr lang="fr-FR" i="1" dirty="0" smtClean="0">
                <a:solidFill>
                  <a:schemeClr val="tx1"/>
                </a:solidFill>
              </a:rPr>
              <a:t>contribution des activités et des productions de la séance à la réalisation finale,</a:t>
            </a:r>
            <a:r>
              <a:rPr lang="fr-FR" i="1" dirty="0" smtClean="0">
                <a:solidFill>
                  <a:schemeClr val="tx1"/>
                </a:solidFill>
              </a:rPr>
              <a:t> lien avec avec la thématique et le sujet abordés, outils « projet » mis à la disposition des élèves…</a:t>
            </a:r>
            <a:endParaRPr lang="fr-F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Séquence </a:t>
            </a:r>
            <a:r>
              <a:rPr lang="fr-FR" dirty="0" smtClean="0"/>
              <a:t>1 </a:t>
            </a:r>
            <a:r>
              <a:rPr lang="fr-FR" dirty="0" smtClean="0"/>
              <a:t>: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6364" y="1397010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</a:t>
            </a:r>
            <a:r>
              <a:rPr lang="fr-FR" b="1" dirty="0" smtClean="0">
                <a:solidFill>
                  <a:schemeClr val="tx1"/>
                </a:solidFill>
              </a:rPr>
              <a:t>projet</a:t>
            </a:r>
            <a:r>
              <a:rPr lang="fr-FR" b="1" dirty="0" smtClean="0">
                <a:solidFill>
                  <a:schemeClr val="tx1"/>
                </a:solidFill>
              </a:rPr>
              <a:t> :</a:t>
            </a:r>
            <a:endParaRPr lang="fr-F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Séquence </a:t>
            </a:r>
            <a:r>
              <a:rPr lang="fr-FR" dirty="0" smtClean="0"/>
              <a:t>2</a:t>
            </a:r>
            <a:r>
              <a:rPr lang="fr-FR" dirty="0" smtClean="0"/>
              <a:t> :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6364" y="1397010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</a:t>
            </a:r>
            <a:r>
              <a:rPr lang="fr-FR" b="1" dirty="0" smtClean="0">
                <a:solidFill>
                  <a:schemeClr val="tx1"/>
                </a:solidFill>
              </a:rPr>
              <a:t>projet</a:t>
            </a:r>
            <a:r>
              <a:rPr lang="fr-FR" b="1" dirty="0" smtClean="0">
                <a:solidFill>
                  <a:schemeClr val="tx1"/>
                </a:solidFill>
              </a:rPr>
              <a:t> :</a:t>
            </a:r>
            <a:endParaRPr lang="fr-F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Séquence </a:t>
            </a:r>
            <a:r>
              <a:rPr lang="fr-FR" dirty="0" smtClean="0"/>
              <a:t>3</a:t>
            </a:r>
            <a:r>
              <a:rPr lang="fr-FR" dirty="0" smtClean="0"/>
              <a:t> :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6364" y="1397010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</a:t>
            </a:r>
            <a:r>
              <a:rPr lang="fr-FR" b="1" dirty="0" smtClean="0">
                <a:solidFill>
                  <a:schemeClr val="tx1"/>
                </a:solidFill>
              </a:rPr>
              <a:t>projet</a:t>
            </a:r>
            <a:r>
              <a:rPr lang="fr-FR" b="1" dirty="0" smtClean="0">
                <a:solidFill>
                  <a:schemeClr val="tx1"/>
                </a:solidFill>
              </a:rPr>
              <a:t> :</a:t>
            </a:r>
            <a:endParaRPr lang="fr-F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364" y="184736"/>
            <a:ext cx="8393545" cy="94672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Séquence </a:t>
            </a:r>
            <a:r>
              <a:rPr lang="fr-FR" dirty="0" smtClean="0"/>
              <a:t>4</a:t>
            </a:r>
            <a:r>
              <a:rPr lang="fr-FR" dirty="0" smtClean="0"/>
              <a:t> :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46364" y="1397010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Objectifs d’acquisition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6364" y="3198091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Organisation pédagogique </a:t>
            </a:r>
            <a:r>
              <a:rPr lang="fr-FR" dirty="0" smtClean="0">
                <a:solidFill>
                  <a:schemeClr val="tx1"/>
                </a:solidFill>
              </a:rPr>
              <a:t>: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363" y="4964545"/>
            <a:ext cx="8393545" cy="1397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b="1" dirty="0" smtClean="0">
                <a:solidFill>
                  <a:schemeClr val="tx1"/>
                </a:solidFill>
              </a:rPr>
              <a:t>Éléments de continuité du </a:t>
            </a:r>
            <a:r>
              <a:rPr lang="fr-FR" b="1" dirty="0" smtClean="0">
                <a:solidFill>
                  <a:schemeClr val="tx1"/>
                </a:solidFill>
              </a:rPr>
              <a:t>projet</a:t>
            </a:r>
            <a:r>
              <a:rPr lang="fr-FR" b="1" dirty="0" smtClean="0">
                <a:solidFill>
                  <a:schemeClr val="tx1"/>
                </a:solidFill>
              </a:rPr>
              <a:t> :</a:t>
            </a:r>
            <a:endParaRPr lang="fr-F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194</Words>
  <Application>Microsoft Macintosh PowerPoint</Application>
  <PresentationFormat>Présentation à l'écran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Pierre Lacueille</dc:creator>
  <cp:lastModifiedBy>Pierre Lacueille</cp:lastModifiedBy>
  <cp:revision>11</cp:revision>
  <dcterms:created xsi:type="dcterms:W3CDTF">2015-11-22T07:30:48Z</dcterms:created>
  <dcterms:modified xsi:type="dcterms:W3CDTF">2015-11-22T07:35:09Z</dcterms:modified>
</cp:coreProperties>
</file>