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0" r:id="rId2"/>
    <p:sldMasterId id="2147483712" r:id="rId3"/>
  </p:sldMasterIdLst>
  <p:notesMasterIdLst>
    <p:notesMasterId r:id="rId7"/>
  </p:notesMasterIdLst>
  <p:sldIdLst>
    <p:sldId id="257" r:id="rId4"/>
    <p:sldId id="256" r:id="rId5"/>
    <p:sldId id="258" r:id="rId6"/>
  </p:sldIdLst>
  <p:sldSz cx="12192000" cy="6858000"/>
  <p:notesSz cx="6877050" cy="10001250"/>
  <p:custDataLst>
    <p:tags r:id="rId8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>
      <p:cViewPr varScale="1">
        <p:scale>
          <a:sx n="102" d="100"/>
          <a:sy n="102" d="100"/>
        </p:scale>
        <p:origin x="416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tags" Target="tags/tag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758100" y="5554631"/>
            <a:ext cx="6064439" cy="526207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100" dirty="0">
                <a:latin typeface="Arial"/>
              </a:rPr>
              <a:t>Cliquez pour modifier le format des notes</a:t>
            </a:r>
            <a:endParaRPr dirty="0"/>
          </a:p>
        </p:txBody>
      </p:sp>
      <p:sp>
        <p:nvSpPr>
          <p:cNvPr id="1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9432" cy="58432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500" dirty="0">
                <a:latin typeface="Times New Roman"/>
              </a:rPr>
              <a:t>&lt;en-tête&gt;</a:t>
            </a:r>
            <a:endParaRPr dirty="0"/>
          </a:p>
        </p:txBody>
      </p:sp>
      <p:sp>
        <p:nvSpPr>
          <p:cNvPr id="144" name="PlaceHolder 3"/>
          <p:cNvSpPr>
            <a:spLocks noGrp="1"/>
          </p:cNvSpPr>
          <p:nvPr>
            <p:ph type="dt"/>
          </p:nvPr>
        </p:nvSpPr>
        <p:spPr>
          <a:xfrm>
            <a:off x="4291207" y="0"/>
            <a:ext cx="3289432" cy="58432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500" dirty="0">
                <a:latin typeface="Times New Roman"/>
              </a:rPr>
              <a:t>&lt;date/heure&gt;</a:t>
            </a:r>
            <a:endParaRPr dirty="0"/>
          </a:p>
        </p:txBody>
      </p:sp>
      <p:sp>
        <p:nvSpPr>
          <p:cNvPr id="145" name="PlaceHolder 4"/>
          <p:cNvSpPr>
            <a:spLocks noGrp="1"/>
          </p:cNvSpPr>
          <p:nvPr>
            <p:ph type="ftr"/>
          </p:nvPr>
        </p:nvSpPr>
        <p:spPr>
          <a:xfrm>
            <a:off x="0" y="11109656"/>
            <a:ext cx="3289432" cy="58432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500" dirty="0">
                <a:latin typeface="Times New Roman"/>
              </a:rPr>
              <a:t>&lt;pied de page&gt;</a:t>
            </a:r>
            <a:endParaRPr dirty="0"/>
          </a:p>
        </p:txBody>
      </p:sp>
      <p:sp>
        <p:nvSpPr>
          <p:cNvPr id="146" name="PlaceHolder 5"/>
          <p:cNvSpPr>
            <a:spLocks noGrp="1"/>
          </p:cNvSpPr>
          <p:nvPr>
            <p:ph type="sldNum"/>
          </p:nvPr>
        </p:nvSpPr>
        <p:spPr>
          <a:xfrm>
            <a:off x="4291207" y="11109656"/>
            <a:ext cx="3289432" cy="5843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B04B714-699A-47ED-8E13-9804C7D34E32}" type="slidenum">
              <a:rPr lang="fr-FR" sz="1500">
                <a:latin typeface="Times New Roman"/>
              </a:rPr>
              <a:pPr algn="r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82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body"/>
          </p:nvPr>
        </p:nvSpPr>
        <p:spPr>
          <a:xfrm>
            <a:off x="687705" y="4750594"/>
            <a:ext cx="5500918" cy="4499775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87" name="CustomShape 2"/>
          <p:cNvSpPr/>
          <p:nvPr/>
        </p:nvSpPr>
        <p:spPr>
          <a:xfrm>
            <a:off x="3895551" y="9499613"/>
            <a:ext cx="2979333" cy="499275"/>
          </a:xfrm>
          <a:prstGeom prst="rect">
            <a:avLst/>
          </a:prstGeom>
          <a:noFill/>
          <a:ln>
            <a:noFill/>
          </a:ln>
        </p:spPr>
        <p:txBody>
          <a:bodyPr lIns="94923" tIns="47462" rIns="94923" bIns="47462" anchor="b"/>
          <a:lstStyle/>
          <a:p>
            <a:pPr algn="r">
              <a:lnSpc>
                <a:spcPct val="100000"/>
              </a:lnSpc>
            </a:pPr>
            <a:fld id="{0CE988CC-E04D-4F62-A5D4-E7A7BD3F5B52}" type="slidenum">
              <a:rPr lang="fr-FR" sz="1300">
                <a:solidFill>
                  <a:srgbClr val="000000"/>
                </a:solidFill>
              </a:rPr>
              <a:pPr algn="r">
                <a:lnSpc>
                  <a:spcPct val="100000"/>
                </a:lnSpc>
              </a:pPr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body"/>
          </p:nvPr>
        </p:nvSpPr>
        <p:spPr>
          <a:xfrm>
            <a:off x="687705" y="4750594"/>
            <a:ext cx="5500918" cy="4499775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87" name="CustomShape 2"/>
          <p:cNvSpPr/>
          <p:nvPr/>
        </p:nvSpPr>
        <p:spPr>
          <a:xfrm>
            <a:off x="3895551" y="9499613"/>
            <a:ext cx="2979333" cy="499275"/>
          </a:xfrm>
          <a:prstGeom prst="rect">
            <a:avLst/>
          </a:prstGeom>
          <a:noFill/>
          <a:ln>
            <a:noFill/>
          </a:ln>
        </p:spPr>
        <p:txBody>
          <a:bodyPr lIns="94923" tIns="47462" rIns="94923" bIns="47462" anchor="b"/>
          <a:lstStyle/>
          <a:p>
            <a:pPr algn="r">
              <a:lnSpc>
                <a:spcPct val="100000"/>
              </a:lnSpc>
            </a:pPr>
            <a:fld id="{0CE988CC-E04D-4F62-A5D4-E7A7BD3F5B52}" type="slidenum">
              <a:rPr lang="fr-FR" sz="1300">
                <a:solidFill>
                  <a:srgbClr val="000000"/>
                </a:solidFill>
              </a:rPr>
              <a:pPr algn="r">
                <a:lnSpc>
                  <a:spcPct val="100000"/>
                </a:lnSpc>
              </a:pPr>
              <a:t>3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05527"/>
            <a:ext cx="18288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1154114" y="3727452"/>
            <a:ext cx="4157663" cy="141922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450"/>
              </a:spcBef>
              <a:spcAft>
                <a:spcPts val="900"/>
              </a:spcAft>
              <a:defRPr/>
            </a:pPr>
            <a:endParaRPr lang="fr-FR" sz="13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5173-7850-4AD9-A76F-C92A33BE30C2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Inspection pédagogique régionale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2964-99B1-4F1D-A305-5145FCAB7F4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586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8A6D0-7F44-4F74-BFC3-A94F91919DC4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D405B-E892-4E00-93B4-6DA3A47D2C3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648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1FAC-4E7E-4661-9552-177C26DCECAA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F1E9-569E-4E67-8A26-BB9EAE5DAB0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6082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12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05527"/>
            <a:ext cx="18288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1154114" y="3727452"/>
            <a:ext cx="4157663" cy="141922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450"/>
              </a:spcBef>
              <a:spcAft>
                <a:spcPts val="900"/>
              </a:spcAft>
              <a:defRPr/>
            </a:pPr>
            <a:endParaRPr lang="fr-FR" sz="13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5173-7850-4AD9-A76F-C92A33BE30C2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Inspection pédagogique régionale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2964-99B1-4F1D-A305-5145FCAB7F4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719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149" y="1408898"/>
            <a:ext cx="10658476" cy="4678139"/>
          </a:xfrm>
        </p:spPr>
        <p:txBody>
          <a:bodyPr/>
          <a:lstStyle>
            <a:lvl1pPr>
              <a:spcBef>
                <a:spcPts val="450"/>
              </a:spcBef>
              <a:spcAft>
                <a:spcPts val="450"/>
              </a:spcAft>
              <a:defRPr/>
            </a:lvl1pPr>
            <a:lvl2pPr>
              <a:spcBef>
                <a:spcPts val="450"/>
              </a:spcBef>
              <a:spcAft>
                <a:spcPts val="450"/>
              </a:spcAft>
              <a:defRPr/>
            </a:lvl2pPr>
            <a:lvl3pPr>
              <a:spcBef>
                <a:spcPts val="450"/>
              </a:spcBef>
              <a:spcAft>
                <a:spcPts val="450"/>
              </a:spcAft>
              <a:defRPr/>
            </a:lvl3pPr>
            <a:lvl4pPr marL="1028700" indent="0">
              <a:buNone/>
              <a:defRPr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C2C0-C66F-4AEE-8DFC-DDE538BF8359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9118-DDA8-4A82-96AA-64985948C02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1527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D64AE-0CCF-4A41-93AC-571D4D89B9D9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61BE-B1DF-4852-BCC2-303BE9B397A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6107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080" y="796066"/>
            <a:ext cx="10515600" cy="132556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3E77-2E9F-4867-9255-9181C87CA6A7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ED64-B0BC-409C-9857-F8E1B763698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443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0564" y="139498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128" y="1394980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7E0F-B075-4840-9518-185011C656A5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C98B-3AC0-4EBB-842B-EC55957570D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1737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2351" y="1199478"/>
            <a:ext cx="10515600" cy="132556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53EE-F6DD-4FCC-A2B8-381E4BB62910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2F342-4220-4C98-AE08-F4B28AD304D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391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Inspections pédagogiques de mathématiques et de technologie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F733E-C4A2-4CD3-B314-FE0C9F9E655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7DB1-DB0E-46C2-A003-1069DF846AE8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206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149" y="1408898"/>
            <a:ext cx="10658476" cy="4678139"/>
          </a:xfrm>
        </p:spPr>
        <p:txBody>
          <a:bodyPr/>
          <a:lstStyle>
            <a:lvl1pPr>
              <a:spcBef>
                <a:spcPts val="450"/>
              </a:spcBef>
              <a:spcAft>
                <a:spcPts val="450"/>
              </a:spcAft>
              <a:defRPr/>
            </a:lvl1pPr>
            <a:lvl2pPr>
              <a:spcBef>
                <a:spcPts val="450"/>
              </a:spcBef>
              <a:spcAft>
                <a:spcPts val="450"/>
              </a:spcAft>
              <a:defRPr/>
            </a:lvl2pPr>
            <a:lvl3pPr>
              <a:spcBef>
                <a:spcPts val="450"/>
              </a:spcBef>
              <a:spcAft>
                <a:spcPts val="450"/>
              </a:spcAft>
              <a:defRPr/>
            </a:lvl3pPr>
            <a:lvl4pPr marL="1028700" indent="0">
              <a:buNone/>
              <a:defRPr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C2C0-C66F-4AEE-8DFC-DDE538BF8359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9118-DDA8-4A82-96AA-64985948C02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276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612" y="116093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7725" y="1328481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5BC1-072B-4B3E-83D6-1329163BE991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Inspections pédagogiques de mathématiques et de technologie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7B9BA-0D84-44F0-871B-3828925E68E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4175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464" y="990600"/>
            <a:ext cx="3931920" cy="91888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8527" y="990602"/>
            <a:ext cx="6172200" cy="5036297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5464" y="2216897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2E72-14C6-40CF-A056-C8EE1C9EDE2B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Inspections pédagogiques de mathématiques et de technologie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71FDB-2E84-4790-B28A-29A74FFA984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6871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8A6D0-7F44-4F74-BFC3-A94F91919DC4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Inspections pédagogiques de mathématiques et de technologie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D405B-E892-4E00-93B4-6DA3A47D2C3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307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1FAC-4E7E-4661-9552-177C26DCECAA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Inspections pédagogiques de mathématiques et de technologie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F1E9-569E-4E67-8A26-BB9EAE5DAB0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78893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05527"/>
            <a:ext cx="18288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1154114" y="3727452"/>
            <a:ext cx="4157663" cy="141922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450"/>
              </a:spcBef>
              <a:spcAft>
                <a:spcPts val="900"/>
              </a:spcAft>
              <a:defRPr/>
            </a:pPr>
            <a:endParaRPr lang="fr-FR" sz="13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5173-7850-4AD9-A76F-C92A33BE30C2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Inspection pédagogique régionale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2964-99B1-4F1D-A305-5145FCAB7F4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7557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149" y="1408898"/>
            <a:ext cx="10658476" cy="4678139"/>
          </a:xfrm>
        </p:spPr>
        <p:txBody>
          <a:bodyPr/>
          <a:lstStyle>
            <a:lvl1pPr>
              <a:spcBef>
                <a:spcPts val="450"/>
              </a:spcBef>
              <a:spcAft>
                <a:spcPts val="450"/>
              </a:spcAft>
              <a:defRPr/>
            </a:lvl1pPr>
            <a:lvl2pPr>
              <a:spcBef>
                <a:spcPts val="450"/>
              </a:spcBef>
              <a:spcAft>
                <a:spcPts val="450"/>
              </a:spcAft>
              <a:defRPr/>
            </a:lvl2pPr>
            <a:lvl3pPr>
              <a:spcBef>
                <a:spcPts val="450"/>
              </a:spcBef>
              <a:spcAft>
                <a:spcPts val="450"/>
              </a:spcAft>
              <a:defRPr/>
            </a:lvl3pPr>
            <a:lvl4pPr marL="1028700" indent="0">
              <a:buNone/>
              <a:defRPr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C2C0-C66F-4AEE-8DFC-DDE538BF8359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9118-DDA8-4A82-96AA-64985948C02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6354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D64AE-0CCF-4A41-93AC-571D4D89B9D9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61BE-B1DF-4852-BCC2-303BE9B397A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000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080" y="796066"/>
            <a:ext cx="10515600" cy="132556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3E77-2E9F-4867-9255-9181C87CA6A7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ED64-B0BC-409C-9857-F8E1B763698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02113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0564" y="139498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128" y="1394980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7E0F-B075-4840-9518-185011C656A5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C98B-3AC0-4EBB-842B-EC55957570D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2404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2351" y="1199478"/>
            <a:ext cx="10515600" cy="132556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53EE-F6DD-4FCC-A2B8-381E4BB62910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2F342-4220-4C98-AE08-F4B28AD304D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220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D64AE-0CCF-4A41-93AC-571D4D89B9D9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61BE-B1DF-4852-BCC2-303BE9B397A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38911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7DB1-DB0E-46C2-A003-1069DF846AE8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F733E-C4A2-4CD3-B314-FE0C9F9E655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10947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612" y="116093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7725" y="1328481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5BC1-072B-4B3E-83D6-1329163BE991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7B9BA-0D84-44F0-871B-3828925E68E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38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464" y="990600"/>
            <a:ext cx="3931920" cy="91888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8527" y="990602"/>
            <a:ext cx="6172200" cy="5036297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5464" y="2216897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2E72-14C6-40CF-A056-C8EE1C9EDE2B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71FDB-2E84-4790-B28A-29A74FFA984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84076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8A6D0-7F44-4F74-BFC3-A94F91919DC4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D405B-E892-4E00-93B4-6DA3A47D2C3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53229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1FAC-4E7E-4661-9552-177C26DCECAA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F1E9-569E-4E67-8A26-BB9EAE5DAB0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120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080" y="796066"/>
            <a:ext cx="10515600" cy="132556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3E77-2E9F-4867-9255-9181C87CA6A7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ED64-B0BC-409C-9857-F8E1B763698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416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0564" y="139498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128" y="1394980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7E0F-B075-4840-9518-185011C656A5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C98B-3AC0-4EBB-842B-EC55957570D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321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2351" y="1199478"/>
            <a:ext cx="10515600" cy="132556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53EE-F6DD-4FCC-A2B8-381E4BB62910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2F342-4220-4C98-AE08-F4B28AD304D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612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7DB1-DB0E-46C2-A003-1069DF846AE8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F733E-C4A2-4CD3-B314-FE0C9F9E655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899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612" y="116093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7725" y="1328481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5BC1-072B-4B3E-83D6-1329163BE991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7B9BA-0D84-44F0-871B-3828925E68E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578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464" y="990600"/>
            <a:ext cx="3931920" cy="91888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8527" y="990602"/>
            <a:ext cx="6172200" cy="5036297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5464" y="2216897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2E72-14C6-40CF-A056-C8EE1C9EDE2B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71FDB-2E84-4790-B28A-29A74FFA984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936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0500" y="2286000"/>
            <a:ext cx="105156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DBE112-57B5-475A-BE95-8266C3612124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49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511E52-766E-41FD-AA01-625681E390D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 rot="16200000">
            <a:off x="6172996" y="-5361781"/>
            <a:ext cx="657225" cy="11380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anchor="b"/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fr-FR" altLang="fr-FR" sz="2700" dirty="0">
                <a:solidFill>
                  <a:srgbClr val="A200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Algorithmique </a:t>
            </a:r>
            <a:r>
              <a:rPr lang="fr-FR" altLang="fr-FR" sz="27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&amp;</a:t>
            </a:r>
            <a:r>
              <a:rPr lang="fr-FR" altLang="fr-FR" sz="2700" dirty="0">
                <a:solidFill>
                  <a:srgbClr val="A200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fr-FR" altLang="fr-FR" sz="27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programmation </a:t>
            </a:r>
            <a:r>
              <a:rPr lang="fr-FR" altLang="fr-FR" sz="2700" dirty="0">
                <a:solidFill>
                  <a:srgbClr val="A200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au</a:t>
            </a:r>
            <a:r>
              <a:rPr lang="fr-FR" altLang="fr-FR" sz="27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cycle 4</a:t>
            </a:r>
          </a:p>
        </p:txBody>
      </p:sp>
      <p:pic>
        <p:nvPicPr>
          <p:cNvPr id="1031" name="Imag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05527"/>
            <a:ext cx="18288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1154114" y="3727452"/>
            <a:ext cx="4157663" cy="141922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450"/>
              </a:spcBef>
              <a:spcAft>
                <a:spcPts val="900"/>
              </a:spcAft>
              <a:defRPr/>
            </a:pPr>
            <a:endParaRPr lang="fr-FR" sz="13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4" name="Image 1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" y="0"/>
            <a:ext cx="1500188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Espace réservé du titre 12"/>
          <p:cNvSpPr>
            <a:spLocks noGrp="1"/>
          </p:cNvSpPr>
          <p:nvPr>
            <p:ph type="title"/>
          </p:nvPr>
        </p:nvSpPr>
        <p:spPr bwMode="auto">
          <a:xfrm>
            <a:off x="1460500" y="8322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0962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450"/>
        </a:spcBef>
        <a:spcAft>
          <a:spcPts val="90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450"/>
        </a:spcBef>
        <a:spcAft>
          <a:spcPts val="900"/>
        </a:spcAft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450"/>
        </a:spcBef>
        <a:spcAft>
          <a:spcPts val="90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0500" y="2286000"/>
            <a:ext cx="105156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DBE112-57B5-475A-BE95-8266C3612124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49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511E52-766E-41FD-AA01-625681E390D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 rot="16200000">
            <a:off x="6172996" y="-5361781"/>
            <a:ext cx="657225" cy="11380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anchor="b"/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fr-FR" altLang="fr-FR" sz="2700" dirty="0">
                <a:solidFill>
                  <a:srgbClr val="A200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Algorithmique </a:t>
            </a:r>
            <a:r>
              <a:rPr lang="fr-FR" altLang="fr-FR" sz="27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&amp;</a:t>
            </a:r>
            <a:r>
              <a:rPr lang="fr-FR" altLang="fr-FR" sz="2700" dirty="0">
                <a:solidFill>
                  <a:srgbClr val="A200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fr-FR" altLang="fr-FR" sz="27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programmation </a:t>
            </a:r>
            <a:r>
              <a:rPr lang="fr-FR" altLang="fr-FR" sz="2700" dirty="0">
                <a:solidFill>
                  <a:srgbClr val="A200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au</a:t>
            </a:r>
            <a:r>
              <a:rPr lang="fr-FR" altLang="fr-FR" sz="27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cycle 4</a:t>
            </a:r>
          </a:p>
        </p:txBody>
      </p:sp>
      <p:pic>
        <p:nvPicPr>
          <p:cNvPr id="1031" name="Imag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05527"/>
            <a:ext cx="18288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1154114" y="3727452"/>
            <a:ext cx="4157663" cy="141922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450"/>
              </a:spcBef>
              <a:spcAft>
                <a:spcPts val="900"/>
              </a:spcAft>
              <a:defRPr/>
            </a:pPr>
            <a:endParaRPr lang="fr-FR" sz="13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4" name="Image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" y="0"/>
            <a:ext cx="1500188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Espace réservé du titre 12"/>
          <p:cNvSpPr>
            <a:spLocks noGrp="1"/>
          </p:cNvSpPr>
          <p:nvPr>
            <p:ph type="title"/>
          </p:nvPr>
        </p:nvSpPr>
        <p:spPr bwMode="auto">
          <a:xfrm>
            <a:off x="1460500" y="8322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151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450"/>
        </a:spcBef>
        <a:spcAft>
          <a:spcPts val="90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450"/>
        </a:spcBef>
        <a:spcAft>
          <a:spcPts val="900"/>
        </a:spcAft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450"/>
        </a:spcBef>
        <a:spcAft>
          <a:spcPts val="90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0500" y="2286000"/>
            <a:ext cx="105156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DBE112-57B5-475A-BE95-8266C3612124}" type="datetimeFigureOut">
              <a:rPr lang="fr-FR"/>
              <a:pPr>
                <a:defRPr/>
              </a:pPr>
              <a:t>10/01/2017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dirty="0"/>
              <a:t>Inspections pédagogiques de mathématiques et de technologie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49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511E52-766E-41FD-AA01-625681E390D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 rot="16200000">
            <a:off x="6172996" y="-5361781"/>
            <a:ext cx="657225" cy="11380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anchor="b"/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fr-FR" altLang="fr-FR" sz="2700" dirty="0">
                <a:solidFill>
                  <a:srgbClr val="A200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Algorithmique </a:t>
            </a:r>
            <a:r>
              <a:rPr lang="fr-FR" altLang="fr-FR" sz="27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&amp;</a:t>
            </a:r>
            <a:r>
              <a:rPr lang="fr-FR" altLang="fr-FR" sz="2700" dirty="0">
                <a:solidFill>
                  <a:srgbClr val="A200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fr-FR" altLang="fr-FR" sz="27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programmation </a:t>
            </a:r>
            <a:r>
              <a:rPr lang="fr-FR" altLang="fr-FR" sz="2700" dirty="0">
                <a:solidFill>
                  <a:srgbClr val="A200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au</a:t>
            </a:r>
            <a:r>
              <a:rPr lang="fr-FR" altLang="fr-FR" sz="2700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cycle 4</a:t>
            </a:r>
          </a:p>
        </p:txBody>
      </p:sp>
      <p:pic>
        <p:nvPicPr>
          <p:cNvPr id="1031" name="Imag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05527"/>
            <a:ext cx="18288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1154114" y="3727452"/>
            <a:ext cx="4157663" cy="141922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450"/>
              </a:spcBef>
              <a:spcAft>
                <a:spcPts val="900"/>
              </a:spcAft>
              <a:defRPr/>
            </a:pPr>
            <a:endParaRPr lang="fr-FR" sz="13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4" name="Image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" y="0"/>
            <a:ext cx="1500188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Espace réservé du titre 12"/>
          <p:cNvSpPr>
            <a:spLocks noGrp="1"/>
          </p:cNvSpPr>
          <p:nvPr>
            <p:ph type="title"/>
          </p:nvPr>
        </p:nvSpPr>
        <p:spPr bwMode="auto">
          <a:xfrm>
            <a:off x="1460500" y="8322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4409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450"/>
        </a:spcBef>
        <a:spcAft>
          <a:spcPts val="90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450"/>
        </a:spcBef>
        <a:spcAft>
          <a:spcPts val="900"/>
        </a:spcAft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450"/>
        </a:spcBef>
        <a:spcAft>
          <a:spcPts val="90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2"/>
          <p:cNvSpPr/>
          <p:nvPr/>
        </p:nvSpPr>
        <p:spPr>
          <a:xfrm>
            <a:off x="911424" y="1484784"/>
            <a:ext cx="10585176" cy="410445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2800" dirty="0">
              <a:solidFill>
                <a:srgbClr val="000000"/>
              </a:solidFill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9653160" y="5734080"/>
            <a:ext cx="608760" cy="52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9B39F2BD-2B2C-43A6-939F-27A95D299EA9}" type="slidenum">
              <a:rPr lang="fr-FR" sz="1400" b="1">
                <a:solidFill>
                  <a:srgbClr val="FFFFFF"/>
                </a:solidFill>
                <a:latin typeface="Century Schoolbook"/>
              </a:rPr>
              <a:pPr algn="ctr"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1919536" y="836712"/>
            <a:ext cx="9721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Une nécessaire coordination entre la technologie et les mathématiques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63552" y="2132856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Des connaissances </a:t>
            </a:r>
            <a:r>
              <a:rPr lang="fr-FR" dirty="0">
                <a:solidFill>
                  <a:schemeClr val="accent5"/>
                </a:solidFill>
              </a:rPr>
              <a:t>que les élèves doivent apprendre à maîtriser, dans les deux disciplines coordonnées :</a:t>
            </a:r>
          </a:p>
          <a:p>
            <a:endParaRPr lang="fr-FR" dirty="0">
              <a:solidFill>
                <a:schemeClr val="accent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accent5"/>
                </a:solidFill>
              </a:rPr>
              <a:t>la </a:t>
            </a:r>
            <a:r>
              <a:rPr lang="fr-FR" dirty="0">
                <a:solidFill>
                  <a:schemeClr val="accent5"/>
                </a:solidFill>
              </a:rPr>
              <a:t>notion </a:t>
            </a:r>
            <a:r>
              <a:rPr lang="fr-FR" dirty="0" smtClean="0">
                <a:solidFill>
                  <a:schemeClr val="accent5"/>
                </a:solidFill>
              </a:rPr>
              <a:t>d’algorithme.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accent5"/>
                </a:solidFill>
              </a:rPr>
              <a:t>La notion de séquences d’instructions.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accent5"/>
                </a:solidFill>
              </a:rPr>
              <a:t>la </a:t>
            </a:r>
            <a:r>
              <a:rPr lang="fr-FR" dirty="0">
                <a:solidFill>
                  <a:schemeClr val="accent5"/>
                </a:solidFill>
              </a:rPr>
              <a:t>notion de boucle (de quel type ?</a:t>
            </a:r>
            <a:r>
              <a:rPr lang="fr-FR" dirty="0" smtClean="0">
                <a:solidFill>
                  <a:schemeClr val="accent5"/>
                </a:solidFill>
              </a:rPr>
              <a:t>).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accent5"/>
                </a:solidFill>
              </a:rPr>
              <a:t>la notion d'instruction conditionnelle (de quel type ?).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accent5"/>
                </a:solidFill>
              </a:rPr>
              <a:t>la notion de variable (jusqu'où va son enseignement ?).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chemeClr val="accent5"/>
                </a:solidFill>
              </a:rPr>
              <a:t>Le déclenchement d’un action par un événement.</a:t>
            </a:r>
          </a:p>
          <a:p>
            <a:pPr marL="285750" indent="-285750">
              <a:buFont typeface="Arial"/>
              <a:buChar char="•"/>
            </a:pPr>
            <a:endParaRPr lang="fr-FR" dirty="0">
              <a:solidFill>
                <a:schemeClr val="accent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i="1" dirty="0" smtClean="0">
                <a:solidFill>
                  <a:schemeClr val="accent5"/>
                </a:solidFill>
              </a:rPr>
              <a:t>La notion de système embarqué.</a:t>
            </a:r>
          </a:p>
          <a:p>
            <a:pPr marL="285750" indent="-285750">
              <a:buFont typeface="Arial"/>
              <a:buChar char="•"/>
            </a:pPr>
            <a:r>
              <a:rPr lang="fr-FR" i="1" dirty="0" smtClean="0">
                <a:solidFill>
                  <a:schemeClr val="accent5"/>
                </a:solidFill>
              </a:rPr>
              <a:t>La forme et la transmission du signal.</a:t>
            </a:r>
          </a:p>
          <a:p>
            <a:pPr marL="285750" indent="-285750">
              <a:buFont typeface="Arial"/>
              <a:buChar char="•"/>
            </a:pPr>
            <a:r>
              <a:rPr lang="fr-FR" i="1" dirty="0" smtClean="0">
                <a:solidFill>
                  <a:schemeClr val="accent5"/>
                </a:solidFill>
              </a:rPr>
              <a:t>Les notions de capteur, actionneur, interface.</a:t>
            </a:r>
            <a:endParaRPr lang="fr-FR" i="1" dirty="0">
              <a:solidFill>
                <a:schemeClr val="accent5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76120" y="5013176"/>
            <a:ext cx="3672408" cy="584776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</a:rPr>
              <a:t>Connaissances plutôt abordées en technologie lors de l’étude des systèmes. </a:t>
            </a:r>
            <a:endParaRPr lang="fr-F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Accolade ouvrante 7"/>
          <p:cNvSpPr/>
          <p:nvPr/>
        </p:nvSpPr>
        <p:spPr>
          <a:xfrm flipH="1">
            <a:off x="6600056" y="4797152"/>
            <a:ext cx="432048" cy="10801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3"/>
          <p:cNvSpPr/>
          <p:nvPr/>
        </p:nvSpPr>
        <p:spPr>
          <a:xfrm>
            <a:off x="2849520" y="4928760"/>
            <a:ext cx="60876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7C40E9A7-B22E-4393-8806-940932782AE1}" type="slidenum">
              <a:rPr lang="fr-FR" sz="1400" b="1">
                <a:solidFill>
                  <a:srgbClr val="FFFFFF"/>
                </a:solidFill>
                <a:latin typeface="Century Schoolbook"/>
              </a:rPr>
              <a:pPr algn="ctr">
                <a:lnSpc>
                  <a:spcPct val="100000"/>
                </a:lnSpc>
              </a:pPr>
              <a:t>2</a:t>
            </a:fld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1559496" y="2636912"/>
            <a:ext cx="94330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5"/>
                </a:solidFill>
              </a:rPr>
              <a:t>Des concepts identiques dans des cours différents, en </a:t>
            </a:r>
            <a:r>
              <a:rPr lang="fr-FR" sz="2400" dirty="0" smtClean="0">
                <a:solidFill>
                  <a:schemeClr val="accent5"/>
                </a:solidFill>
              </a:rPr>
              <a:t>parallèle.</a:t>
            </a:r>
            <a:endParaRPr lang="fr-FR" sz="2400" dirty="0">
              <a:solidFill>
                <a:schemeClr val="accent5"/>
              </a:solidFill>
            </a:endParaRPr>
          </a:p>
          <a:p>
            <a:endParaRPr lang="fr-FR" sz="2400" dirty="0">
              <a:solidFill>
                <a:schemeClr val="accent5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sz="2400" dirty="0">
                <a:solidFill>
                  <a:schemeClr val="accent5"/>
                </a:solidFill>
              </a:rPr>
              <a:t>Qui fait l'initiation </a:t>
            </a:r>
            <a:r>
              <a:rPr lang="fr-FR" sz="2400" i="1" dirty="0">
                <a:solidFill>
                  <a:schemeClr val="accent5"/>
                </a:solidFill>
              </a:rPr>
              <a:t>(ou les rappels</a:t>
            </a:r>
            <a:r>
              <a:rPr lang="fr-FR" sz="2400" dirty="0">
                <a:solidFill>
                  <a:schemeClr val="accent5"/>
                </a:solidFill>
              </a:rPr>
              <a:t>) aux élèves ?</a:t>
            </a:r>
          </a:p>
          <a:p>
            <a:endParaRPr lang="fr-FR" sz="2400" dirty="0">
              <a:solidFill>
                <a:schemeClr val="accent5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sz="2400" dirty="0">
                <a:solidFill>
                  <a:schemeClr val="accent5"/>
                </a:solidFill>
              </a:rPr>
              <a:t>Dans quel ordre interviennent les disciplines pendant l'année ? Sur les 3 ans du cycle 4 ?</a:t>
            </a:r>
          </a:p>
          <a:p>
            <a:endParaRPr lang="fr-FR" sz="2400" dirty="0">
              <a:solidFill>
                <a:schemeClr val="accent5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sz="2400" dirty="0">
                <a:solidFill>
                  <a:schemeClr val="accent5"/>
                </a:solidFill>
              </a:rPr>
              <a:t>Quelle répartition des notions abordées ?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1504" y="119675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Une nécessaire coordination entre la technologie et les mathématiques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2"/>
          <p:cNvSpPr/>
          <p:nvPr/>
        </p:nvSpPr>
        <p:spPr>
          <a:xfrm>
            <a:off x="911424" y="1484784"/>
            <a:ext cx="10585176" cy="410445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2800" dirty="0">
              <a:solidFill>
                <a:srgbClr val="000000"/>
              </a:solidFill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9653160" y="5734080"/>
            <a:ext cx="608760" cy="52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9B39F2BD-2B2C-43A6-939F-27A95D299EA9}" type="slidenum">
              <a:rPr lang="fr-FR" sz="1400" b="1">
                <a:solidFill>
                  <a:srgbClr val="FFFFFF"/>
                </a:solidFill>
                <a:latin typeface="Century Schoolbook"/>
              </a:rPr>
              <a:pPr algn="ctr">
                <a:lnSpc>
                  <a:spcPct val="100000"/>
                </a:lnSpc>
              </a:pPr>
              <a:t>3</a:t>
            </a:fld>
            <a:endParaRPr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764704"/>
            <a:ext cx="9431079" cy="6592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23392" y="1484784"/>
            <a:ext cx="11089232" cy="5170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Autour du thème : </a:t>
            </a:r>
            <a:r>
              <a:rPr lang="fr-FR" sz="2400" dirty="0">
                <a:solidFill>
                  <a:srgbClr val="FF0000"/>
                </a:solidFill>
              </a:rPr>
              <a:t>« algorithmique et programmation </a:t>
            </a:r>
            <a:r>
              <a:rPr lang="fr-FR" sz="2400" dirty="0" smtClean="0">
                <a:solidFill>
                  <a:srgbClr val="FF0000"/>
                </a:solidFill>
              </a:rPr>
              <a:t>»,</a:t>
            </a:r>
          </a:p>
          <a:p>
            <a:endParaRPr lang="fr-FR" sz="2400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FF0000"/>
                </a:solidFill>
              </a:rPr>
              <a:t>Construire une progression commune mathématiques / technologie</a:t>
            </a: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FF0000"/>
                </a:solidFill>
              </a:rPr>
              <a:t>Ou croiser / coordonner les deux progressions.</a:t>
            </a:r>
            <a:endParaRPr lang="fr-FR" sz="2400" dirty="0">
              <a:solidFill>
                <a:srgbClr val="FF0000"/>
              </a:solidFill>
            </a:endParaRPr>
          </a:p>
          <a:p>
            <a:endParaRPr lang="fr-FR" dirty="0"/>
          </a:p>
          <a:p>
            <a:r>
              <a:rPr lang="fr-FR" b="1" u="sng" dirty="0">
                <a:solidFill>
                  <a:srgbClr val="1F4E79"/>
                </a:solidFill>
              </a:rPr>
              <a:t>Méthode :</a:t>
            </a:r>
            <a:endParaRPr lang="fr-FR" dirty="0">
              <a:solidFill>
                <a:srgbClr val="1F4E79"/>
              </a:solidFill>
            </a:endParaRPr>
          </a:p>
          <a:p>
            <a:endParaRPr lang="fr-FR" dirty="0">
              <a:solidFill>
                <a:schemeClr val="tx2"/>
              </a:solidFill>
            </a:endParaRP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- Travaux par équipe d'établissement.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- Commencer sur le niveau 5ème.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- Bilan sur le matériel à disposition (ordinateur / salle informatique / robots / maquettes, systèmes programmables.) 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- Chaque discipline fait le bilan de ce qu'elle a prévu. Activités autour de scratch. Programmation graphiques, de robots …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- S’appuyer sur les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repères de progressivités du programme de technologie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pour repérer et différencier les moments où les connaissances seront abordées.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- Croiser, coordonner les progressions des deux disciplines et faire une mise en commun avec une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répartition précise des types d'activités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qui seront donnés aux élèves.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46396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92&quot;&gt;&lt;object type=&quot;3&quot; unique_id=&quot;10093&quot;&gt;&lt;property id=&quot;20148&quot; value=&quot;5&quot;/&gt;&lt;property id=&quot;20300&quot; value=&quot;Diapositive 1&quot;/&gt;&lt;property id=&quot;20307&quot; value=&quot;256&quot;/&gt;&lt;/object&gt;&lt;object type=&quot;3&quot; unique_id=&quot;10094&quot;&gt;&lt;property id=&quot;20148&quot; value=&quot;5&quot;/&gt;&lt;property id=&quot;20300&quot; value=&quot;Diapositive 2&quot;/&gt;&lt;property id=&quot;20307&quot; value=&quot;257&quot;/&gt;&lt;/object&gt;&lt;/object&gt;&lt;object type=&quot;8&quot; unique_id=&quot;101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0.potx" id="{13D25B02-6F49-4C26-AA44-FD386CD40693}" vid="{7FDB7DE9-927D-4454-BE9E-B749EE1B90D3}"/>
    </a:ext>
  </a:extLst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0.potx" id="{13D25B02-6F49-4C26-AA44-FD386CD40693}" vid="{7FDB7DE9-927D-4454-BE9E-B749EE1B90D3}"/>
    </a:ext>
  </a:extLst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0.potx" id="{13D25B02-6F49-4C26-AA44-FD386CD40693}" vid="{7FDB7DE9-927D-4454-BE9E-B749EE1B90D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75</Words>
  <Application>Microsoft Macintosh PowerPoint</Application>
  <PresentationFormat>Grand écran</PresentationFormat>
  <Paragraphs>40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14" baseType="lpstr">
      <vt:lpstr>Arial Rounded MT Bold</vt:lpstr>
      <vt:lpstr>Calibri</vt:lpstr>
      <vt:lpstr>Calibri Light</vt:lpstr>
      <vt:lpstr>Century Schoolbook</vt:lpstr>
      <vt:lpstr>DejaVu Sans</vt:lpstr>
      <vt:lpstr>Times New Roman</vt:lpstr>
      <vt:lpstr>Wingdings 2</vt:lpstr>
      <vt:lpstr>Arial</vt:lpstr>
      <vt:lpstr>HDOfficeLightV0</vt:lpstr>
      <vt:lpstr>1_HDOfficeLightV0</vt:lpstr>
      <vt:lpstr>2_HDOfficeLightV0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elias</dc:creator>
  <cp:lastModifiedBy>marty.quitterie@gmail.com</cp:lastModifiedBy>
  <cp:revision>19</cp:revision>
  <dcterms:modified xsi:type="dcterms:W3CDTF">2017-01-10T13:18:55Z</dcterms:modified>
</cp:coreProperties>
</file>