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00" r:id="rId2"/>
    <p:sldMasterId id="2147483712" r:id="rId3"/>
  </p:sldMasterIdLst>
  <p:notesMasterIdLst>
    <p:notesMasterId r:id="rId9"/>
  </p:notesMasterIdLst>
  <p:sldIdLst>
    <p:sldId id="256" r:id="rId4"/>
    <p:sldId id="261" r:id="rId5"/>
    <p:sldId id="259" r:id="rId6"/>
    <p:sldId id="262" r:id="rId7"/>
    <p:sldId id="258" r:id="rId8"/>
  </p:sldIdLst>
  <p:sldSz cx="12192000" cy="6858000"/>
  <p:notesSz cx="6877050" cy="10001250"/>
  <p:custDataLst>
    <p:tags r:id="rId1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5349" autoAdjust="0"/>
  </p:normalViewPr>
  <p:slideViewPr>
    <p:cSldViewPr>
      <p:cViewPr varScale="1">
        <p:scale>
          <a:sx n="90" d="100"/>
          <a:sy n="90" d="100"/>
        </p:scale>
        <p:origin x="54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920" y="-108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758100" y="5554631"/>
            <a:ext cx="6064439" cy="52620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100" dirty="0">
                <a:latin typeface="Arial"/>
              </a:rPr>
              <a:t>Cliquez pour modifier le format des notes</a:t>
            </a:r>
            <a:endParaRPr dirty="0"/>
          </a:p>
        </p:txBody>
      </p:sp>
      <p:sp>
        <p:nvSpPr>
          <p:cNvPr id="14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9432" cy="58432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500" dirty="0">
                <a:latin typeface="Times New Roman"/>
              </a:rPr>
              <a:t>&lt;en-tête&gt;</a:t>
            </a:r>
            <a:endParaRPr dirty="0"/>
          </a:p>
        </p:txBody>
      </p:sp>
      <p:sp>
        <p:nvSpPr>
          <p:cNvPr id="144" name="PlaceHolder 3"/>
          <p:cNvSpPr>
            <a:spLocks noGrp="1"/>
          </p:cNvSpPr>
          <p:nvPr>
            <p:ph type="dt"/>
          </p:nvPr>
        </p:nvSpPr>
        <p:spPr>
          <a:xfrm>
            <a:off x="4291207" y="0"/>
            <a:ext cx="3289432" cy="58432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500" dirty="0">
                <a:latin typeface="Times New Roman"/>
              </a:rPr>
              <a:t>&lt;date/heure&gt;</a:t>
            </a:r>
            <a:endParaRPr dirty="0"/>
          </a:p>
        </p:txBody>
      </p:sp>
      <p:sp>
        <p:nvSpPr>
          <p:cNvPr id="145" name="PlaceHolder 4"/>
          <p:cNvSpPr>
            <a:spLocks noGrp="1"/>
          </p:cNvSpPr>
          <p:nvPr>
            <p:ph type="ftr"/>
          </p:nvPr>
        </p:nvSpPr>
        <p:spPr>
          <a:xfrm>
            <a:off x="0" y="11109656"/>
            <a:ext cx="3289432" cy="58432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500" dirty="0">
                <a:latin typeface="Times New Roman"/>
              </a:rPr>
              <a:t>&lt;pied de page&gt;</a:t>
            </a:r>
            <a:endParaRPr dirty="0"/>
          </a:p>
        </p:txBody>
      </p:sp>
      <p:sp>
        <p:nvSpPr>
          <p:cNvPr id="146" name="PlaceHolder 5"/>
          <p:cNvSpPr>
            <a:spLocks noGrp="1"/>
          </p:cNvSpPr>
          <p:nvPr>
            <p:ph type="sldNum"/>
          </p:nvPr>
        </p:nvSpPr>
        <p:spPr>
          <a:xfrm>
            <a:off x="4291207" y="11109656"/>
            <a:ext cx="3289432" cy="5843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B04B714-699A-47ED-8E13-9804C7D34E32}" type="slidenum">
              <a:rPr lang="fr-FR" sz="1500">
                <a:latin typeface="Times New Roman"/>
              </a:rPr>
              <a:pPr algn="r"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45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B04B714-699A-47ED-8E13-9804C7D34E32}" type="slidenum">
              <a:rPr lang="fr-FR" sz="1500" smtClean="0">
                <a:latin typeface="Times New Roman"/>
              </a:rPr>
              <a:pPr algn="r"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B04B714-699A-47ED-8E13-9804C7D34E32}" type="slidenum">
              <a:rPr lang="fr-FR" sz="1500" smtClean="0">
                <a:latin typeface="Times New Roman"/>
              </a:rPr>
              <a:pPr algn="r"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Cet exemple en simulation ne correspond pas tout a fait au cahier des charges définit dans la présentation car le</a:t>
            </a:r>
            <a:r>
              <a:rPr lang="fr-FR" baseline="0" dirty="0"/>
              <a:t> chemin est connu.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Mais il peut </a:t>
            </a:r>
            <a:r>
              <a:rPr lang="fr-FR" baseline="0" dirty="0" err="1"/>
              <a:t>repondre</a:t>
            </a:r>
            <a:r>
              <a:rPr lang="fr-FR" baseline="0" dirty="0"/>
              <a:t> en partie en mathématiques a cet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B04B714-699A-47ED-8E13-9804C7D34E32}" type="slidenum">
              <a:rPr lang="fr-FR" sz="1500" smtClean="0">
                <a:latin typeface="Times New Roman"/>
              </a:rPr>
              <a:pPr algn="r"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B04B714-699A-47ED-8E13-9804C7D34E32}" type="slidenum">
              <a:rPr lang="fr-FR" sz="1500" smtClean="0">
                <a:latin typeface="Times New Roman"/>
              </a:rPr>
              <a:pPr algn="r"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87705" y="4750594"/>
            <a:ext cx="5500918" cy="4499775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189" name="CustomShape 2"/>
          <p:cNvSpPr/>
          <p:nvPr/>
        </p:nvSpPr>
        <p:spPr>
          <a:xfrm>
            <a:off x="3895551" y="9499613"/>
            <a:ext cx="2979333" cy="499275"/>
          </a:xfrm>
          <a:prstGeom prst="rect">
            <a:avLst/>
          </a:prstGeom>
          <a:noFill/>
          <a:ln>
            <a:noFill/>
          </a:ln>
        </p:spPr>
        <p:txBody>
          <a:bodyPr lIns="94923" tIns="47462" rIns="94923" bIns="47462" anchor="b"/>
          <a:lstStyle/>
          <a:p>
            <a:pPr algn="r">
              <a:lnSpc>
                <a:spcPct val="100000"/>
              </a:lnSpc>
            </a:pPr>
            <a:fld id="{90417588-6BF7-48FA-BB22-83CE42C55E96}" type="slidenum">
              <a:rPr lang="fr-FR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1154114" y="3727452"/>
            <a:ext cx="4157663" cy="14192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450"/>
              </a:spcBef>
              <a:spcAft>
                <a:spcPts val="900"/>
              </a:spcAft>
              <a:defRPr/>
            </a:pPr>
            <a:endParaRPr lang="fr-FR" sz="13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5173-7850-4AD9-A76F-C92A33BE30C2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Inspection pédagogique régionale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2964-99B1-4F1D-A305-5145FCAB7F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86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A6D0-7F44-4F74-BFC3-A94F91919DC4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405B-E892-4E00-93B4-6DA3A47D2C3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48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1FAC-4E7E-4661-9552-177C26DCECAA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F1E9-569E-4E67-8A26-BB9EAE5DAB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08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dirty="0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12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1154114" y="3727452"/>
            <a:ext cx="4157663" cy="14192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450"/>
              </a:spcBef>
              <a:spcAft>
                <a:spcPts val="900"/>
              </a:spcAft>
              <a:defRPr/>
            </a:pPr>
            <a:endParaRPr lang="fr-FR" sz="13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5173-7850-4AD9-A76F-C92A33BE30C2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Inspection pédagogique régionale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2964-99B1-4F1D-A305-5145FCAB7F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19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149" y="1408898"/>
            <a:ext cx="10658476" cy="4678139"/>
          </a:xfrm>
        </p:spPr>
        <p:txBody>
          <a:bodyPr/>
          <a:lstStyle>
            <a:lvl1pPr>
              <a:spcBef>
                <a:spcPts val="450"/>
              </a:spcBef>
              <a:spcAft>
                <a:spcPts val="450"/>
              </a:spcAft>
              <a:defRPr/>
            </a:lvl1pPr>
            <a:lvl2pPr>
              <a:spcBef>
                <a:spcPts val="450"/>
              </a:spcBef>
              <a:spcAft>
                <a:spcPts val="450"/>
              </a:spcAft>
              <a:defRPr/>
            </a:lvl2pPr>
            <a:lvl3pPr>
              <a:spcBef>
                <a:spcPts val="450"/>
              </a:spcBef>
              <a:spcAft>
                <a:spcPts val="450"/>
              </a:spcAft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C2C0-C66F-4AEE-8DFC-DDE538BF8359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9118-DDA8-4A82-96AA-64985948C02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527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64AE-0CCF-4A41-93AC-571D4D89B9D9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61BE-B1DF-4852-BCC2-303BE9B397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0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080" y="796066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3E77-2E9F-4867-9255-9181C87CA6A7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ED64-B0BC-409C-9857-F8E1B76369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443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564" y="139498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128" y="1394980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7E0F-B075-4840-9518-185011C656A5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C98B-3AC0-4EBB-842B-EC55957570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737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2351" y="1199478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53EE-F6DD-4FCC-A2B8-381E4BB62910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F342-4220-4C98-AE08-F4B28AD304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391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Inspections pédagogiques de mathématiques et de technologie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733E-C4A2-4CD3-B314-FE0C9F9E65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7DB1-DB0E-46C2-A003-1069DF846AE8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0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149" y="1408898"/>
            <a:ext cx="10658476" cy="4678139"/>
          </a:xfrm>
        </p:spPr>
        <p:txBody>
          <a:bodyPr/>
          <a:lstStyle>
            <a:lvl1pPr>
              <a:spcBef>
                <a:spcPts val="450"/>
              </a:spcBef>
              <a:spcAft>
                <a:spcPts val="450"/>
              </a:spcAft>
              <a:defRPr/>
            </a:lvl1pPr>
            <a:lvl2pPr>
              <a:spcBef>
                <a:spcPts val="450"/>
              </a:spcBef>
              <a:spcAft>
                <a:spcPts val="450"/>
              </a:spcAft>
              <a:defRPr/>
            </a:lvl2pPr>
            <a:lvl3pPr>
              <a:spcBef>
                <a:spcPts val="450"/>
              </a:spcBef>
              <a:spcAft>
                <a:spcPts val="450"/>
              </a:spcAft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C2C0-C66F-4AEE-8DFC-DDE538BF8359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9118-DDA8-4A82-96AA-64985948C02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276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2612" y="116093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725" y="1328481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5BC1-072B-4B3E-83D6-1329163BE991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Inspections pédagogiques de mathématiques et de technologie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B9BA-0D84-44F0-871B-3828925E68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175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64" y="990600"/>
            <a:ext cx="3931920" cy="9188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8527" y="990602"/>
            <a:ext cx="6172200" cy="503629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464" y="2216897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2E72-14C6-40CF-A056-C8EE1C9EDE2B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Inspections pédagogiques de mathématiques et de technologie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1FDB-2E84-4790-B28A-29A74FFA9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871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A6D0-7F44-4F74-BFC3-A94F91919DC4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Inspections pédagogiques de mathématiques et de technologie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405B-E892-4E00-93B4-6DA3A47D2C3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30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1FAC-4E7E-4661-9552-177C26DCECAA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Inspections pédagogiques de mathématiques et de technologie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F1E9-569E-4E67-8A26-BB9EAE5DAB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889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105527"/>
            <a:ext cx="1828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154114" y="3727452"/>
            <a:ext cx="4157663" cy="14192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450"/>
              </a:spcBef>
              <a:spcAft>
                <a:spcPts val="900"/>
              </a:spcAft>
              <a:defRPr/>
            </a:pPr>
            <a:endParaRPr lang="fr-FR" sz="13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5173-7850-4AD9-A76F-C92A33BE30C2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Inspection pédagogique régionale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2964-99B1-4F1D-A305-5145FCAB7F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557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149" y="1408898"/>
            <a:ext cx="10658476" cy="4678139"/>
          </a:xfrm>
        </p:spPr>
        <p:txBody>
          <a:bodyPr/>
          <a:lstStyle>
            <a:lvl1pPr>
              <a:spcBef>
                <a:spcPts val="450"/>
              </a:spcBef>
              <a:spcAft>
                <a:spcPts val="450"/>
              </a:spcAft>
              <a:defRPr/>
            </a:lvl1pPr>
            <a:lvl2pPr>
              <a:spcBef>
                <a:spcPts val="450"/>
              </a:spcBef>
              <a:spcAft>
                <a:spcPts val="450"/>
              </a:spcAft>
              <a:defRPr/>
            </a:lvl2pPr>
            <a:lvl3pPr>
              <a:spcBef>
                <a:spcPts val="450"/>
              </a:spcBef>
              <a:spcAft>
                <a:spcPts val="450"/>
              </a:spcAft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C2C0-C66F-4AEE-8DFC-DDE538BF8359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9118-DDA8-4A82-96AA-64985948C02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354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64AE-0CCF-4A41-93AC-571D4D89B9D9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61BE-B1DF-4852-BCC2-303BE9B397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000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080" y="796066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3E77-2E9F-4867-9255-9181C87CA6A7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ED64-B0BC-409C-9857-F8E1B76369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211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564" y="139498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128" y="1394980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7E0F-B075-4840-9518-185011C656A5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C98B-3AC0-4EBB-842B-EC55957570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404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2351" y="1199478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53EE-F6DD-4FCC-A2B8-381E4BB62910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F342-4220-4C98-AE08-F4B28AD304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20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64AE-0CCF-4A41-93AC-571D4D89B9D9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61BE-B1DF-4852-BCC2-303BE9B397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891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7DB1-DB0E-46C2-A003-1069DF846AE8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733E-C4A2-4CD3-B314-FE0C9F9E65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094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2612" y="116093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725" y="1328481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5BC1-072B-4B3E-83D6-1329163BE991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B9BA-0D84-44F0-871B-3828925E68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38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64" y="990600"/>
            <a:ext cx="3931920" cy="9188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8527" y="990602"/>
            <a:ext cx="6172200" cy="503629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464" y="2216897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2E72-14C6-40CF-A056-C8EE1C9EDE2B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1FDB-2E84-4790-B28A-29A74FFA9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407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A6D0-7F44-4F74-BFC3-A94F91919DC4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405B-E892-4E00-93B4-6DA3A47D2C3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322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1FAC-4E7E-4661-9552-177C26DCECAA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F1E9-569E-4E67-8A26-BB9EAE5DAB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20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080" y="796066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3E77-2E9F-4867-9255-9181C87CA6A7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ED64-B0BC-409C-9857-F8E1B76369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16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564" y="139498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128" y="1394980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7E0F-B075-4840-9518-185011C656A5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C98B-3AC0-4EBB-842B-EC55957570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21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2351" y="1199478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53EE-F6DD-4FCC-A2B8-381E4BB62910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F342-4220-4C98-AE08-F4B28AD304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1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7DB1-DB0E-46C2-A003-1069DF846AE8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733E-C4A2-4CD3-B314-FE0C9F9E65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99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2612" y="116093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725" y="1328481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5BC1-072B-4B3E-83D6-1329163BE991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B9BA-0D84-44F0-871B-3828925E68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78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64" y="990600"/>
            <a:ext cx="3931920" cy="9188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8527" y="990602"/>
            <a:ext cx="6172200" cy="503629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464" y="2216897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2E72-14C6-40CF-A056-C8EE1C9EDE2B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1FDB-2E84-4790-B28A-29A74FFA9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36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0500" y="2286000"/>
            <a:ext cx="105156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BE112-57B5-475A-BE95-8266C3612124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11E52-766E-41FD-AA01-625681E390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 rot="16200000">
            <a:off x="6172996" y="-5361781"/>
            <a:ext cx="657225" cy="11380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altLang="fr-FR" sz="2700" dirty="0">
                <a:solidFill>
                  <a:srgbClr val="A200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Algorithmique </a:t>
            </a:r>
            <a:r>
              <a:rPr lang="fr-FR" altLang="fr-FR" sz="27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&amp;</a:t>
            </a:r>
            <a:r>
              <a:rPr lang="fr-FR" altLang="fr-FR" sz="2700" dirty="0">
                <a:solidFill>
                  <a:srgbClr val="A200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altLang="fr-FR" sz="27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programmation </a:t>
            </a:r>
            <a:r>
              <a:rPr lang="fr-FR" altLang="fr-FR" sz="2700" dirty="0">
                <a:solidFill>
                  <a:srgbClr val="A200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au</a:t>
            </a:r>
            <a:r>
              <a:rPr lang="fr-FR" altLang="fr-FR" sz="27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cycle 4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154114" y="3727452"/>
            <a:ext cx="4157663" cy="14192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450"/>
              </a:spcBef>
              <a:spcAft>
                <a:spcPts val="900"/>
              </a:spcAft>
              <a:defRPr/>
            </a:pPr>
            <a:endParaRPr lang="fr-FR" sz="13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Espace réservé du titre 12"/>
          <p:cNvSpPr>
            <a:spLocks noGrp="1"/>
          </p:cNvSpPr>
          <p:nvPr>
            <p:ph type="title"/>
          </p:nvPr>
        </p:nvSpPr>
        <p:spPr bwMode="auto">
          <a:xfrm>
            <a:off x="1460500" y="8322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255" cy="17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6" y="5963864"/>
            <a:ext cx="1828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2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450"/>
        </a:spcBef>
        <a:spcAft>
          <a:spcPts val="90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450"/>
        </a:spcBef>
        <a:spcAft>
          <a:spcPts val="900"/>
        </a:spcAft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450"/>
        </a:spcBef>
        <a:spcAft>
          <a:spcPts val="90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0500" y="2286000"/>
            <a:ext cx="105156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BE112-57B5-475A-BE95-8266C3612124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11E52-766E-41FD-AA01-625681E390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 rot="16200000">
            <a:off x="6172996" y="-5361781"/>
            <a:ext cx="657225" cy="11380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altLang="fr-FR" sz="2700" dirty="0">
                <a:solidFill>
                  <a:srgbClr val="A200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Algorithmique </a:t>
            </a:r>
            <a:r>
              <a:rPr lang="fr-FR" altLang="fr-FR" sz="27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&amp;</a:t>
            </a:r>
            <a:r>
              <a:rPr lang="fr-FR" altLang="fr-FR" sz="2700" dirty="0">
                <a:solidFill>
                  <a:srgbClr val="A200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altLang="fr-FR" sz="27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programmation </a:t>
            </a:r>
            <a:r>
              <a:rPr lang="fr-FR" altLang="fr-FR" sz="2700" dirty="0">
                <a:solidFill>
                  <a:srgbClr val="A200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au</a:t>
            </a:r>
            <a:r>
              <a:rPr lang="fr-FR" altLang="fr-FR" sz="27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cycle 4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154114" y="3727452"/>
            <a:ext cx="4157663" cy="14192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450"/>
              </a:spcBef>
              <a:spcAft>
                <a:spcPts val="900"/>
              </a:spcAft>
              <a:defRPr/>
            </a:pPr>
            <a:endParaRPr lang="fr-FR" sz="13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Espace réservé du titre 12"/>
          <p:cNvSpPr>
            <a:spLocks noGrp="1"/>
          </p:cNvSpPr>
          <p:nvPr>
            <p:ph type="title"/>
          </p:nvPr>
        </p:nvSpPr>
        <p:spPr bwMode="auto">
          <a:xfrm>
            <a:off x="1460500" y="8322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0" y="-6744"/>
            <a:ext cx="2247255" cy="17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6" y="5963864"/>
            <a:ext cx="1828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1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450"/>
        </a:spcBef>
        <a:spcAft>
          <a:spcPts val="90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450"/>
        </a:spcBef>
        <a:spcAft>
          <a:spcPts val="900"/>
        </a:spcAft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450"/>
        </a:spcBef>
        <a:spcAft>
          <a:spcPts val="90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0500" y="2286000"/>
            <a:ext cx="105156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BE112-57B5-475A-BE95-8266C3612124}" type="datetimeFigureOut">
              <a:rPr lang="fr-FR"/>
              <a:pPr>
                <a:defRPr/>
              </a:pPr>
              <a:t>05/02/2017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/>
              <a:t>Inspections pédagogiques de mathématiques et de technologie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11E52-766E-41FD-AA01-625681E390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 rot="16200000">
            <a:off x="6172996" y="-5361781"/>
            <a:ext cx="657225" cy="11380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altLang="fr-FR" sz="2700" dirty="0">
                <a:solidFill>
                  <a:srgbClr val="A200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Algorithmique </a:t>
            </a:r>
            <a:r>
              <a:rPr lang="fr-FR" altLang="fr-FR" sz="27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&amp;</a:t>
            </a:r>
            <a:r>
              <a:rPr lang="fr-FR" altLang="fr-FR" sz="2700" dirty="0">
                <a:solidFill>
                  <a:srgbClr val="A200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altLang="fr-FR" sz="27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programmation </a:t>
            </a:r>
            <a:r>
              <a:rPr lang="fr-FR" altLang="fr-FR" sz="2700" dirty="0">
                <a:solidFill>
                  <a:srgbClr val="A200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au</a:t>
            </a:r>
            <a:r>
              <a:rPr lang="fr-FR" altLang="fr-FR" sz="27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cycle 4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154114" y="3727452"/>
            <a:ext cx="4157663" cy="14192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450"/>
              </a:spcBef>
              <a:spcAft>
                <a:spcPts val="900"/>
              </a:spcAft>
              <a:defRPr/>
            </a:pPr>
            <a:endParaRPr lang="fr-FR" sz="13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Espace réservé du titre 12"/>
          <p:cNvSpPr>
            <a:spLocks noGrp="1"/>
          </p:cNvSpPr>
          <p:nvPr>
            <p:ph type="title"/>
          </p:nvPr>
        </p:nvSpPr>
        <p:spPr bwMode="auto">
          <a:xfrm>
            <a:off x="1460500" y="8322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2247255" cy="17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6" y="5963864"/>
            <a:ext cx="1828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9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450"/>
        </a:spcBef>
        <a:spcAft>
          <a:spcPts val="90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450"/>
        </a:spcBef>
        <a:spcAft>
          <a:spcPts val="900"/>
        </a:spcAft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450"/>
        </a:spcBef>
        <a:spcAft>
          <a:spcPts val="90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hyperlink" Target="http://sti.ac-bordeaux.fr/techno/scratch/les_simulations.html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hyperlink" Target="http://sti.ac-bordeaux.fr/techno/scratch/les_simulations.html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sti.ac-bordeaux.fr/techno/scratch/programme_sous_scratc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24336" y="692696"/>
            <a:ext cx="616904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Thymio</a:t>
            </a: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dans un labyrinthe</a:t>
            </a:r>
          </a:p>
        </p:txBody>
      </p:sp>
      <p:sp>
        <p:nvSpPr>
          <p:cNvPr id="149" name="CustomShape 3"/>
          <p:cNvSpPr/>
          <p:nvPr/>
        </p:nvSpPr>
        <p:spPr>
          <a:xfrm>
            <a:off x="2849520" y="4928760"/>
            <a:ext cx="60876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C40E9A7-B22E-4393-8806-940932782AE1}" type="slidenum">
              <a:rPr lang="fr-FR" sz="1400" b="1">
                <a:solidFill>
                  <a:srgbClr val="FFFFFF"/>
                </a:solidFill>
                <a:latin typeface="Century Schoolbook"/>
              </a:rPr>
              <a:pPr algn="ctr"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3" name="ZoneTexte 2"/>
          <p:cNvSpPr txBox="1"/>
          <p:nvPr/>
        </p:nvSpPr>
        <p:spPr>
          <a:xfrm>
            <a:off x="119337" y="1775137"/>
            <a:ext cx="49568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Thymio</a:t>
            </a:r>
            <a:r>
              <a:rPr lang="fr-FR" dirty="0"/>
              <a:t> est un robot qui peut se déplacer dans des environnements que l'Homme ne peut atteindre pour diverses raisons. L'environnement est soit trop exigu pour que l'Homme puisse y accéder, soit trop toxique. C'est donc aux robots comme </a:t>
            </a:r>
            <a:r>
              <a:rPr lang="fr-FR" dirty="0" err="1"/>
              <a:t>Thymio</a:t>
            </a:r>
            <a:r>
              <a:rPr lang="fr-FR" dirty="0"/>
              <a:t> d'accomplir les missions comme celle de repérer les lieux. </a:t>
            </a:r>
          </a:p>
          <a:p>
            <a:pPr algn="just"/>
            <a:r>
              <a:rPr lang="fr-FR" dirty="0"/>
              <a:t>Afin de prendre en main le robot, nous allons le programmer pour le faire évoluer dans un labyrinthe créé pour l'entraînement.</a:t>
            </a:r>
          </a:p>
          <a:p>
            <a:pPr algn="just"/>
            <a:r>
              <a:rPr lang="fr-FR" dirty="0" err="1"/>
              <a:t>Thymio</a:t>
            </a:r>
            <a:r>
              <a:rPr lang="fr-FR" dirty="0"/>
              <a:t> ne connait pas la cartographie des lieux. Il s'agit de donc de le programmer pour qu'il puisse faire face à tout type d'obstacle. On dit alors qu'on programme le robot pour le faire interagir avec son environnement.</a:t>
            </a:r>
          </a:p>
        </p:txBody>
      </p:sp>
      <p:pic>
        <p:nvPicPr>
          <p:cNvPr id="2" name="labyrinthe tymi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9897" y="1916832"/>
            <a:ext cx="6839568" cy="375592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23592" y="1277471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Présentation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24336" y="692696"/>
            <a:ext cx="616904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Thymio</a:t>
            </a: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dans un labyrinthe</a:t>
            </a:r>
          </a:p>
        </p:txBody>
      </p:sp>
      <p:sp>
        <p:nvSpPr>
          <p:cNvPr id="149" name="CustomShape 3"/>
          <p:cNvSpPr/>
          <p:nvPr/>
        </p:nvSpPr>
        <p:spPr>
          <a:xfrm>
            <a:off x="2849520" y="4928760"/>
            <a:ext cx="60876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C40E9A7-B22E-4393-8806-940932782AE1}" type="slidenum">
              <a:rPr lang="fr-FR" sz="1400" b="1">
                <a:solidFill>
                  <a:srgbClr val="FFFFFF"/>
                </a:solidFill>
                <a:latin typeface="Century Schoolbook"/>
              </a:rPr>
              <a:pPr algn="ctr"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3" name="ZoneTexte 2"/>
          <p:cNvSpPr txBox="1"/>
          <p:nvPr/>
        </p:nvSpPr>
        <p:spPr>
          <a:xfrm>
            <a:off x="335359" y="1777022"/>
            <a:ext cx="4752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Il est difficile pour les élèves de créer un algorithme et ensuite un script pour créer de manière aléatoire un labyrinthe.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première solution consiste  à le fabriquer virtuellement avec un fichier e-</a:t>
            </a:r>
            <a:r>
              <a:rPr lang="fr-FR" dirty="0" err="1"/>
              <a:t>drawings</a:t>
            </a:r>
            <a:r>
              <a:rPr lang="fr-FR" dirty="0"/>
              <a:t> et de faire un traitement d’image pour l’insérer dans une scène de scratch 2.0</a:t>
            </a:r>
          </a:p>
          <a:p>
            <a:pPr algn="just"/>
            <a:r>
              <a:rPr lang="fr-FR" dirty="0"/>
              <a:t>La deuxième solution est de créer un labyrinthe avec un générateur sur internet.</a:t>
            </a:r>
          </a:p>
        </p:txBody>
      </p:sp>
      <p:pic>
        <p:nvPicPr>
          <p:cNvPr id="2" name="labyrinthe tymi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9897" y="1916832"/>
            <a:ext cx="6839568" cy="375592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23592" y="1277471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Construction du labyrinthe</a:t>
            </a:r>
          </a:p>
        </p:txBody>
      </p:sp>
    </p:spTree>
    <p:extLst>
      <p:ext uri="{BB962C8B-B14F-4D97-AF65-F5344CB8AC3E}">
        <p14:creationId xmlns:p14="http://schemas.microsoft.com/office/powerpoint/2010/main" val="18156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24336" y="692696"/>
            <a:ext cx="616904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Thymio</a:t>
            </a: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dans un labyrinthe</a:t>
            </a:r>
          </a:p>
        </p:txBody>
      </p:sp>
      <p:sp>
        <p:nvSpPr>
          <p:cNvPr id="149" name="CustomShape 3"/>
          <p:cNvSpPr/>
          <p:nvPr/>
        </p:nvSpPr>
        <p:spPr>
          <a:xfrm>
            <a:off x="2849520" y="4928760"/>
            <a:ext cx="60876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C40E9A7-B22E-4393-8806-940932782AE1}" type="slidenum">
              <a:rPr lang="fr-FR" sz="1400" b="1">
                <a:solidFill>
                  <a:srgbClr val="FFFFFF"/>
                </a:solidFill>
                <a:latin typeface="Century Schoolbook"/>
              </a:rPr>
              <a:pPr algn="ctr">
                <a:lnSpc>
                  <a:spcPct val="100000"/>
                </a:lnSpc>
              </a:pPr>
              <a:t>3</a:t>
            </a:fld>
            <a:endParaRPr/>
          </a:p>
        </p:txBody>
      </p:sp>
      <p:sp>
        <p:nvSpPr>
          <p:cNvPr id="3" name="ZoneTexte 2"/>
          <p:cNvSpPr txBox="1"/>
          <p:nvPr/>
        </p:nvSpPr>
        <p:spPr>
          <a:xfrm>
            <a:off x="119336" y="1916832"/>
            <a:ext cx="540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Dans cet exemple, </a:t>
            </a:r>
            <a:r>
              <a:rPr lang="fr-FR" dirty="0" err="1"/>
              <a:t>thymio</a:t>
            </a:r>
            <a:r>
              <a:rPr lang="fr-FR" dirty="0"/>
              <a:t> utilise les coordonnées pour trouver son chemin.  Celles-ci sont préenregistrées dans des listes de variables.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Notions qui peuvent être abordées en Mathématiques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Résoudre des problèmes de proportionnalité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Représenter l’espace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Algorithmique et programmation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3592" y="1277471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En simulation</a:t>
            </a:r>
          </a:p>
        </p:txBody>
      </p:sp>
      <p:pic>
        <p:nvPicPr>
          <p:cNvPr id="6" name="Thymio coor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3952" y="1417937"/>
            <a:ext cx="6392167" cy="5040000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  <p:sp>
        <p:nvSpPr>
          <p:cNvPr id="2" name="Rectangle 1"/>
          <p:cNvSpPr/>
          <p:nvPr/>
        </p:nvSpPr>
        <p:spPr>
          <a:xfrm>
            <a:off x="263352" y="5589240"/>
            <a:ext cx="4413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Lien : </a:t>
            </a:r>
            <a:r>
              <a:rPr lang="fr-FR" sz="1200" dirty="0">
                <a:hlinkClick r:id="rId6"/>
              </a:rPr>
              <a:t>http://sti.ac-bordeaux.fr/techno/scratch/les_simulations.html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569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24336" y="692696"/>
            <a:ext cx="616904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Thymio</a:t>
            </a: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dans un labyrinthe</a:t>
            </a:r>
          </a:p>
        </p:txBody>
      </p:sp>
      <p:sp>
        <p:nvSpPr>
          <p:cNvPr id="149" name="CustomShape 3"/>
          <p:cNvSpPr/>
          <p:nvPr/>
        </p:nvSpPr>
        <p:spPr>
          <a:xfrm>
            <a:off x="2849520" y="4928760"/>
            <a:ext cx="60876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C40E9A7-B22E-4393-8806-940932782AE1}" type="slidenum">
              <a:rPr lang="fr-FR" sz="1400" b="1">
                <a:solidFill>
                  <a:srgbClr val="FFFFFF"/>
                </a:solidFill>
                <a:latin typeface="Century Schoolbook"/>
              </a:rPr>
              <a:pPr algn="ctr"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3" name="ZoneTexte 2"/>
          <p:cNvSpPr txBox="1"/>
          <p:nvPr/>
        </p:nvSpPr>
        <p:spPr>
          <a:xfrm>
            <a:off x="191344" y="3332611"/>
            <a:ext cx="475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Dans ce deuxième exemple, </a:t>
            </a:r>
            <a:r>
              <a:rPr lang="fr-FR" dirty="0" err="1"/>
              <a:t>Thymio</a:t>
            </a:r>
            <a:r>
              <a:rPr lang="fr-FR" dirty="0"/>
              <a:t> utilise son environnement pour se diriger. Les traits de couleurs symbolisent le rayonnement infrarouge des capteurs avants.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3592" y="1311632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En simulation</a:t>
            </a:r>
          </a:p>
        </p:txBody>
      </p:sp>
      <p:pic>
        <p:nvPicPr>
          <p:cNvPr id="2" name="thymio en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1944" y="1412776"/>
            <a:ext cx="6392167" cy="50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3352" y="5589240"/>
            <a:ext cx="4413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Lien : </a:t>
            </a:r>
            <a:r>
              <a:rPr lang="fr-FR" sz="1200" dirty="0">
                <a:hlinkClick r:id="rId6"/>
              </a:rPr>
              <a:t>http://sti.ac-bordeaux.fr/techno/scratch/les_simulations.html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407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2"/>
          <p:cNvSpPr/>
          <p:nvPr/>
        </p:nvSpPr>
        <p:spPr>
          <a:xfrm>
            <a:off x="9674040" y="6391080"/>
            <a:ext cx="4496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80BEEDD-183C-48BA-88F2-DA83738EB5CD}" type="slidenum">
              <a:rPr lang="fr-FR" sz="1000" b="1">
                <a:solidFill>
                  <a:srgbClr val="404040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315394" y="1111746"/>
            <a:ext cx="9492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Le programme  avec  </a:t>
            </a:r>
            <a:r>
              <a:rPr lang="fr-F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Asebascratch</a:t>
            </a:r>
            <a:endParaRPr lang="fr-F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360" y="1772816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Asebascratch</a:t>
            </a:r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 est une connexion logicielle entre Scratch 2 et le </a:t>
            </a:r>
            <a:r>
              <a:rPr lang="fr-FR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Thymio</a:t>
            </a:r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-II</a:t>
            </a:r>
          </a:p>
          <a:p>
            <a:pPr algn="just"/>
            <a:r>
              <a:rPr lang="fr-FR" dirty="0">
                <a:solidFill>
                  <a:srgbClr val="FF0000"/>
                </a:solidFill>
              </a:rPr>
              <a:t>La passerelle actuelle ne permettant  pas de gérer les capteurs individuellement,</a:t>
            </a:r>
            <a:r>
              <a:rPr lang="fr-FR" dirty="0"/>
              <a:t> nous travaillerons donc avec les angles calculés par ces capteurs en présence d'un obstacle.</a:t>
            </a:r>
            <a:endParaRPr lang="fr-FR" dirty="0">
              <a:solidFill>
                <a:srgbClr val="FF0000"/>
              </a:solidFill>
            </a:endParaRPr>
          </a:p>
          <a:p>
            <a:pPr algn="just"/>
            <a:endParaRPr lang="fr-FR" dirty="0">
              <a:solidFill>
                <a:srgbClr val="FF0000"/>
              </a:solidFill>
            </a:endParaRPr>
          </a:p>
          <a:p>
            <a:pPr algn="just"/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Dans ce script , nous faisons la supposition hasardeuse, mais qui fonctionne, que lorsque </a:t>
            </a:r>
            <a:r>
              <a:rPr lang="fr-FR" dirty="0" err="1"/>
              <a:t>Thymio</a:t>
            </a:r>
            <a:r>
              <a:rPr lang="fr-FR" dirty="0"/>
              <a:t> arrive sur un obstacle, l'angle calculé sera très rarement égal à O. Donc, quand l'angle est à 0, </a:t>
            </a:r>
            <a:r>
              <a:rPr lang="fr-FR" dirty="0" err="1"/>
              <a:t>Thymio</a:t>
            </a:r>
            <a:r>
              <a:rPr lang="fr-FR" dirty="0"/>
              <a:t> ne détecte pas d'obstacle.</a:t>
            </a:r>
          </a:p>
          <a:p>
            <a:pPr algn="just"/>
            <a:endParaRPr lang="fr-FR" dirty="0">
              <a:solidFill>
                <a:srgbClr val="FF0000"/>
              </a:solidFill>
            </a:endParaRPr>
          </a:p>
          <a:p>
            <a:pPr algn="just"/>
            <a:r>
              <a:rPr lang="fr-FR" dirty="0"/>
              <a:t>Le compteur évite au robot de rester coincé dans un coin.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Layrint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93" y="849967"/>
            <a:ext cx="3838483" cy="57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5394" y="692696"/>
            <a:ext cx="2409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En mode pilotage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243" y="537321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Lien : </a:t>
            </a:r>
            <a:r>
              <a:rPr lang="fr-FR" sz="1200" dirty="0">
                <a:hlinkClick r:id="rId4"/>
              </a:rPr>
              <a:t>http://sti.ac-bordeaux.fr/techno/scratch/programme_sous_scratch.html</a:t>
            </a:r>
            <a:endParaRPr lang="fr-FR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92&quot;&gt;&lt;object type=&quot;3&quot; unique_id=&quot;10093&quot;&gt;&lt;property id=&quot;20148&quot; value=&quot;5&quot;/&gt;&lt;property id=&quot;20300&quot; value=&quot;Diapositive 1&quot;/&gt;&lt;property id=&quot;20307&quot; value=&quot;256&quot;/&gt;&lt;/object&gt;&lt;object type=&quot;3&quot; unique_id=&quot;10095&quot;&gt;&lt;property id=&quot;20148&quot; value=&quot;5&quot;/&gt;&lt;property id=&quot;20300&quot; value=&quot;Diapositive 2&quot;/&gt;&lt;property id=&quot;20307&quot; value=&quot;258&quot;/&gt;&lt;/object&gt;&lt;/object&gt;&lt;object type=&quot;8&quot; unique_id=&quot;101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0.potx" id="{13D25B02-6F49-4C26-AA44-FD386CD40693}" vid="{7FDB7DE9-927D-4454-BE9E-B749EE1B90D3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0.potx" id="{13D25B02-6F49-4C26-AA44-FD386CD40693}" vid="{7FDB7DE9-927D-4454-BE9E-B749EE1B90D3}"/>
    </a:ext>
  </a:extLst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0.potx" id="{13D25B02-6F49-4C26-AA44-FD386CD40693}" vid="{7FDB7DE9-927D-4454-BE9E-B749EE1B90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5993</TotalTime>
  <Words>429</Words>
  <Application>Microsoft Office PowerPoint</Application>
  <PresentationFormat>Grand écran</PresentationFormat>
  <Paragraphs>45</Paragraphs>
  <Slides>5</Slides>
  <Notes>5</Notes>
  <HiddenSlides>0</HiddenSlides>
  <MMClips>4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Century Schoolbook</vt:lpstr>
      <vt:lpstr>DejaVu Sans</vt:lpstr>
      <vt:lpstr>Times New Roman</vt:lpstr>
      <vt:lpstr>Wingdings 2</vt:lpstr>
      <vt:lpstr>HDOfficeLightV0</vt:lpstr>
      <vt:lpstr>1_HDOfficeLightV0</vt:lpstr>
      <vt:lpstr>2_HDOfficeLightV0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elias</dc:creator>
  <cp:lastModifiedBy>Elias</cp:lastModifiedBy>
  <cp:revision>149</cp:revision>
  <dcterms:modified xsi:type="dcterms:W3CDTF">2017-02-05T09:51:46Z</dcterms:modified>
</cp:coreProperties>
</file>